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63D65-6F3C-004E-A4F7-FD649EC6442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70DC-61DD-DA46-A328-B9E254B5F1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35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5B90D-D8F7-D84E-9159-3E7596267AF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19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A2060-13E1-E3D3-D8CD-46C746F3A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0E8EBD-702D-7EC2-C666-1B32668C0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891070-F475-2F46-3632-D51D5771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70F0CD-FB7C-5F57-919B-5E0FF9C0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18B277-92AB-859E-D59A-7BDB9DC2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54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4B5F2-F2D6-CA68-F96D-36625367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54B230-05C6-8A11-2908-5F74A011A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486E31-044B-5002-1E8B-51558C5C4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DBC20F-08D4-AA94-DBF1-A8477EE4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2F807C-38FA-65A5-2ED5-39753B2B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3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83639DB-F096-11EE-C278-0BAA66BC0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AE80A5-18D4-42FD-6F6F-70D0EFCB8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FF5BD8-E546-0C64-30A4-BFFBCDDC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3E2893-81FC-3986-AC37-97E86142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70FCF5-CFB7-8E8F-8BE9-6C22F9CB0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37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358C3-0E90-D8D2-B9BF-A2D1C6AF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92C02-8E5A-CB3E-FC18-6F9651F2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9859B-F8C8-372C-D3BE-FF74FFBC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D02229-396D-605F-0AE6-6E61AB62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38565E-8B12-059D-8E03-EB8C7D94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94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73E77-0D0A-27B7-E888-6376C3D6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FA9FB7-5352-CD7C-8B89-C29DD6F0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8FEB1C-506B-E811-6FE4-FAFF19CA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FA32A3-031B-B4C7-9B3F-A8C98125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63C39-1956-2DBA-482C-5669916FF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25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B7E88-33D8-3F53-F7BA-556AFD09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79984-7580-54BF-F2C1-185239103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2656C3F-5B93-DAFB-7EE8-C0FA6AA51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275F90-5018-A02B-2F60-7EBFCF4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E8C593-8458-26DA-111D-52AAA76D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8DEA57-C906-447F-51AC-CAFDACB4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61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DA5A8-3499-8D36-6008-999334956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403A4F-49EC-97A1-4108-8D2619F6C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BF17DC-A5C5-BAF4-C141-CE6621644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4066A2F-9E01-4310-CDBA-F5D11FED9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4DFEBA-2D2D-0FF1-7C57-85BF52DD9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AEFD8DB-3C0B-E26A-D6DB-19D83607B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127A9B-36E9-62E5-C68D-F02DABE7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2DF071A-91DC-48DF-85C0-A98A81B8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60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9C386-D23C-D12D-63A0-C349E436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EBF187-52DD-5AB8-9A8B-45D9C023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A96E2A7-033C-2A01-3730-0538D1A3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3BB8EF-6AF2-A24A-6D13-E61F5128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46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5561AC4-DD9D-CB2A-DB31-4F5232CFE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DE3877-0055-E8E6-FA5B-DE82E900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66346D-54ED-FA40-89F0-AA515A5A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62D17-799B-D1B8-0118-981724AD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0C9BE-BB3F-8A4A-5CE4-6027B5E2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DC68C3-1ECF-490C-B79E-1DA6E9A1C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D745CF9-713C-1DDD-B0B3-9A476F51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8402D6-81E7-021C-8C11-9EE35218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212093-B633-E278-4FC4-A30F159F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15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5765F-5CA3-D200-7132-79B6F376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3E3F0D-679C-142D-8992-89FBB9750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3BA317-2DAC-C7A6-3B86-AD9312BAF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360C3A-F5C0-74F1-9A16-FD6FD970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E6E23D-DF51-0F0E-24A6-431F2F6E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C1E9B3-2A6B-4D35-665F-43A60DAD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4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0DC3F7-2FB2-8CAE-B733-358DB063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0EBB3A-9742-8288-F9A0-E3F05E53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78A5B-4CC0-8408-49A5-956C680BA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6C30-D9E6-374A-9BB7-3F63D79B5DB5}" type="datetimeFigureOut">
              <a:rPr lang="cs-CZ" smtClean="0"/>
              <a:t>13.12.2024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DB33C7-FEB8-D0C7-CABD-FE419CB03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2F137C-EE1B-21F2-CBE9-0918F7E4D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E60F-A591-7C48-BA98-BD213C2373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6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youtu.be/QAUBQPP9kFs?si=Rq-YZtyJYyvuXz-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116327-FBF3-858A-40F9-8BF979296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95F494-56BC-508B-1914-1B7E931D4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275" y="914880"/>
            <a:ext cx="10077450" cy="25141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Realismus, raný modernismus, </a:t>
            </a:r>
            <a:b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filmové festivaly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6511C7-EA42-6FA6-7BC2-2B0ACA95D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5104"/>
            <a:ext cx="9144000" cy="1098395"/>
          </a:xfrm>
        </p:spPr>
        <p:txBody>
          <a:bodyPr>
            <a:normAutofit lnSpcReduction="10000"/>
          </a:bodyPr>
          <a:lstStyle/>
          <a:p>
            <a:pPr indent="-228600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FAVBPa060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Dějiny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světové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kinematografie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pPr indent="-228600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prosince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indent="-228600"/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ondrej.pavlik@mail.muni.cz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98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03D8A-116B-0ADB-1AF9-EBB9EA68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27051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italský neorealismus: principy vyprávění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87533-2F2E-135F-E8B6-9315B5A5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751889" cy="4246645"/>
          </a:xfrm>
        </p:spPr>
        <p:txBody>
          <a:bodyPr anchor="ctr">
            <a:norm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prvek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náhody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důležité události příběhu se odehrávají náhodou, zčistajasna, bez předem ustavené příčiny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epizodická struktura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 sobě jdoucí scény působí jako pouhá řada událostí, opakování stejných úkonů 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mizející rozdíl mezi důležitým a nedůležitým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všechny události v jedné rovině, malý důraz na dramatičnost a vyvrcholení, koncentrace na prostředí a modely chování (vrchol každodennosti: scéna se služkou ve filmu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Umberto 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(r. Vittorio De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1952)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otevřené konce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jak budou postavy žít dál? </a:t>
            </a:r>
            <a:b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Zloději kol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Obsah obrázku osoba, oblečení, Lidská tvář, černobílá&#10;&#10;Popis byl vytvořen automaticky">
            <a:extLst>
              <a:ext uri="{FF2B5EF4-FFF2-40B4-BE49-F238E27FC236}">
                <a16:creationId xmlns:a16="http://schemas.microsoft.com/office/drawing/2014/main" id="{D5D51AFD-1C00-A6A2-63C3-4B046D783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r="30281" b="2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79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3CF770-172B-C053-622B-E850C0B7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italský neorealismus: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v 50. letech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97B7ED-57EC-E35D-B065-042662D2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836920" cy="406589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r. 1948 levicové strany ztrácí v Itálii politickou moc =&gt; kritika bezútěšných neorealistických filmů („toto není Itálie!“)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Cesare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Zavattini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ohlašuje novou kapitolu neorealismu: příběhy nesmí vyprávět scénář, ale lidé, kteří je přímo prožili (kolektivní projekt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Láska ve městě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1953)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Rossellini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opouští politické náměty, ale ponechává si smysl pro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oddramatizované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vyprávění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 po Itálii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Roberto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Rossellini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1954): drama rozpadajícího se manželství, kde partnerské hádky střídají “turistické“ scény z prohlídky památek</a:t>
            </a:r>
          </a:p>
        </p:txBody>
      </p:sp>
      <p:pic>
        <p:nvPicPr>
          <p:cNvPr id="4" name="Picture 2" descr="Obsah obrázku text, Lidská tvář, osoba, muž&#10;&#10;Popis byl vytvořen automaticky">
            <a:extLst>
              <a:ext uri="{FF2B5EF4-FFF2-40B4-BE49-F238E27FC236}">
                <a16:creationId xmlns:a16="http://schemas.microsoft.com/office/drawing/2014/main" id="{BAF8CD17-93FC-CAA4-6429-559332B7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7681" y="198121"/>
            <a:ext cx="3911047" cy="302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Obsah obrázku venku, obloha, oblečení, černobílá&#10;&#10;Popis byl vytvořen automaticky">
            <a:extLst>
              <a:ext uri="{FF2B5EF4-FFF2-40B4-BE49-F238E27FC236}">
                <a16:creationId xmlns:a16="http://schemas.microsoft.com/office/drawing/2014/main" id="{32B8E529-F137-265C-B7EB-48185D99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7681" y="3336848"/>
            <a:ext cx="3911047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96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1B5B8-6DD6-3608-32A0-9C18F0F42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48350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růžový neorealismus a Federico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Fellini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35215-EB3E-E87C-FD16-2E7A24C1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996"/>
            <a:ext cx="6179820" cy="4125958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 italské tvorby 50. let přináší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zkomerčnění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zbanalizování typických neorealistických motivů (ztepilé ženy, kolorit lidového života) –&gt; tzv.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růžový neorealismus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Chléb, láska a…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(1953-1955) trilogie rozmarných příběhů z italské vesnice (hrají: Gina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Lollobrigida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Sophia Loren, Vittorio de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Federica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Felliniho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akcent na sociální podmínky zůstává, přidává se k němu ale psychologická drobnokresba postav (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Silnice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1954,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Cabiriiny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noci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1957) – podle marxistických kritiků příliš lyrické a poetické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027FF45-A704-0B70-5523-EDA5C27FC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44" y="316841"/>
            <a:ext cx="4026356" cy="311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6B81F47-8E25-FA5E-63BE-C12B1B2D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44" y="3601129"/>
            <a:ext cx="4026356" cy="24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9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ADA22A-087E-5CDA-98F6-6B7C38D3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Michelangelo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Antonioni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neorealismu k modernismu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5351C-58C0-C939-F534-3D94CA2C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280"/>
            <a:ext cx="4545330" cy="4224809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debutového filmu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Kronika jedné lásky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(1950) směřuje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Antonioni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modernistickému stylu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psychologická a morální vyprázdněnost postav („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Současná realita vyprazdňuje jedince. Upřímnost a krása spíše mizí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.“), protagonisté vždy pocházejí z městské střední vyšší třídy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prostředí jako estetické vyjádření odcizeného rozpoložení postav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důraz na opuštěné, prázdné lokace (břeh řeky, dálnice, most)</a:t>
            </a:r>
          </a:p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https://youtu.be/QAUBQPP9kFs?si=Rq-YZtyJYyvuXz-O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5D90CA3-51FD-A3FA-0B4F-EBFC4A84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7"/>
          <a:stretch/>
        </p:blipFill>
        <p:spPr bwMode="auto">
          <a:xfrm>
            <a:off x="5504813" y="1904281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3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AFDBB5-34F5-D2B7-5E40-2C955510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realismus ve Španělsku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9550F-9AB2-395E-E95E-D85DB5FD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5768339" cy="4010900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uvnitř autoritářského režimu, roli hraje filmová škola IIEC (1947): tvorba absolventů školy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Luise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Garcíi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Berlangy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Juana Antonia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Bardema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Vítáme vás, pane </a:t>
            </a: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Marshalle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Luis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García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Berlanga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1953): satira na vzrůstající vliv USA, mix realismu a humoru, přes lehce kontroverzní antiamerický postoj získává zvláštní uznání na MFF Cannes</a:t>
            </a:r>
          </a:p>
          <a:p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 cyklisty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Juan Antonio Bardem, 1955): fatální srážka s cyklistou rozloží milostný poměr dobře situovaného páru, film následuje spíše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antonioniovskou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linii pochmurné analýzy mezilidských vztahů (cena kritiků FIPRESCI v Cannes)</a:t>
            </a:r>
          </a:p>
        </p:txBody>
      </p:sp>
      <p:pic>
        <p:nvPicPr>
          <p:cNvPr id="10242" name="Picture 2" descr="OoQb02-PLqWB1foJ0JpK1Qj4XzfTVAWTsJ-RHQPqtGnk47VWJzcPd_pp65iS5Lm4-H6Vjkss7VDoR5YjCR3Lo1iwAmmzCCy1hxVqNLDEmMNlZZhyVI8lvsYrXGkte9I3Vg6jJJgnm2o4vR0 (512×366)">
            <a:extLst>
              <a:ext uri="{FF2B5EF4-FFF2-40B4-BE49-F238E27FC236}">
                <a16:creationId xmlns:a16="http://schemas.microsoft.com/office/drawing/2014/main" id="{5A546789-FB17-B068-271D-4C6C4564F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9490" y="224567"/>
            <a:ext cx="4643689" cy="33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Obsah obrázku venku, kolo, jízdní kolo, Kola jízdních kol&#10;&#10;Popis byl vytvořen automaticky">
            <a:extLst>
              <a:ext uri="{FF2B5EF4-FFF2-40B4-BE49-F238E27FC236}">
                <a16:creationId xmlns:a16="http://schemas.microsoft.com/office/drawing/2014/main" id="{150AF2C9-26DF-4E63-ECCE-4F3CFF5C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9490" y="3672002"/>
            <a:ext cx="4643689" cy="29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2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4" name="Rectangle 1127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25B1AC0-3721-082D-F448-FCD2AE9C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" b="17354"/>
          <a:stretch/>
        </p:blipFill>
        <p:spPr bwMode="auto">
          <a:xfrm>
            <a:off x="1" y="7069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3C9389-69EA-BAC7-AA61-12AD27DB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160" y="4721082"/>
            <a:ext cx="9612630" cy="928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raný</a:t>
            </a:r>
            <a:r>
              <a:rPr lang="en-US" sz="5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modernismus</a:t>
            </a:r>
            <a:endParaRPr lang="en-US" sz="5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5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7" name="Rectangle 12296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040642-ECAF-B15C-7AA4-C5FC6EED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649" y="269789"/>
            <a:ext cx="6076936" cy="168463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podmínky pro vznik modernismu: zrod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auteura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8F701-98C2-7B5B-201A-E84DE128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07" y="2224216"/>
            <a:ext cx="5981278" cy="3908854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poválečné debaty ve Francii o filmovém autorství: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kamera-pero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caméra-stylo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Alexandra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Astruce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(1948), poté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André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Bazin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časopis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Cahiers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cinéma</a:t>
            </a:r>
            <a:endParaRPr lang="cs-CZ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vymezování se proti scenáristickým filmům francouzské tradice kvality: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režisér-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auteur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kontroluje film už od scénáře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píše vlastní příběhy a dialogy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filmografie režiséra jako ucelený tvar s typickými autorskými znaky a jejich vývojem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jako protiváha studiového / producentského systému: vliv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Orsona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Wellese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jeho konfliktů s Hollywoodem</a:t>
            </a:r>
          </a:p>
        </p:txBody>
      </p:sp>
      <p:pic>
        <p:nvPicPr>
          <p:cNvPr id="12290" name="Picture 2" descr="Obsah obrázku osoba, oblečení, Lidská tvář, hudební nástroj&#10;&#10;Popis byl vytvořen automaticky">
            <a:extLst>
              <a:ext uri="{FF2B5EF4-FFF2-40B4-BE49-F238E27FC236}">
                <a16:creationId xmlns:a16="http://schemas.microsoft.com/office/drawing/2014/main" id="{895237A5-945B-B6DF-F506-E2B1BEE5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668" y="394653"/>
            <a:ext cx="4797336" cy="269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bsah obrázku noviny, text, černobílá, venku&#10;&#10;Popis byl vytvořen automaticky">
            <a:extLst>
              <a:ext uri="{FF2B5EF4-FFF2-40B4-BE49-F238E27FC236}">
                <a16:creationId xmlns:a16="http://schemas.microsoft.com/office/drawing/2014/main" id="{2051446B-EBB6-D776-9FEC-1AF7DA33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668" y="3246546"/>
            <a:ext cx="4810874" cy="28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3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875E5-BE4A-B588-C1A1-EC533C04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filmový modernismus: obecné rysy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26C834-E604-10E8-B835-ABDEE19B9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výrazný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odklon od realismu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modernistické filmy se primárně nevztahují k realitě, ale spíš k samotnému procesu vyprávění a vypovídání o světě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reflexivita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oproti předválečnému modernismu nejen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sebeuvědomělost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také autorské kritické gesto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subjektivita/objektivita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rozostřená hranice mezi oběma póly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sklon k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abstrakci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transcendentálnímu stylu</a:t>
            </a:r>
          </a:p>
        </p:txBody>
      </p:sp>
    </p:spTree>
    <p:extLst>
      <p:ext uri="{BB962C8B-B14F-4D97-AF65-F5344CB8AC3E}">
        <p14:creationId xmlns:p14="http://schemas.microsoft.com/office/powerpoint/2010/main" val="1624759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0496B4-2D5D-5B75-7BF9-62FD7F4D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destabilizace vyprávění: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Občan Kane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film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noir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8DA3DF-174C-AD2E-1298-7938CE90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29"/>
            <a:ext cx="6797405" cy="3798715"/>
          </a:xfrm>
        </p:spPr>
        <p:txBody>
          <a:bodyPr>
            <a:normAutofit fontScale="92500"/>
          </a:bodyPr>
          <a:lstStyle/>
          <a:p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Občan Kane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Orson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Welles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1941): film rozbíjející lineární strukturu vyprávění, portrét Charlese F.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Kanea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mozaika retrospektivních pohledů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subjektivizovaná narace filmu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rámec vyprávění není „nevinný“, ale zatížený perspektivou vyprávějícího protagonisty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voiceover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flashbacky)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Claude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Chabrol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„film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spiritualizuje 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filozofizuje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kriminální příběhy“</a:t>
            </a:r>
          </a:p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noir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později jako klíčový referenční bod pro filmaře francouzské nové vlny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Godard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Truffaut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316" name="Picture 4" descr="Obsah obrázku oblečení, osoba, muž, boty&#10;&#10;Popis byl vytvořen automaticky">
            <a:extLst>
              <a:ext uri="{FF2B5EF4-FFF2-40B4-BE49-F238E27FC236}">
                <a16:creationId xmlns:a16="http://schemas.microsoft.com/office/drawing/2014/main" id="{0FCB9334-6651-88BE-FBE5-5BF80961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556337"/>
            <a:ext cx="3995623" cy="29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>
            <a:extLst>
              <a:ext uri="{FF2B5EF4-FFF2-40B4-BE49-F238E27FC236}">
                <a16:creationId xmlns:a16="http://schemas.microsoft.com/office/drawing/2014/main" id="{4895FE40-DDC5-F822-A89B-564D1BB04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622869"/>
            <a:ext cx="3995623" cy="25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9C18F65-93D6-CA5F-8D61-47E7D2DF8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cs-CZ" altLang="cs-CZ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12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1DD6B-AF4C-C50B-E52B-C961724E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Rašómon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střet subjektivních alternativ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D8DC66-7D38-29EA-2D50-648CA4F1E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611"/>
            <a:ext cx="5675489" cy="425837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japonského režiséra Akiry Kurosawy (1950): příběh vraždy z pohledu čtyř postav a jejich výpovědí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publikum jako soudce: výpovědi adresované čelem ke kameře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nejednoznačnost a relativizace jako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 morálně zkorumpovaného světa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jako vlastnost umění či vyprávění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Zlatý lev na MFF Benátky 1951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84EDBC5-824F-297E-C649-E9849C45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18" y="1918589"/>
            <a:ext cx="5472760" cy="39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3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58519-2EAC-0132-909B-9177CB9D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0" y="380966"/>
            <a:ext cx="10515600" cy="13255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filmové festivaly před r. 1945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8143D-84EA-8830-9F9B-51F04EDB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" y="1828640"/>
            <a:ext cx="6579581" cy="4491137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1932: vzniká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nejstarší MFF v Benátkách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ročník festivalu v Cannes (1939) ihned přerušuje WWII</a:t>
            </a:r>
            <a:endParaRPr 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Benátky: nejprve slouží jako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vzpruha krizí zasaženého italského průmyslu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snaha Mussoliniho režimu motivovat a podpořit italské filmaře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poloviny 30. let: výrazná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politická orientace na fašistické filmy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kinematografie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Mussoliniho pohár získává např. propagandistický historický epos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Africký </a:t>
            </a:r>
            <a:r>
              <a:rPr lang="cs-CZ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Scipio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(1937), v mezinárodní kategorii mj. nacistický dokument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Olympia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(1938) režisérky Leni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Riefenstahl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A48D73-565B-6E33-AC41-A0CD16D4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589597"/>
            <a:ext cx="4419600" cy="329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8558185-1ECB-BF30-90C0-B3720436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004310"/>
            <a:ext cx="441960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35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9" name="Rectangle 15368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BB2E52-30EA-CD6F-C91E-71658617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modernismus: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nouveau </a:t>
            </a:r>
            <a:r>
              <a:rPr lang="cs-CZ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endParaRPr lang="cs-CZ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8079B-1E99-BECD-4596-230DD86F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29"/>
            <a:ext cx="6488575" cy="3780987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román (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nouveau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francouzské literární hnutí radikálně přezkoumávající principy románového vyprávění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figury: Alain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Robbe-Grillet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(zasahuje do filmů Levého břehu), Nathalie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Sarraute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obecné rysy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fragmentace a nelineárnost vyprávění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odosobněnost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(postavy nemají psychologii a často ani jména)</a:t>
            </a:r>
          </a:p>
          <a:p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dekriptivnost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důraz na popis světa na úkor zápletky, mechanické zaznamenávání percepce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Obsah obrázku venku, černobílá, strom, obloha&#10;&#10;Popis byl vytvořen automaticky">
            <a:extLst>
              <a:ext uri="{FF2B5EF4-FFF2-40B4-BE49-F238E27FC236}">
                <a16:creationId xmlns:a16="http://schemas.microsoft.com/office/drawing/2014/main" id="{FAEE9E22-9088-9453-A736-7F4DBE24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4464" y="3075721"/>
            <a:ext cx="3995623" cy="310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Obsah obrázku knihovna, interiér, Lidská tvář, kniha&#10;&#10;Popis byl vytvořen automaticky">
            <a:extLst>
              <a:ext uri="{FF2B5EF4-FFF2-40B4-BE49-F238E27FC236}">
                <a16:creationId xmlns:a16="http://schemas.microsoft.com/office/drawing/2014/main" id="{85E7B7F1-4146-D143-9988-CAF8432E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4464" y="675683"/>
            <a:ext cx="3995623" cy="22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64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5" name="Rectangle 16392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642B24-B841-3018-0B69-E1080114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97309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Hirošima, má láska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(1959): vliv nového románu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E7ED30-0030-BC24-109A-673E7ACEA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89" y="1881947"/>
            <a:ext cx="6465424" cy="4292174"/>
          </a:xfrm>
        </p:spPr>
        <p:txBody>
          <a:bodyPr>
            <a:no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románu a scénáře Marguerite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vazba na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nouveau </a:t>
            </a:r>
            <a:r>
              <a:rPr lang="cs-CZ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prvky nového románu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rozbíjení narativní jednoty, dekonstrukce postav a jejich identity („ona“, „on“), popisné zkoumání těl a prostředí (abstraktní detaily těl, prolínání obrazů), literární narace, intelektualizace osobní zkušenosti (distancovaný postoj ke vzpomínkám a vztahům), dvojznačnost (co je dokumentární a co fikční? co se doopravdy stalo?)</a:t>
            </a:r>
          </a:p>
          <a:p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současně ale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větší důraz na emocionalitu a smyslovou hloubku, lyričnost a poetičnost, průzkum osobního a kolektivního traumatu, politický vztah ke světu (téma genocidy)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Rohmer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„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Hirošima, má láska je první moderní film zvukové éry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  <p:pic>
        <p:nvPicPr>
          <p:cNvPr id="16386" name="Picture 2" descr="Obsah obrázku černobílá, venku, obloha, voda&#10;&#10;Popis byl vytvořen automaticky">
            <a:extLst>
              <a:ext uri="{FF2B5EF4-FFF2-40B4-BE49-F238E27FC236}">
                <a16:creationId xmlns:a16="http://schemas.microsoft.com/office/drawing/2014/main" id="{CE8FDD38-89B0-390D-1BBB-0914988B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546" y="319037"/>
            <a:ext cx="4189334" cy="299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bsah obrázku Lidská tvář, černobílá, osoba, interiér&#10;&#10;Popis byl vytvořen automaticky">
            <a:extLst>
              <a:ext uri="{FF2B5EF4-FFF2-40B4-BE49-F238E27FC236}">
                <a16:creationId xmlns:a16="http://schemas.microsoft.com/office/drawing/2014/main" id="{2EC64E44-0F3D-92AD-F050-DC83AB45A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0546" y="3480748"/>
            <a:ext cx="4189334" cy="30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6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91D045-3F7A-F2FC-421D-A4744FFF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minimalismus, abstrakce, transcendence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67C31-9721-9263-3E8E-BA6BE9395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filmaři řadící se podle Davida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Bordwella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tzv. parametrické narace: Carl Theodor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Dreyer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Robert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Bresson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Jasudžiró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podobnost s tzv. seriální hudbou: důraz na opakující se vzorce a jejich variaci, kompozice a struktura díla se řídí abstraktními pravidly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parametrická narace: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 filmů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zčásti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osvobozuje od vyprávění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vytváří vlastní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abstraktní vzorce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souběžný koncept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transcendentálního stylu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(Paul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Schrader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minimalistická forma a související nehybnost (stáze) uvolňuje místo duchovním / spirituálním obsahům</a:t>
            </a:r>
          </a:p>
        </p:txBody>
      </p:sp>
    </p:spTree>
    <p:extLst>
      <p:ext uri="{BB962C8B-B14F-4D97-AF65-F5344CB8AC3E}">
        <p14:creationId xmlns:p14="http://schemas.microsoft.com/office/powerpoint/2010/main" val="3714416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FC3BBF-BA5F-EA97-F216-4A07DD80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minimalistický modernismus: C. T.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Dreyer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084FB1-095E-4F66-F89F-A4382637C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32454" cy="4224808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Dreyerova produktivita ve zvukové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éřa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upadá: zásadní především film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Slovo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(1955) o muži, který se považuje za ježíšovskou figuru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divadelní tradice, postupy tzv. zdivadelnění (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teatrikalizace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film poutá pozornost k řeči jako specifickému typu výpovědi,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mizanscéna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jeviště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minimalistické kulisy (holé stěny), obřadné pohyby kamery</a:t>
            </a:r>
          </a:p>
        </p:txBody>
      </p:sp>
      <p:pic>
        <p:nvPicPr>
          <p:cNvPr id="17410" name="Picture 2" descr="Obsah obrázku zeď, interiér, osoba, oblečení&#10;&#10;Popis byl vytvořen automaticky">
            <a:extLst>
              <a:ext uri="{FF2B5EF4-FFF2-40B4-BE49-F238E27FC236}">
                <a16:creationId xmlns:a16="http://schemas.microsoft.com/office/drawing/2014/main" id="{3CA279B6-514C-4BEC-A311-FC8ABE316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498"/>
          <a:stretch/>
        </p:blipFill>
        <p:spPr bwMode="auto">
          <a:xfrm>
            <a:off x="5611763" y="1775328"/>
            <a:ext cx="6170299" cy="4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24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3" name="Rectangle 1844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7106FF-76AE-83E6-C33F-FE7A4E36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minimalistický modernismus: Robert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Bresson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EFBF38-E79B-C9FD-A382-C65EA2CE6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1329"/>
            <a:ext cx="6657670" cy="4149135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Bresson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rozvíjí svébytný radikální styl už během 50. let, často filmy o odpadlících a vyloučených lidech, kteří se ale nakonec dočkají vykoupení: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Deník venkovského faráře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(1951),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smrti odsouzený uprchl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(1956),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Kapsář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(1959)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mimoobrazovým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prostorem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dějové situace často nevidíme, ale jen slyšíme mimo záběr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vysoce 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eliptické vyprávění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důležité události jsou přeskakovány nebo stručně shrnovány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voiceoverem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postavy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modelové herectví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práce s neherci, kultivace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bezemočního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hereckého projevu, snaha zachytit odpsychologizovanou esenci lidských bytostí</a:t>
            </a:r>
          </a:p>
        </p:txBody>
      </p:sp>
      <p:pic>
        <p:nvPicPr>
          <p:cNvPr id="18436" name="Picture 4" descr="Obsah obrázku osoba, oblečení, černobílá, držení&#10;&#10;Popis byl vytvořen automaticky">
            <a:extLst>
              <a:ext uri="{FF2B5EF4-FFF2-40B4-BE49-F238E27FC236}">
                <a16:creationId xmlns:a16="http://schemas.microsoft.com/office/drawing/2014/main" id="{A4A8F4D6-3983-D41F-C9C7-E0A03374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600" y="3553748"/>
            <a:ext cx="3995623" cy="299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Obsah obrázku Lidská tvář, osoba, Módní doplňky, oblečení&#10;&#10;Popis byl vytvořen automaticky">
            <a:extLst>
              <a:ext uri="{FF2B5EF4-FFF2-40B4-BE49-F238E27FC236}">
                <a16:creationId xmlns:a16="http://schemas.microsoft.com/office/drawing/2014/main" id="{37E51B84-8E40-ADDD-A3F3-D4F2F554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599" y="432283"/>
            <a:ext cx="3995623" cy="29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70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7" name="Rectangle 19464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EABA80-3EBD-0B90-0292-9BF1FFD6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73" y="496628"/>
            <a:ext cx="5981278" cy="1684638"/>
          </a:xfrm>
        </p:spPr>
        <p:txBody>
          <a:bodyPr>
            <a:normAutofit/>
          </a:bodyPr>
          <a:lstStyle/>
          <a:p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minimalistický modernismus: </a:t>
            </a:r>
            <a:r>
              <a:rPr lang="cs-CZ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Jasudžiró</a:t>
            </a:r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Ozu</a:t>
            </a:r>
            <a:endParaRPr lang="cs-CZ" sz="3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5B75C-4E74-A3B0-E481-14790C453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9"/>
            <a:ext cx="5812450" cy="3806036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japonský filmař, po WWII natáčí jedny ze svých nejslavnějších filmů: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Pozdní jaro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(1949),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Příběh z Tokia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(1953),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Dobrý den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(1959)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žánry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šomingeki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gendaigeki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rodinná dramata o běžných lidech městské střední třídy, dramata o proměnách modernizujícího se Japonska – mezigenerační vazby, motiv ztráty, mizení tradic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minimalistický styl: emoční subtilnost, neortodoxní práce se střihem a výstavbou prostoru (360stupňový prostor, symetrie a fixní pozice kamery), interpunkční série záběrů na věci a prostředí</a:t>
            </a:r>
          </a:p>
        </p:txBody>
      </p:sp>
      <p:pic>
        <p:nvPicPr>
          <p:cNvPr id="19460" name="Picture 4" descr="Obsah obrázku shoji, černobílá, budova, okno&#10;&#10;Popis byl vytvořen automaticky">
            <a:extLst>
              <a:ext uri="{FF2B5EF4-FFF2-40B4-BE49-F238E27FC236}">
                <a16:creationId xmlns:a16="http://schemas.microsoft.com/office/drawing/2014/main" id="{0085E71E-AEBD-3760-B613-4A398AAA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24" y="3810169"/>
            <a:ext cx="4810874" cy="24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Obsah obrázku černobílá, shoji, černobílý, ulice&#10;&#10;Popis byl vytvořen automaticky">
            <a:extLst>
              <a:ext uri="{FF2B5EF4-FFF2-40B4-BE49-F238E27FC236}">
                <a16:creationId xmlns:a16="http://schemas.microsoft.com/office/drawing/2014/main" id="{39F897EA-8DDD-423F-90B5-7E0603A9D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24" y="695909"/>
            <a:ext cx="4810874" cy="29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55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1" name="Rectangle 20488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80CBAA-1124-0EED-02BD-2D793A00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modernistická komedie: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Jacques Tati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6D797-C44C-44B5-765F-195272E57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1330"/>
            <a:ext cx="6581171" cy="353648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originální filmy francouzského režiséra a komika Jacquese Tatiho: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Prázdniny pana </a:t>
            </a:r>
            <a:r>
              <a:rPr 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Hulota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(1953), </a:t>
            </a:r>
            <a:r>
              <a:rPr 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Můj strýček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(1958)</a:t>
            </a:r>
          </a:p>
          <a:p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sklon k maximalismu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hromadění obrazových a zvukových gagů v prostorově velkorysých kompozicích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anarchický tón (pan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Hulot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rozvratný živel), kritika moderního světa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Obsah obrázku venku, území, obloha, budova&#10;&#10;Popis byl vytvořen automaticky">
            <a:extLst>
              <a:ext uri="{FF2B5EF4-FFF2-40B4-BE49-F238E27FC236}">
                <a16:creationId xmlns:a16="http://schemas.microsoft.com/office/drawing/2014/main" id="{D9116B67-3DAF-C011-35E7-4DFA6DD7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648" y="238902"/>
            <a:ext cx="4154531" cy="31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Obsah obrázku oblečení, boty, rostlina, muž&#10;&#10;Popis byl vytvořen automaticky">
            <a:extLst>
              <a:ext uri="{FF2B5EF4-FFF2-40B4-BE49-F238E27FC236}">
                <a16:creationId xmlns:a16="http://schemas.microsoft.com/office/drawing/2014/main" id="{16CD8F0F-3CCE-916A-8598-7B420B2E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648" y="3503198"/>
            <a:ext cx="4154531" cy="311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1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89EBFF-0682-4B47-DED4-E24F7A07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52" y="556338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filmové festivaly po r. 1945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BF9F53-FF7E-32DB-602C-5FC6C62B5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52" y="2413622"/>
            <a:ext cx="5916929" cy="3900333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WWII obrat festivalů k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internacionalismu, pacifismu a humanismu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MFF Cannes: obnovení v r. 1946, duch mezinárodní spolupráce, vymezení se vůči (před)válečné praxi Benátek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dramaturgie: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vybírají národní výbory a komise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národní příslušnost filmů důležitější než jména tvůrců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se Spojenými státy a Velkou Británií: snaha posílit prestiž události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h (400×400)">
            <a:extLst>
              <a:ext uri="{FF2B5EF4-FFF2-40B4-BE49-F238E27FC236}">
                <a16:creationId xmlns:a16="http://schemas.microsoft.com/office/drawing/2014/main" id="{86A7FC43-BFAD-A387-895A-E2414AEA4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5610" y="278169"/>
            <a:ext cx="3532861" cy="35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yJidWNrZXQiOiJmZGMtc2l0ZXB1YmxpYy1tZWRpYS1wcm9kIiwia2V5IjoidXBsb2Fkc1wvMjAyMlwvMTJcL2wtaGlzdG9pcmUtZHUtZmVzdGl2YWwtZGUtY2FubmVzLmpwZWciLCJlZGl0cyI6eyJyZXNpemUiOnsid2lkdGgiOjc4MCwiZml0IjoiY292ZXIifX19 (780×390)">
            <a:extLst>
              <a:ext uri="{FF2B5EF4-FFF2-40B4-BE49-F238E27FC236}">
                <a16:creationId xmlns:a16="http://schemas.microsoft.com/office/drawing/2014/main" id="{00465404-98B4-11B6-068F-97CFE45AD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83" y="4089198"/>
            <a:ext cx="4449516" cy="22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3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321CBF-43A9-9679-2282-EEE94E11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filmové festivaly po r. 1945: filmy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3B878-DE3A-4720-3069-F8C6D4CD1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29"/>
            <a:ext cx="5951219" cy="390033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způsob udílení cen zprvu odráží duch internacionalizace: první ročník Cannes se o hlavní cenu dělí 11 soutěžních filmů, porota složená z 18 zástupců zúčastněných zemí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oslava protiválečných filmů s humanistickým poselstvím: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Řím, otevřené město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Umberto 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(Itálie),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Kanály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(Polsko),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Jeřábi táhnou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Balada o vojákovi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(Sovětský svaz)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festivaly: klíčové instituce pro zviditelnění realistických i modernistických filmů, ustavování artového filmu jako celosvětové kategorie, později také větší důraz na autorství </a:t>
            </a:r>
          </a:p>
        </p:txBody>
      </p:sp>
      <p:pic>
        <p:nvPicPr>
          <p:cNvPr id="4100" name="Picture 4" descr="Obsah obrázku černobílá, jídlo, černobílý, umění&#10;&#10;Popis byl vytvořen automaticky">
            <a:extLst>
              <a:ext uri="{FF2B5EF4-FFF2-40B4-BE49-F238E27FC236}">
                <a16:creationId xmlns:a16="http://schemas.microsoft.com/office/drawing/2014/main" id="{727C9757-49A7-3715-3293-E2C1223F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736" y="3383762"/>
            <a:ext cx="4902975" cy="27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Obsah obrázku Lidská tvář, oblečení, muž, osoba&#10;&#10;Popis byl vytvořen automaticky">
            <a:extLst>
              <a:ext uri="{FF2B5EF4-FFF2-40B4-BE49-F238E27FC236}">
                <a16:creationId xmlns:a16="http://schemas.microsoft.com/office/drawing/2014/main" id="{00DA2A31-3D28-791D-E0F8-313C8106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1736" y="806063"/>
            <a:ext cx="4902975" cy="245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22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sah obrázku kolo, Kola jízdních kol, černobílá, jízdní kolo&#10;&#10;Popis byl vytvořen automaticky">
            <a:extLst>
              <a:ext uri="{FF2B5EF4-FFF2-40B4-BE49-F238E27FC236}">
                <a16:creationId xmlns:a16="http://schemas.microsoft.com/office/drawing/2014/main" id="{B6D26491-D2EE-3D5B-F3E5-1FD7F7EA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b="5579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710D62-B6FC-64F8-5102-EA32E7484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Italský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neorealismus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realistické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proudy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1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436AA8-1ACA-00DB-9E25-5EAC674E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23" y="427242"/>
            <a:ext cx="5981278" cy="1684638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italský neorealismus: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filmový průmysl před r. 1945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978889-70C8-AB80-9D55-DDE1317F3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1" y="2409568"/>
            <a:ext cx="6158770" cy="4150744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převládají oddechové žánry, komedie a </a:t>
            </a: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 bílých telefonů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romantická melodramata z nablýskaného prostředí bohatých lidí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časté natáčení v moderních ateliérech </a:t>
            </a:r>
            <a:r>
              <a:rPr lang="cs-CZ" sz="22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Cinecittà</a:t>
            </a:r>
            <a:r>
              <a:rPr lang="cs-CZ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předměstí Říma =&gt; studiový styl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prvky realismu v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druhoválečných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filmech pozdějších vůdčích osobností neorealistického hnutí: napůl dokumentární válečné drama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Bílé lodi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Roberto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Rossellini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1941), tragické společenskokritické melodrama </a:t>
            </a:r>
            <a:r>
              <a:rPr 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na nás hledí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(r. Vittorio de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1943)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Obsah obrázku Lidská tvář, oblečení, osoba, úsměv&#10;&#10;Popis byl vytvořen automaticky">
            <a:extLst>
              <a:ext uri="{FF2B5EF4-FFF2-40B4-BE49-F238E27FC236}">
                <a16:creationId xmlns:a16="http://schemas.microsoft.com/office/drawing/2014/main" id="{9B9A3A90-6529-1F76-D7EF-9B804CC6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24" y="222016"/>
            <a:ext cx="4810874" cy="252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Obsah obrázku venku, loď, plavidlo, černobílá&#10;&#10;Popis byl vytvořen automaticky">
            <a:extLst>
              <a:ext uri="{FF2B5EF4-FFF2-40B4-BE49-F238E27FC236}">
                <a16:creationId xmlns:a16="http://schemas.microsoft.com/office/drawing/2014/main" id="{F95BA115-FB67-1EAC-D1C2-7CF368F6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524" y="2823022"/>
            <a:ext cx="4810874" cy="37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1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35188-A150-108D-75FC-7DBD454C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163" y="453390"/>
            <a:ext cx="5943797" cy="1786890"/>
          </a:xfrm>
        </p:spPr>
        <p:txBody>
          <a:bodyPr anchor="ctr">
            <a:normAutofit/>
          </a:bodyPr>
          <a:lstStyle/>
          <a:p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italský neorealismus: společensko-politický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544B33-3703-F216-6BE0-168F2EC1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63" y="2240280"/>
            <a:ext cx="5589467" cy="4000500"/>
          </a:xfrm>
        </p:spPr>
        <p:txBody>
          <a:bodyPr anchor="ctr">
            <a:normAutofit fontScale="92500" lnSpcReduction="10000"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politické změny po druhé světové válce: po smrti Mussoliniho se k moci v Itálii dostávají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levicové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liberální strany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(1946)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neorealističtí tvůrci sympatizují s levicovými myšlenkami, ve svojí tvorbě se však neomezují na ideje komunismu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kořeny hnutí nejen ve filmu, ale také v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literatuře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publicistice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společenskokritické romány psal Alberto Moravia, 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dělníci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(1934) Carla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Bernariho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rozhořčili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Musoliniho</a:t>
            </a: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klíčové osobnosti neorealismu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Cesare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Zavattini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Giuseppe de </a:t>
            </a:r>
            <a:r>
              <a:rPr lang="cs-CZ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další teoretizují už za války:</a:t>
            </a:r>
            <a:b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Jsme přesvědčeni, že jednoho dne stvoříme ten nejkrásnější film, který bude sledovat pomalou a unavenou chůzi dělníka vracejícího se domů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  <p:pic>
        <p:nvPicPr>
          <p:cNvPr id="2050" name="Picture 2" descr="Obsah obrázku text, budova, černobílá, venku&#10;&#10;Popis byl vytvořen automaticky">
            <a:extLst>
              <a:ext uri="{FF2B5EF4-FFF2-40B4-BE49-F238E27FC236}">
                <a16:creationId xmlns:a16="http://schemas.microsoft.com/office/drawing/2014/main" id="{0E4C26CC-E76D-E6D2-0549-58D009FAD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120" y="811341"/>
            <a:ext cx="5334197" cy="51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5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B689D-9AB9-0F09-9000-F8B937EB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italský neorealismus: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produkční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3FCDB-4D89-3FF7-E3CE-B469F0DB5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908854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teliéry </a:t>
            </a:r>
            <a:r>
              <a:rPr lang="cs-CZ" sz="20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Cinecittà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jsou během WWII poškozeny =&gt; častější přesun produkce do plenéru (venkov, ulice měst)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změna prostředí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němž se filmy natáčejí =&gt; realistický efekt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neorealistický film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Posedlost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(r.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Luchino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Visconti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1943): adaptace amerického románu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Pošťák vždy zvoní dvakrát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noirovými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prvky, zároveň ale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zasazení děje do zubožené Pádské nížiny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společenskokritický rozměr </a:t>
            </a:r>
          </a:p>
          <a:p>
            <a:r>
              <a:rPr lang="cs-CZ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prvky studiového stylu ale zůstávají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ateliérové scény, zadní projekce, dialogy se nahrávají později (postsynchrony)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6C8A631-7B35-61FA-AD64-D1D22AE5C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3415" y="168876"/>
            <a:ext cx="4679091" cy="263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B2042F38-22C2-3976-D3D7-DDF12D8F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634" y="2961503"/>
            <a:ext cx="4632643" cy="3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2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001E7-28FF-8B4B-5247-B1CA1DAF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48499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italský neorealismus: </a:t>
            </a:r>
            <a:b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humanistické filmy o válce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1B6D6-E7E9-2ABB-54C6-CA7C1C176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306698"/>
            <a:ext cx="6362699" cy="397404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neorealistické filmy režiséra 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Rosselliniho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reflektují válečnou zkušenost z pohledu „lidové fronty“: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Řím, otevřené město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(1945), </a:t>
            </a: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Paisa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(1946), 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Německo v roce nula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(1947)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 odbojářského sjednocení komunistů, katolíků i obyčejných lidí (</a:t>
            </a:r>
            <a:r>
              <a:rPr 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Řím, otevřené město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fragmentární zkoumání jazykových a kulturních rozdílů v průběhu osvobození Itálie (</a:t>
            </a:r>
            <a:r>
              <a:rPr lang="cs-CZ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Paisa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pragmatická snaha obsáhnout různorodé skupiny a národnosti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kombinace hereckých hvězd (Anna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Magnani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neherců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Obsah obrázku vozidlo, auto, venku, Pozemní vozidlo&#10;&#10;Popis byl vytvořen automaticky">
            <a:extLst>
              <a:ext uri="{FF2B5EF4-FFF2-40B4-BE49-F238E27FC236}">
                <a16:creationId xmlns:a16="http://schemas.microsoft.com/office/drawing/2014/main" id="{BE17A179-D817-8DFC-FAA1-483472FD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2973" y="293511"/>
            <a:ext cx="4569002" cy="255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sah obrázku oblečení, venku, skála, osoba&#10;&#10;Popis byl vytvořen automaticky">
            <a:extLst>
              <a:ext uri="{FF2B5EF4-FFF2-40B4-BE49-F238E27FC236}">
                <a16:creationId xmlns:a16="http://schemas.microsoft.com/office/drawing/2014/main" id="{C2898B0C-F512-79D0-52E7-D3E7648D3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2972" y="3072319"/>
            <a:ext cx="4599887" cy="32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148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1964</Words>
  <Application>Microsoft Macintosh PowerPoint</Application>
  <PresentationFormat>Širokoúhlá obrazovka</PresentationFormat>
  <Paragraphs>117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Motiv Office</vt:lpstr>
      <vt:lpstr>Realismus, raný modernismus,  filmové festivaly</vt:lpstr>
      <vt:lpstr>filmové festivaly před r. 1945</vt:lpstr>
      <vt:lpstr>filmové festivaly po r. 1945</vt:lpstr>
      <vt:lpstr>filmové festivaly po r. 1945: filmy</vt:lpstr>
      <vt:lpstr>Italský neorealismus a další realistické proudy</vt:lpstr>
      <vt:lpstr>italský neorealismus:  filmový průmysl před r. 1945</vt:lpstr>
      <vt:lpstr>italský neorealismus: společensko-politický kontext</vt:lpstr>
      <vt:lpstr>italský neorealismus:  produkční kontext</vt:lpstr>
      <vt:lpstr>italský neorealismus:  humanistické filmy o válce</vt:lpstr>
      <vt:lpstr>italský neorealismus: principy vyprávění</vt:lpstr>
      <vt:lpstr>italský neorealismus:  vývoj v 50. letech</vt:lpstr>
      <vt:lpstr>růžový neorealismus a Federico Fellini </vt:lpstr>
      <vt:lpstr>Michelangelo Antonioni:  od neorealismu k modernismu </vt:lpstr>
      <vt:lpstr>realismus ve Španělsku</vt:lpstr>
      <vt:lpstr>raný modernismus</vt:lpstr>
      <vt:lpstr>podmínky pro vznik modernismu: zrod auteura</vt:lpstr>
      <vt:lpstr>filmový modernismus: obecné rysy</vt:lpstr>
      <vt:lpstr>destabilizace vyprávění:  Občan Kane, film noir</vt:lpstr>
      <vt:lpstr>Rašómon: střet subjektivních alternativ </vt:lpstr>
      <vt:lpstr>modernismus: nouveau roman</vt:lpstr>
      <vt:lpstr>Hirošima, má láska (1959): vliv nového románu</vt:lpstr>
      <vt:lpstr>minimalismus, abstrakce, transcendence</vt:lpstr>
      <vt:lpstr>minimalistický modernismus: C. T. Dreyer</vt:lpstr>
      <vt:lpstr>minimalistický modernismus: Robert Bresson</vt:lpstr>
      <vt:lpstr>minimalistický modernismus: Jasudžiró Ozu</vt:lpstr>
      <vt:lpstr>modernistická komedie:  Jacques Tati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Realismus, raný modernismus,  filmové festivaly</dc:title>
  <dc:creator>Ondřej Pavlík</dc:creator>
  <cp:lastModifiedBy>Ondřej Pavlík</cp:lastModifiedBy>
  <cp:revision>11</cp:revision>
  <dcterms:created xsi:type="dcterms:W3CDTF">2024-12-13T15:25:49Z</dcterms:created>
  <dcterms:modified xsi:type="dcterms:W3CDTF">2024-12-17T15:49:36Z</dcterms:modified>
</cp:coreProperties>
</file>