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8" r:id="rId3"/>
    <p:sldId id="349" r:id="rId4"/>
    <p:sldId id="351" r:id="rId5"/>
    <p:sldId id="352" r:id="rId6"/>
    <p:sldId id="353" r:id="rId7"/>
    <p:sldId id="260" r:id="rId8"/>
    <p:sldId id="261" r:id="rId9"/>
    <p:sldId id="262" r:id="rId10"/>
    <p:sldId id="263" r:id="rId11"/>
    <p:sldId id="285" r:id="rId12"/>
    <p:sldId id="292" r:id="rId13"/>
    <p:sldId id="354" r:id="rId14"/>
    <p:sldId id="264" r:id="rId15"/>
    <p:sldId id="265" r:id="rId16"/>
    <p:sldId id="273" r:id="rId17"/>
    <p:sldId id="275" r:id="rId18"/>
    <p:sldId id="274" r:id="rId19"/>
    <p:sldId id="276" r:id="rId20"/>
    <p:sldId id="277" r:id="rId21"/>
    <p:sldId id="356" r:id="rId22"/>
    <p:sldId id="357" r:id="rId23"/>
    <p:sldId id="35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9E00FF"/>
    <a:srgbClr val="9C00F5"/>
    <a:srgbClr val="9100DC"/>
    <a:srgbClr val="4BC8FF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67" autoAdjust="0"/>
    <p:restoredTop sz="96270" autoAdjust="0"/>
  </p:normalViewPr>
  <p:slideViewPr>
    <p:cSldViewPr snapToGrid="0">
      <p:cViewPr varScale="1">
        <p:scale>
          <a:sx n="108" d="100"/>
          <a:sy n="108" d="100"/>
        </p:scale>
        <p:origin x="192" y="31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th/lzdga/" TargetMode="External"/><Relationship Id="rId2" Type="http://schemas.openxmlformats.org/officeDocument/2006/relationships/hyperlink" Target="https://is.muni.cz/auth/th/pkiq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.muni.cz/auth/th/h0rbm/" TargetMode="External"/><Relationship Id="rId5" Type="http://schemas.openxmlformats.org/officeDocument/2006/relationships/hyperlink" Target="https://is.muni.cz/auth/th/ugh6n/" TargetMode="External"/><Relationship Id="rId4" Type="http://schemas.openxmlformats.org/officeDocument/2006/relationships/hyperlink" Target="https://is.muni.cz/auth/th/p24u8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4539463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Filmové hvězdy a filmoví herci jako výzkumné téma v oboru Teorie a dějiny filmu a AV kultury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2451665"/>
          </a:xfrm>
        </p:spPr>
        <p:txBody>
          <a:bodyPr/>
          <a:lstStyle/>
          <a:p>
            <a:pPr algn="ctr"/>
            <a:endParaRPr lang="cs-CZ" dirty="0"/>
          </a:p>
          <a:p>
            <a:pPr algn="ctr"/>
            <a:r>
              <a:rPr lang="cs-CZ" dirty="0"/>
              <a:t>5. 11. 2024</a:t>
            </a:r>
          </a:p>
          <a:p>
            <a:pPr algn="ctr"/>
            <a:r>
              <a:rPr lang="cs-CZ" b="1" dirty="0"/>
              <a:t>FAVBPa100_Paradigmata </a:t>
            </a:r>
            <a:r>
              <a:rPr lang="cs-CZ" b="1" dirty="0" err="1"/>
              <a:t>filmovědného</a:t>
            </a:r>
            <a:r>
              <a:rPr lang="cs-CZ" b="1" dirty="0"/>
              <a:t> výzkumu </a:t>
            </a:r>
          </a:p>
          <a:p>
            <a:pPr algn="ctr"/>
            <a:r>
              <a:rPr lang="cs-CZ" dirty="0"/>
              <a:t>Mgr. </a:t>
            </a:r>
            <a:r>
              <a:rPr lang="cs-CZ" dirty="0" err="1"/>
              <a:t>Šráka</a:t>
            </a:r>
            <a:r>
              <a:rPr lang="cs-CZ" dirty="0"/>
              <a:t> Jelínek </a:t>
            </a:r>
            <a:r>
              <a:rPr lang="cs-CZ" dirty="0" err="1"/>
              <a:t>Gmiterková</a:t>
            </a:r>
            <a:r>
              <a:rPr lang="cs-CZ" dirty="0"/>
              <a:t>, </a:t>
            </a:r>
            <a:r>
              <a:rPr lang="cs-CZ" dirty="0" err="1"/>
              <a:t>Ph</a:t>
            </a:r>
            <a:r>
              <a:rPr lang="cs-CZ" dirty="0"/>
              <a:t>. D. 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A4AEDD-2534-BA4B-AC5D-8070BAE8E3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6358A4-B0AA-D446-A6D5-86210C7433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CA822B-62D2-0A45-866A-919939AE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Jaká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slabá</a:t>
            </a:r>
            <a:r>
              <a:rPr lang="en-US" dirty="0"/>
              <a:t> </a:t>
            </a:r>
            <a:r>
              <a:rPr lang="en-US" dirty="0" err="1"/>
              <a:t>místa</a:t>
            </a:r>
            <a:r>
              <a:rPr lang="en-US" dirty="0"/>
              <a:t> </a:t>
            </a:r>
            <a:r>
              <a:rPr lang="en-US" dirty="0" err="1"/>
              <a:t>Dyerovy</a:t>
            </a:r>
            <a:r>
              <a:rPr lang="en-US" dirty="0"/>
              <a:t> </a:t>
            </a:r>
            <a:r>
              <a:rPr lang="en-US" dirty="0" err="1"/>
              <a:t>analýzy</a:t>
            </a:r>
            <a:r>
              <a:rPr lang="en-US" dirty="0"/>
              <a:t> </a:t>
            </a:r>
            <a:r>
              <a:rPr lang="en-US" dirty="0" err="1"/>
              <a:t>hvězdných</a:t>
            </a:r>
            <a:r>
              <a:rPr lang="en-US" dirty="0"/>
              <a:t> </a:t>
            </a:r>
            <a:r>
              <a:rPr lang="en-US" dirty="0" err="1"/>
              <a:t>obrazů</a:t>
            </a:r>
            <a:r>
              <a:rPr lang="en-US" dirty="0"/>
              <a:t>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235CA6-9C4B-024A-B676-1CBCC0C64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12635"/>
            <a:ext cx="8064900" cy="4139998"/>
          </a:xfrm>
        </p:spPr>
        <p:txBody>
          <a:bodyPr/>
          <a:lstStyle/>
          <a:p>
            <a:r>
              <a:rPr lang="en-US" sz="2400" dirty="0"/>
              <a:t>Do </a:t>
            </a:r>
            <a:r>
              <a:rPr lang="en-US" sz="2400" dirty="0" err="1"/>
              <a:t>jisté</a:t>
            </a:r>
            <a:r>
              <a:rPr lang="en-US" sz="2400" dirty="0"/>
              <a:t> </a:t>
            </a:r>
            <a:r>
              <a:rPr lang="en-US" sz="2400" dirty="0" err="1"/>
              <a:t>míry</a:t>
            </a:r>
            <a:r>
              <a:rPr lang="en-US" sz="2400" dirty="0"/>
              <a:t> </a:t>
            </a:r>
            <a:r>
              <a:rPr lang="en-US" sz="2400" dirty="0" err="1"/>
              <a:t>univerzálně</a:t>
            </a:r>
            <a:r>
              <a:rPr lang="en-US" sz="2400" dirty="0"/>
              <a:t> </a:t>
            </a:r>
            <a:r>
              <a:rPr lang="en-US" sz="2400" dirty="0" err="1"/>
              <a:t>platná</a:t>
            </a:r>
            <a:r>
              <a:rPr lang="en-US" sz="2400" dirty="0"/>
              <a:t> </a:t>
            </a:r>
            <a:r>
              <a:rPr lang="en-US" sz="2400" dirty="0" err="1"/>
              <a:t>teorie</a:t>
            </a:r>
            <a:r>
              <a:rPr lang="en-US" sz="2400" dirty="0"/>
              <a:t>, </a:t>
            </a:r>
            <a:r>
              <a:rPr lang="en-US" sz="2400" dirty="0" err="1"/>
              <a:t>použitelná</a:t>
            </a:r>
            <a:r>
              <a:rPr lang="en-US" sz="2400" dirty="0"/>
              <a:t> k </a:t>
            </a:r>
            <a:r>
              <a:rPr lang="en-US" sz="2400" dirty="0" err="1"/>
              <a:t>analýze</a:t>
            </a:r>
            <a:r>
              <a:rPr lang="en-US" sz="2400" dirty="0"/>
              <a:t> </a:t>
            </a:r>
            <a:r>
              <a:rPr lang="en-US" sz="2400" dirty="0" err="1"/>
              <a:t>diskurzu</a:t>
            </a:r>
            <a:r>
              <a:rPr lang="en-US" sz="2400" dirty="0"/>
              <a:t> o </a:t>
            </a:r>
            <a:r>
              <a:rPr lang="en-US" sz="2400" dirty="0" err="1"/>
              <a:t>jakékoliv</a:t>
            </a:r>
            <a:r>
              <a:rPr lang="en-US" sz="2400" dirty="0"/>
              <a:t> </a:t>
            </a:r>
            <a:r>
              <a:rPr lang="en-US" sz="2400" dirty="0" err="1"/>
              <a:t>veřejně</a:t>
            </a:r>
            <a:r>
              <a:rPr lang="en-US" sz="2400" dirty="0"/>
              <a:t> </a:t>
            </a:r>
            <a:r>
              <a:rPr lang="en-US" sz="2400" dirty="0" err="1"/>
              <a:t>známé</a:t>
            </a:r>
            <a:r>
              <a:rPr lang="en-US" sz="2400" dirty="0"/>
              <a:t> </a:t>
            </a:r>
            <a:r>
              <a:rPr lang="en-US" sz="2400" dirty="0" err="1"/>
              <a:t>osobnosti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Formulována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bázi</a:t>
            </a:r>
            <a:r>
              <a:rPr lang="en-US" sz="2400" dirty="0"/>
              <a:t> </a:t>
            </a:r>
            <a:r>
              <a:rPr lang="en-US" sz="2400" dirty="0" err="1"/>
              <a:t>klasického</a:t>
            </a:r>
            <a:r>
              <a:rPr lang="en-US" sz="2400" dirty="0"/>
              <a:t> </a:t>
            </a:r>
            <a:r>
              <a:rPr lang="en-US" sz="2400" dirty="0" err="1"/>
              <a:t>Hollywoodu</a:t>
            </a:r>
            <a:r>
              <a:rPr lang="en-US" sz="2400" dirty="0"/>
              <a:t>, proto je </a:t>
            </a:r>
            <a:r>
              <a:rPr lang="en-US" sz="2400" dirty="0" err="1"/>
              <a:t>zapotřebí</a:t>
            </a:r>
            <a:r>
              <a:rPr lang="en-US" sz="2400" dirty="0"/>
              <a:t> ji </a:t>
            </a:r>
            <a:r>
              <a:rPr lang="en-US" sz="2400" dirty="0" err="1"/>
              <a:t>modifikovat</a:t>
            </a:r>
            <a:r>
              <a:rPr lang="en-US" sz="2400" dirty="0"/>
              <a:t> a </a:t>
            </a:r>
            <a:r>
              <a:rPr lang="en-US" sz="2400" dirty="0" err="1"/>
              <a:t>rozšířit</a:t>
            </a:r>
            <a:r>
              <a:rPr lang="en-US" sz="2400" dirty="0"/>
              <a:t> pro </a:t>
            </a:r>
            <a:r>
              <a:rPr lang="en-US" sz="2400" dirty="0" err="1"/>
              <a:t>popis</a:t>
            </a:r>
            <a:r>
              <a:rPr lang="en-US" sz="2400" dirty="0"/>
              <a:t> a </a:t>
            </a:r>
            <a:r>
              <a:rPr lang="en-US" sz="2400" dirty="0" err="1"/>
              <a:t>analýzu</a:t>
            </a:r>
            <a:r>
              <a:rPr lang="en-US" sz="2400" dirty="0"/>
              <a:t> </a:t>
            </a:r>
            <a:r>
              <a:rPr lang="en-US" sz="2400" dirty="0" err="1"/>
              <a:t>pozdějších</a:t>
            </a:r>
            <a:r>
              <a:rPr lang="en-US" sz="2400" dirty="0"/>
              <a:t> </a:t>
            </a:r>
            <a:r>
              <a:rPr lang="en-US" sz="2400" dirty="0" err="1"/>
              <a:t>forem</a:t>
            </a:r>
            <a:r>
              <a:rPr lang="en-US" sz="2400" dirty="0"/>
              <a:t> </a:t>
            </a:r>
            <a:r>
              <a:rPr lang="en-US" sz="2400" dirty="0" err="1"/>
              <a:t>slávy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Hvězdy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fenomén</a:t>
            </a:r>
            <a:r>
              <a:rPr lang="en-US" sz="2400" dirty="0"/>
              <a:t> </a:t>
            </a:r>
            <a:r>
              <a:rPr lang="en-US" sz="2400" dirty="0" err="1"/>
              <a:t>konzumpce</a:t>
            </a:r>
            <a:r>
              <a:rPr lang="en-US" sz="2400" dirty="0"/>
              <a:t> a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fenomén</a:t>
            </a:r>
            <a:r>
              <a:rPr lang="en-US" sz="2400" dirty="0"/>
              <a:t> </a:t>
            </a:r>
            <a:r>
              <a:rPr lang="en-US" sz="2400" dirty="0" err="1"/>
              <a:t>produkce</a:t>
            </a:r>
            <a:r>
              <a:rPr lang="en-US" sz="2400" dirty="0"/>
              <a:t> &gt;&gt; </a:t>
            </a:r>
            <a:r>
              <a:rPr lang="en-US" sz="2400" dirty="0" err="1"/>
              <a:t>druhé</a:t>
            </a:r>
            <a:r>
              <a:rPr lang="en-US" sz="2400" dirty="0"/>
              <a:t> </a:t>
            </a:r>
            <a:r>
              <a:rPr lang="en-US" sz="2400" dirty="0" err="1"/>
              <a:t>hledisko</a:t>
            </a:r>
            <a:r>
              <a:rPr lang="en-US" sz="2400" dirty="0"/>
              <a:t> je </a:t>
            </a:r>
            <a:r>
              <a:rPr lang="en-US" sz="2400" dirty="0" err="1"/>
              <a:t>však</a:t>
            </a:r>
            <a:r>
              <a:rPr lang="en-US" sz="2400" dirty="0"/>
              <a:t> u </a:t>
            </a:r>
            <a:r>
              <a:rPr lang="en-US" sz="2400" dirty="0" err="1"/>
              <a:t>Dyera</a:t>
            </a:r>
            <a:r>
              <a:rPr lang="en-US" sz="2400" dirty="0"/>
              <a:t> </a:t>
            </a:r>
            <a:r>
              <a:rPr lang="en-US" sz="2400" dirty="0" err="1"/>
              <a:t>potlačeno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prospěch</a:t>
            </a:r>
            <a:r>
              <a:rPr lang="en-US" sz="2400" dirty="0"/>
              <a:t> </a:t>
            </a:r>
            <a:r>
              <a:rPr lang="en-US" sz="2400" dirty="0" err="1"/>
              <a:t>prvního</a:t>
            </a:r>
            <a:r>
              <a:rPr lang="en-US" sz="2400" dirty="0"/>
              <a:t>. 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5671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5A4CC8-0000-D846-980B-C347EDE79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E33C06-02AD-5445-9EDA-26C2C47501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AA8259-2BC3-C149-A2C5-869F399F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Lokální (evropské) hvězdné systémy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B29A2BB-321E-D040-B54C-7CEA8F133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04036"/>
            <a:ext cx="8064900" cy="4139998"/>
          </a:xfrm>
        </p:spPr>
        <p:txBody>
          <a:bodyPr/>
          <a:lstStyle/>
          <a:p>
            <a:r>
              <a:rPr lang="en-US" dirty="0" err="1"/>
              <a:t>Kulturní</a:t>
            </a:r>
            <a:r>
              <a:rPr lang="en-US" dirty="0"/>
              <a:t> </a:t>
            </a:r>
            <a:r>
              <a:rPr lang="en-US" dirty="0" err="1"/>
              <a:t>specifičnost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divadelní</a:t>
            </a:r>
            <a:r>
              <a:rPr lang="en-US" dirty="0"/>
              <a:t> a </a:t>
            </a:r>
            <a:r>
              <a:rPr lang="en-US" dirty="0" err="1"/>
              <a:t>náboženská</a:t>
            </a:r>
            <a:r>
              <a:rPr lang="en-US" dirty="0"/>
              <a:t> </a:t>
            </a:r>
            <a:r>
              <a:rPr lang="en-US" dirty="0" err="1"/>
              <a:t>tradice</a:t>
            </a:r>
            <a:endParaRPr lang="en-US" dirty="0"/>
          </a:p>
          <a:p>
            <a:r>
              <a:rPr lang="en-US" dirty="0" err="1"/>
              <a:t>Vazba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divadlo</a:t>
            </a:r>
            <a:r>
              <a:rPr lang="en-US" dirty="0"/>
              <a:t> (</a:t>
            </a:r>
            <a:r>
              <a:rPr lang="en-US" dirty="0" err="1"/>
              <a:t>ekonomické</a:t>
            </a:r>
            <a:r>
              <a:rPr lang="en-US" dirty="0"/>
              <a:t>, </a:t>
            </a:r>
            <a:r>
              <a:rPr lang="en-US" dirty="0" err="1"/>
              <a:t>geografické</a:t>
            </a:r>
            <a:r>
              <a:rPr lang="en-US" dirty="0"/>
              <a:t> a </a:t>
            </a:r>
            <a:r>
              <a:rPr lang="en-US" dirty="0" err="1"/>
              <a:t>vzdělávací</a:t>
            </a:r>
            <a:r>
              <a:rPr lang="en-US" dirty="0"/>
              <a:t> </a:t>
            </a:r>
            <a:r>
              <a:rPr lang="en-US" dirty="0" err="1"/>
              <a:t>důvody</a:t>
            </a:r>
            <a:r>
              <a:rPr lang="en-US" dirty="0"/>
              <a:t>)</a:t>
            </a:r>
          </a:p>
          <a:p>
            <a:r>
              <a:rPr lang="en-US" dirty="0" err="1"/>
              <a:t>Hvězda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národní</a:t>
            </a:r>
            <a:r>
              <a:rPr lang="en-US" dirty="0"/>
              <a:t> </a:t>
            </a:r>
            <a:r>
              <a:rPr lang="en-US" dirty="0" err="1"/>
              <a:t>emblém</a:t>
            </a:r>
            <a:r>
              <a:rPr lang="en-US" dirty="0"/>
              <a:t> a </a:t>
            </a:r>
            <a:r>
              <a:rPr lang="en-US" dirty="0" err="1"/>
              <a:t>kulturní</a:t>
            </a:r>
            <a:r>
              <a:rPr lang="en-US" dirty="0"/>
              <a:t> </a:t>
            </a:r>
            <a:r>
              <a:rPr lang="en-US" dirty="0" err="1"/>
              <a:t>spíš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komodita</a:t>
            </a:r>
            <a:r>
              <a:rPr lang="en-US" dirty="0"/>
              <a:t> =&gt; </a:t>
            </a:r>
            <a:r>
              <a:rPr lang="en-US" dirty="0" err="1"/>
              <a:t>označení</a:t>
            </a:r>
            <a:r>
              <a:rPr lang="en-US" dirty="0"/>
              <a:t> </a:t>
            </a:r>
            <a:r>
              <a:rPr lang="en-US" dirty="0" err="1"/>
              <a:t>umělec</a:t>
            </a:r>
            <a:r>
              <a:rPr lang="en-US" dirty="0"/>
              <a:t> / </a:t>
            </a:r>
            <a:r>
              <a:rPr lang="en-US" dirty="0" err="1"/>
              <a:t>umělkyně</a:t>
            </a:r>
            <a:r>
              <a:rPr lang="en-US" dirty="0"/>
              <a:t> </a:t>
            </a:r>
            <a:r>
              <a:rPr lang="en-US" dirty="0" err="1"/>
              <a:t>namísto</a:t>
            </a:r>
            <a:r>
              <a:rPr lang="en-US" dirty="0"/>
              <a:t> </a:t>
            </a:r>
            <a:r>
              <a:rPr lang="en-US" dirty="0" err="1"/>
              <a:t>hvězda</a:t>
            </a:r>
            <a:endParaRPr lang="en-US" dirty="0"/>
          </a:p>
          <a:p>
            <a:r>
              <a:rPr lang="en-US" dirty="0" err="1"/>
              <a:t>Neexistují</a:t>
            </a:r>
            <a:r>
              <a:rPr lang="en-US" dirty="0"/>
              <a:t> </a:t>
            </a:r>
            <a:r>
              <a:rPr lang="en-US" dirty="0" err="1"/>
              <a:t>exkluzivní</a:t>
            </a:r>
            <a:r>
              <a:rPr lang="en-US" dirty="0"/>
              <a:t> </a:t>
            </a:r>
            <a:r>
              <a:rPr lang="en-US" dirty="0" err="1"/>
              <a:t>kontrakty</a:t>
            </a:r>
            <a:r>
              <a:rPr lang="en-US" dirty="0"/>
              <a:t> </a:t>
            </a:r>
            <a:r>
              <a:rPr lang="en-US" dirty="0" err="1"/>
              <a:t>studií</a:t>
            </a:r>
            <a:r>
              <a:rPr lang="en-US" dirty="0"/>
              <a:t> s </a:t>
            </a:r>
            <a:r>
              <a:rPr lang="en-US" dirty="0" err="1"/>
              <a:t>hvězdami</a:t>
            </a:r>
            <a:r>
              <a:rPr lang="en-US" dirty="0"/>
              <a:t> ani </a:t>
            </a:r>
            <a:r>
              <a:rPr lang="en-US" dirty="0" err="1"/>
              <a:t>systém</a:t>
            </a:r>
            <a:r>
              <a:rPr lang="en-US" dirty="0"/>
              <a:t> o </a:t>
            </a:r>
            <a:r>
              <a:rPr lang="en-US" dirty="0" err="1"/>
              <a:t>několika</a:t>
            </a:r>
            <a:r>
              <a:rPr lang="en-US" dirty="0"/>
              <a:t> </a:t>
            </a:r>
            <a:r>
              <a:rPr lang="en-US" dirty="0" err="1"/>
              <a:t>úrovních</a:t>
            </a:r>
            <a:r>
              <a:rPr lang="en-US" dirty="0"/>
              <a:t> pro </a:t>
            </a:r>
            <a:r>
              <a:rPr lang="en-US" dirty="0" err="1"/>
              <a:t>budování</a:t>
            </a:r>
            <a:r>
              <a:rPr lang="en-US" dirty="0"/>
              <a:t> </a:t>
            </a:r>
            <a:r>
              <a:rPr lang="en-US" dirty="0" err="1"/>
              <a:t>hvězdných</a:t>
            </a:r>
            <a:r>
              <a:rPr lang="en-US" dirty="0"/>
              <a:t> </a:t>
            </a:r>
            <a:r>
              <a:rPr lang="en-US" dirty="0" err="1"/>
              <a:t>obrazů</a:t>
            </a:r>
            <a:r>
              <a:rPr lang="en-US" dirty="0"/>
              <a:t> =&gt; preference </a:t>
            </a:r>
            <a:r>
              <a:rPr lang="en-US" dirty="0" err="1"/>
              <a:t>dlouhodobé</a:t>
            </a:r>
            <a:r>
              <a:rPr lang="en-US" dirty="0"/>
              <a:t> </a:t>
            </a:r>
            <a:r>
              <a:rPr lang="en-US" dirty="0" err="1"/>
              <a:t>spolupráce</a:t>
            </a:r>
            <a:r>
              <a:rPr lang="en-US" dirty="0"/>
              <a:t> </a:t>
            </a:r>
            <a:r>
              <a:rPr lang="en-US" dirty="0" err="1"/>
              <a:t>jednotlivců</a:t>
            </a:r>
            <a:r>
              <a:rPr lang="en-US" dirty="0"/>
              <a:t> (</a:t>
            </a:r>
            <a:r>
              <a:rPr lang="en-US" dirty="0" err="1"/>
              <a:t>dvojice</a:t>
            </a:r>
            <a:r>
              <a:rPr lang="en-US" dirty="0"/>
              <a:t>, </a:t>
            </a:r>
            <a:r>
              <a:rPr lang="en-US" dirty="0" err="1"/>
              <a:t>přátelské</a:t>
            </a:r>
            <a:r>
              <a:rPr lang="en-US" dirty="0"/>
              <a:t> </a:t>
            </a:r>
            <a:r>
              <a:rPr lang="en-US" dirty="0" err="1"/>
              <a:t>vazby</a:t>
            </a:r>
            <a:r>
              <a:rPr lang="en-US" dirty="0"/>
              <a:t> a </a:t>
            </a:r>
            <a:r>
              <a:rPr lang="en-US" dirty="0" err="1"/>
              <a:t>divadelní</a:t>
            </a:r>
            <a:r>
              <a:rPr lang="en-US" dirty="0"/>
              <a:t> </a:t>
            </a:r>
            <a:r>
              <a:rPr lang="en-US" dirty="0" err="1"/>
              <a:t>soubory</a:t>
            </a:r>
            <a:r>
              <a:rPr lang="en-US" dirty="0"/>
              <a:t>)</a:t>
            </a:r>
          </a:p>
          <a:p>
            <a:r>
              <a:rPr lang="en-US" dirty="0" err="1"/>
              <a:t>Blízkost</a:t>
            </a:r>
            <a:r>
              <a:rPr lang="en-US" dirty="0"/>
              <a:t> </a:t>
            </a:r>
            <a:r>
              <a:rPr lang="en-US" dirty="0" err="1"/>
              <a:t>domácích</a:t>
            </a:r>
            <a:r>
              <a:rPr lang="en-US" dirty="0"/>
              <a:t> </a:t>
            </a:r>
            <a:r>
              <a:rPr lang="en-US" dirty="0" err="1"/>
              <a:t>hvězd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chybí</a:t>
            </a:r>
            <a:r>
              <a:rPr lang="en-US" dirty="0"/>
              <a:t> </a:t>
            </a:r>
            <a:r>
              <a:rPr lang="en-US" dirty="0" err="1"/>
              <a:t>okázalý</a:t>
            </a:r>
            <a:r>
              <a:rPr lang="en-US" dirty="0"/>
              <a:t> </a:t>
            </a:r>
            <a:r>
              <a:rPr lang="en-US" dirty="0" err="1"/>
              <a:t>životní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, </a:t>
            </a:r>
            <a:r>
              <a:rPr lang="en-US" dirty="0" err="1"/>
              <a:t>často</a:t>
            </a:r>
            <a:r>
              <a:rPr lang="en-US" dirty="0"/>
              <a:t> se </a:t>
            </a:r>
            <a:r>
              <a:rPr lang="en-US" dirty="0" err="1"/>
              <a:t>pohybují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stejném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diváci</a:t>
            </a:r>
            <a:r>
              <a:rPr lang="en-US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770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2BAFF4-0C42-7D44-A901-BBE18B40A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ADC718-C1A2-3E48-B07E-B4D85D2D2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56CE60-32D5-D945-B313-01BE3B450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Nová</a:t>
            </a:r>
            <a:r>
              <a:rPr lang="en-US" dirty="0"/>
              <a:t> </a:t>
            </a:r>
            <a:r>
              <a:rPr lang="en-US" dirty="0" err="1"/>
              <a:t>vlna</a:t>
            </a:r>
            <a:r>
              <a:rPr lang="en-US" dirty="0"/>
              <a:t> a </a:t>
            </a:r>
            <a:r>
              <a:rPr lang="en-US" dirty="0" err="1"/>
              <a:t>hvězdy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0B187E-A98C-2D48-ADF5-0A7E6680A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drahé</a:t>
            </a:r>
            <a:r>
              <a:rPr lang="en-US" dirty="0"/>
              <a:t> </a:t>
            </a:r>
          </a:p>
          <a:p>
            <a:r>
              <a:rPr lang="en-US" dirty="0" err="1"/>
              <a:t>Jiný</a:t>
            </a:r>
            <a:r>
              <a:rPr lang="en-US" dirty="0"/>
              <a:t> </a:t>
            </a:r>
            <a:r>
              <a:rPr lang="en-US" dirty="0" err="1"/>
              <a:t>estetický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preference </a:t>
            </a:r>
            <a:r>
              <a:rPr lang="en-US" dirty="0" err="1"/>
              <a:t>nováčků</a:t>
            </a:r>
            <a:r>
              <a:rPr lang="en-US" dirty="0"/>
              <a:t>, </a:t>
            </a:r>
            <a:r>
              <a:rPr lang="en-US" dirty="0" err="1"/>
              <a:t>neherců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osobností</a:t>
            </a:r>
            <a:r>
              <a:rPr lang="en-US" dirty="0"/>
              <a:t> </a:t>
            </a:r>
            <a:r>
              <a:rPr lang="en-US" dirty="0" err="1"/>
              <a:t>mimo</a:t>
            </a:r>
            <a:r>
              <a:rPr lang="en-US" dirty="0"/>
              <a:t> film</a:t>
            </a:r>
          </a:p>
          <a:p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generace</a:t>
            </a:r>
            <a:r>
              <a:rPr lang="en-US" dirty="0"/>
              <a:t> </a:t>
            </a:r>
            <a:r>
              <a:rPr lang="en-US" dirty="0" err="1"/>
              <a:t>herců</a:t>
            </a:r>
            <a:r>
              <a:rPr lang="en-US" dirty="0"/>
              <a:t> a </a:t>
            </a:r>
            <a:r>
              <a:rPr lang="en-US" dirty="0" err="1"/>
              <a:t>hereček</a:t>
            </a:r>
            <a:endParaRPr lang="en-US" dirty="0"/>
          </a:p>
          <a:p>
            <a:r>
              <a:rPr lang="en-US" dirty="0" err="1"/>
              <a:t>Mužské</a:t>
            </a:r>
            <a:r>
              <a:rPr lang="en-US" dirty="0"/>
              <a:t> </a:t>
            </a:r>
            <a:r>
              <a:rPr lang="en-US" dirty="0" err="1"/>
              <a:t>postavy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alter-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režisérů</a:t>
            </a:r>
            <a:r>
              <a:rPr lang="en-US" dirty="0"/>
              <a:t> (Jean-Pierre </a:t>
            </a:r>
            <a:r>
              <a:rPr lang="en-US" dirty="0" err="1"/>
              <a:t>Léaud</a:t>
            </a:r>
            <a:r>
              <a:rPr lang="en-US" dirty="0"/>
              <a:t> a Francois Truffaut; Jean-Paul </a:t>
            </a:r>
            <a:r>
              <a:rPr lang="en-US" dirty="0" err="1"/>
              <a:t>Belmondo</a:t>
            </a:r>
            <a:r>
              <a:rPr lang="en-US" dirty="0"/>
              <a:t> a Jean-Luc Godard); </a:t>
            </a:r>
            <a:r>
              <a:rPr lang="en-US" dirty="0" err="1"/>
              <a:t>ženské</a:t>
            </a:r>
            <a:r>
              <a:rPr lang="en-US" dirty="0"/>
              <a:t> </a:t>
            </a:r>
            <a:r>
              <a:rPr lang="en-US" dirty="0" err="1"/>
              <a:t>postavy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múzy</a:t>
            </a:r>
            <a:r>
              <a:rPr lang="en-US" dirty="0"/>
              <a:t> a </a:t>
            </a:r>
            <a:r>
              <a:rPr lang="en-US" dirty="0" err="1"/>
              <a:t>objekty</a:t>
            </a:r>
            <a:r>
              <a:rPr lang="en-US" dirty="0"/>
              <a:t> </a:t>
            </a:r>
            <a:r>
              <a:rPr lang="en-US" dirty="0" err="1"/>
              <a:t>touhy</a:t>
            </a:r>
            <a:r>
              <a:rPr lang="en-US" dirty="0"/>
              <a:t> (Anna Karina a Godard; Stéphane </a:t>
            </a:r>
            <a:r>
              <a:rPr lang="en-US" dirty="0" err="1"/>
              <a:t>Audrane</a:t>
            </a:r>
            <a:r>
              <a:rPr lang="en-US" dirty="0"/>
              <a:t> a Claude </a:t>
            </a:r>
            <a:r>
              <a:rPr lang="en-US" dirty="0" err="1"/>
              <a:t>Chabrol</a:t>
            </a:r>
            <a:r>
              <a:rPr lang="en-US" dirty="0"/>
              <a:t>, Francois Truffaut a Jeanne Moreau)  </a:t>
            </a:r>
          </a:p>
          <a:p>
            <a:r>
              <a:rPr lang="en-US" dirty="0" err="1"/>
              <a:t>Autorské</a:t>
            </a:r>
            <a:r>
              <a:rPr lang="en-US" dirty="0"/>
              <a:t> </a:t>
            </a:r>
            <a:r>
              <a:rPr lang="en-US" dirty="0" err="1"/>
              <a:t>projekty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režisér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stát</a:t>
            </a:r>
            <a:r>
              <a:rPr lang="en-US" dirty="0"/>
              <a:t> v </a:t>
            </a:r>
            <a:r>
              <a:rPr lang="en-US" dirty="0" err="1"/>
              <a:t>centru</a:t>
            </a:r>
            <a:r>
              <a:rPr lang="en-US" dirty="0"/>
              <a:t> </a:t>
            </a:r>
            <a:r>
              <a:rPr lang="en-US" dirty="0" err="1"/>
              <a:t>pozornosti</a:t>
            </a:r>
            <a:r>
              <a:rPr lang="en-US" dirty="0"/>
              <a:t> (BB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populární</a:t>
            </a:r>
            <a:r>
              <a:rPr lang="en-US" dirty="0"/>
              <a:t> pro filmy </a:t>
            </a:r>
            <a:r>
              <a:rPr lang="en-US" dirty="0" err="1"/>
              <a:t>režisérů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vlny</a:t>
            </a:r>
            <a:r>
              <a:rPr lang="en-US" dirty="0"/>
              <a:t>; </a:t>
            </a:r>
            <a:r>
              <a:rPr lang="en-US" dirty="0" err="1"/>
              <a:t>vnáší</a:t>
            </a:r>
            <a:r>
              <a:rPr lang="en-US" dirty="0"/>
              <a:t> do </a:t>
            </a:r>
            <a:r>
              <a:rPr lang="en-US" dirty="0" err="1"/>
              <a:t>filmů</a:t>
            </a:r>
            <a:r>
              <a:rPr lang="en-US" dirty="0"/>
              <a:t> </a:t>
            </a:r>
            <a:r>
              <a:rPr lang="en-US" dirty="0" err="1"/>
              <a:t>nechtěné</a:t>
            </a:r>
            <a:r>
              <a:rPr lang="en-US" dirty="0"/>
              <a:t> </a:t>
            </a:r>
            <a:r>
              <a:rPr lang="en-US" dirty="0" err="1"/>
              <a:t>přesahy</a:t>
            </a:r>
            <a:r>
              <a:rPr lang="en-US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5147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701BD6-5725-8A4F-A3AB-CB9820EF71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BD9DB9-35B8-E246-A120-D7E6893383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78D593-5EA3-F54A-A6CB-2E5A940E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11242"/>
            <a:ext cx="8064900" cy="451576"/>
          </a:xfrm>
        </p:spPr>
        <p:txBody>
          <a:bodyPr/>
          <a:lstStyle/>
          <a:p>
            <a:r>
              <a:rPr lang="cs-CZ" dirty="0"/>
              <a:t>Olga Schoberová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A778A7-60C2-6244-AA5F-72953B42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5" y="1205114"/>
            <a:ext cx="6068291" cy="4139998"/>
          </a:xfrm>
        </p:spPr>
        <p:txBody>
          <a:bodyPr/>
          <a:lstStyle/>
          <a:p>
            <a:r>
              <a:rPr lang="en-US" sz="2000" dirty="0" err="1"/>
              <a:t>Kariéra</a:t>
            </a:r>
            <a:r>
              <a:rPr lang="en-US" sz="2000" dirty="0"/>
              <a:t> </a:t>
            </a:r>
            <a:r>
              <a:rPr lang="en-US" sz="2000" dirty="0" err="1"/>
              <a:t>omezená</a:t>
            </a:r>
            <a:r>
              <a:rPr lang="en-US" sz="2000" dirty="0"/>
              <a:t> </a:t>
            </a:r>
            <a:r>
              <a:rPr lang="en-US" sz="2000" dirty="0" err="1"/>
              <a:t>pouze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60. </a:t>
            </a:r>
            <a:r>
              <a:rPr lang="en-US" sz="2000" dirty="0" err="1"/>
              <a:t>léta</a:t>
            </a:r>
            <a:endParaRPr lang="en-US" sz="2000" dirty="0"/>
          </a:p>
          <a:p>
            <a:r>
              <a:rPr lang="en-US" sz="2000" dirty="0" err="1"/>
              <a:t>Jeden</a:t>
            </a:r>
            <a:r>
              <a:rPr lang="en-US" sz="2000" dirty="0"/>
              <a:t> </a:t>
            </a:r>
            <a:r>
              <a:rPr lang="en-US" sz="2000" dirty="0" err="1"/>
              <a:t>ze</a:t>
            </a:r>
            <a:r>
              <a:rPr lang="en-US" sz="2000" dirty="0"/>
              <a:t> </a:t>
            </a:r>
            <a:r>
              <a:rPr lang="en-US" sz="2000" dirty="0" err="1"/>
              <a:t>symbolů</a:t>
            </a:r>
            <a:r>
              <a:rPr lang="en-US" sz="2000" dirty="0"/>
              <a:t> </a:t>
            </a:r>
            <a:r>
              <a:rPr lang="en-US" sz="2000" dirty="0" err="1"/>
              <a:t>společensko-politického</a:t>
            </a:r>
            <a:r>
              <a:rPr lang="en-US" sz="2000" dirty="0"/>
              <a:t> </a:t>
            </a:r>
            <a:r>
              <a:rPr lang="en-US" sz="2000" dirty="0" err="1"/>
              <a:t>uvolnění</a:t>
            </a:r>
            <a:r>
              <a:rPr lang="en-US" sz="2000" dirty="0"/>
              <a:t> v </a:t>
            </a:r>
            <a:r>
              <a:rPr lang="en-US" sz="2000" dirty="0" err="1"/>
              <a:t>Československu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druhé</a:t>
            </a:r>
            <a:r>
              <a:rPr lang="en-US" sz="2000" dirty="0"/>
              <a:t> </a:t>
            </a:r>
            <a:r>
              <a:rPr lang="en-US" sz="2000" dirty="0" err="1"/>
              <a:t>polovině</a:t>
            </a:r>
            <a:r>
              <a:rPr lang="en-US" sz="2000" dirty="0"/>
              <a:t> 60. let</a:t>
            </a:r>
          </a:p>
          <a:p>
            <a:r>
              <a:rPr lang="en-US" sz="2000" dirty="0"/>
              <a:t>Status </a:t>
            </a:r>
            <a:r>
              <a:rPr lang="en-US" sz="2000" dirty="0" err="1"/>
              <a:t>hvězdy</a:t>
            </a:r>
            <a:r>
              <a:rPr lang="en-US" sz="2000" dirty="0"/>
              <a:t> </a:t>
            </a:r>
            <a:r>
              <a:rPr lang="en-US" sz="2000" dirty="0" err="1"/>
              <a:t>legitimizován</a:t>
            </a:r>
            <a:r>
              <a:rPr lang="en-US" sz="2000" dirty="0"/>
              <a:t> </a:t>
            </a:r>
            <a:r>
              <a:rPr lang="en-US" sz="2000" dirty="0" err="1"/>
              <a:t>pravidelnou</a:t>
            </a:r>
            <a:r>
              <a:rPr lang="en-US" sz="2000" dirty="0"/>
              <a:t> </a:t>
            </a:r>
            <a:r>
              <a:rPr lang="en-US" sz="2000" dirty="0" err="1"/>
              <a:t>prací</a:t>
            </a:r>
            <a:r>
              <a:rPr lang="en-US" sz="2000" dirty="0"/>
              <a:t> v </a:t>
            </a:r>
            <a:r>
              <a:rPr lang="en-US" sz="2000" dirty="0" err="1"/>
              <a:t>zahraničí</a:t>
            </a:r>
            <a:endParaRPr lang="en-US" sz="2000" dirty="0"/>
          </a:p>
          <a:p>
            <a:r>
              <a:rPr lang="en-US" sz="2000" dirty="0" err="1"/>
              <a:t>Ryze</a:t>
            </a:r>
            <a:r>
              <a:rPr lang="en-US" sz="2000" dirty="0"/>
              <a:t> </a:t>
            </a:r>
            <a:r>
              <a:rPr lang="en-US" sz="2000" dirty="0" err="1"/>
              <a:t>filmová</a:t>
            </a:r>
            <a:r>
              <a:rPr lang="en-US" sz="2000" dirty="0"/>
              <a:t> </a:t>
            </a:r>
            <a:r>
              <a:rPr lang="en-US" sz="2000" dirty="0" err="1"/>
              <a:t>herečka</a:t>
            </a:r>
            <a:endParaRPr lang="en-US" sz="2000" dirty="0"/>
          </a:p>
          <a:p>
            <a:r>
              <a:rPr lang="en-US" sz="2000" dirty="0" err="1"/>
              <a:t>Debutovala</a:t>
            </a:r>
            <a:r>
              <a:rPr lang="en-US" sz="2000" dirty="0"/>
              <a:t> </a:t>
            </a:r>
            <a:r>
              <a:rPr lang="en-US" sz="2000" dirty="0" err="1"/>
              <a:t>hudební</a:t>
            </a:r>
            <a:r>
              <a:rPr lang="en-US" sz="2000" dirty="0"/>
              <a:t> </a:t>
            </a:r>
            <a:r>
              <a:rPr lang="en-US" sz="2000" dirty="0" err="1"/>
              <a:t>komedií</a:t>
            </a:r>
            <a:r>
              <a:rPr lang="en-US" sz="2000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dese</a:t>
            </a:r>
            <a:r>
              <a:rPr lang="en-US" sz="2000" dirty="0" err="1"/>
              <a:t>t</a:t>
            </a:r>
            <a:r>
              <a:rPr lang="en-US" sz="2000" dirty="0"/>
              <a:t> (1963, Antonín </a:t>
            </a:r>
            <a:r>
              <a:rPr lang="en-US" sz="2000" dirty="0" err="1"/>
              <a:t>Kachlík</a:t>
            </a:r>
            <a:r>
              <a:rPr lang="en-US" sz="2000" dirty="0"/>
              <a:t>), </a:t>
            </a:r>
            <a:r>
              <a:rPr lang="en-US" sz="2000" dirty="0" err="1"/>
              <a:t>pokračovala</a:t>
            </a:r>
            <a:r>
              <a:rPr lang="en-US" sz="2000" dirty="0"/>
              <a:t> </a:t>
            </a:r>
            <a:r>
              <a:rPr lang="en-US" sz="2000" dirty="0" err="1"/>
              <a:t>epizodními</a:t>
            </a:r>
            <a:r>
              <a:rPr lang="en-US" sz="2000" dirty="0"/>
              <a:t> </a:t>
            </a:r>
            <a:r>
              <a:rPr lang="en-US" sz="2000" dirty="0" err="1"/>
              <a:t>rolemi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filmech</a:t>
            </a:r>
            <a:r>
              <a:rPr lang="en-US" sz="2000" dirty="0"/>
              <a:t> </a:t>
            </a:r>
            <a:r>
              <a:rPr lang="en-US" sz="2000" b="1" i="1" dirty="0" err="1"/>
              <a:t>Ikarie</a:t>
            </a:r>
            <a:r>
              <a:rPr lang="en-US" sz="2000" b="1" i="1" dirty="0"/>
              <a:t> XB1 </a:t>
            </a:r>
            <a:r>
              <a:rPr lang="en-US" sz="2000" dirty="0"/>
              <a:t>(1963, r. </a:t>
            </a:r>
            <a:r>
              <a:rPr lang="en-US" sz="2000" dirty="0" err="1"/>
              <a:t>Jindřich</a:t>
            </a:r>
            <a:r>
              <a:rPr lang="en-US" sz="2000" dirty="0"/>
              <a:t> </a:t>
            </a:r>
            <a:r>
              <a:rPr lang="en-US" sz="2000" dirty="0" err="1"/>
              <a:t>Polák</a:t>
            </a:r>
            <a:r>
              <a:rPr lang="en-US" sz="2000" dirty="0"/>
              <a:t>)</a:t>
            </a:r>
            <a:r>
              <a:rPr lang="en-US" sz="2000" b="1" i="1" dirty="0"/>
              <a:t>, </a:t>
            </a:r>
            <a:r>
              <a:rPr lang="en-US" sz="2000" b="1" i="1" dirty="0" err="1"/>
              <a:t>Náboj</a:t>
            </a:r>
            <a:r>
              <a:rPr lang="en-US" sz="2000" b="1" i="1" dirty="0"/>
              <a:t> </a:t>
            </a:r>
            <a:r>
              <a:rPr lang="en-US" sz="2000" dirty="0"/>
              <a:t>(1963, r. Ivo Toman) a </a:t>
            </a:r>
            <a:r>
              <a:rPr lang="en-US" sz="2000" b="1" i="1" dirty="0" err="1"/>
              <a:t>Bláznova</a:t>
            </a:r>
            <a:r>
              <a:rPr lang="en-US" sz="2000" b="1" i="1" dirty="0"/>
              <a:t> </a:t>
            </a:r>
            <a:r>
              <a:rPr lang="en-US" sz="2000" b="1" i="1" dirty="0" err="1"/>
              <a:t>kronika</a:t>
            </a:r>
            <a:r>
              <a:rPr lang="en-US" sz="2000" b="1" i="1" dirty="0"/>
              <a:t> </a:t>
            </a:r>
            <a:r>
              <a:rPr lang="en-US" sz="2000" dirty="0"/>
              <a:t>(1964, r. Karel Zeman)</a:t>
            </a:r>
          </a:p>
          <a:p>
            <a:r>
              <a:rPr lang="en-US" sz="2000" dirty="0" err="1"/>
              <a:t>Významnou</a:t>
            </a:r>
            <a:r>
              <a:rPr lang="en-US" sz="2000" dirty="0"/>
              <a:t> </a:t>
            </a:r>
            <a:r>
              <a:rPr lang="en-US" sz="2000" dirty="0" err="1"/>
              <a:t>rolí</a:t>
            </a:r>
            <a:r>
              <a:rPr lang="en-US" sz="2000" dirty="0"/>
              <a:t> </a:t>
            </a:r>
            <a:r>
              <a:rPr lang="en-US" sz="2000" dirty="0" err="1"/>
              <a:t>prvního</a:t>
            </a:r>
            <a:r>
              <a:rPr lang="en-US" sz="2000" dirty="0"/>
              <a:t> </a:t>
            </a:r>
            <a:r>
              <a:rPr lang="en-US" sz="2000" dirty="0" err="1"/>
              <a:t>období</a:t>
            </a:r>
            <a:r>
              <a:rPr lang="en-US" sz="2000" dirty="0"/>
              <a:t> </a:t>
            </a:r>
            <a:r>
              <a:rPr lang="en-US" sz="2000" dirty="0" err="1"/>
              <a:t>její</a:t>
            </a:r>
            <a:r>
              <a:rPr lang="en-US" sz="2000" dirty="0"/>
              <a:t> </a:t>
            </a:r>
            <a:r>
              <a:rPr lang="en-US" sz="2000" dirty="0" err="1"/>
              <a:t>kariéry</a:t>
            </a:r>
            <a:r>
              <a:rPr lang="en-US" sz="2000" dirty="0"/>
              <a:t> </a:t>
            </a:r>
            <a:r>
              <a:rPr lang="en-US" sz="2000" dirty="0" err="1"/>
              <a:t>byla</a:t>
            </a:r>
            <a:r>
              <a:rPr lang="en-US" sz="2000" dirty="0"/>
              <a:t> </a:t>
            </a:r>
            <a:r>
              <a:rPr lang="en-US" sz="2000" dirty="0" err="1"/>
              <a:t>naivka</a:t>
            </a:r>
            <a:r>
              <a:rPr lang="en-US" sz="2000" dirty="0"/>
              <a:t> Winnifred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westernové</a:t>
            </a:r>
            <a:r>
              <a:rPr lang="en-US" sz="2000" dirty="0"/>
              <a:t> </a:t>
            </a:r>
            <a:r>
              <a:rPr lang="en-US" sz="2000" dirty="0" err="1"/>
              <a:t>parodii</a:t>
            </a:r>
            <a:r>
              <a:rPr lang="en-US" sz="2000" dirty="0"/>
              <a:t> </a:t>
            </a:r>
            <a:r>
              <a:rPr lang="en-US" sz="2000" b="1" i="1" dirty="0" err="1"/>
              <a:t>Limonádový</a:t>
            </a:r>
            <a:r>
              <a:rPr lang="en-US" sz="2000" b="1" i="1" dirty="0"/>
              <a:t> Joe</a:t>
            </a:r>
            <a:r>
              <a:rPr lang="en-US" sz="2000" dirty="0"/>
              <a:t> (1964, r. </a:t>
            </a:r>
            <a:r>
              <a:rPr lang="en-US" sz="2000" dirty="0" err="1"/>
              <a:t>Oldřich</a:t>
            </a:r>
            <a:r>
              <a:rPr lang="en-US" sz="2000" dirty="0"/>
              <a:t> </a:t>
            </a:r>
            <a:r>
              <a:rPr lang="en-US" sz="2000" dirty="0" err="1"/>
              <a:t>Lipský</a:t>
            </a:r>
            <a:r>
              <a:rPr lang="en-US" sz="2000" dirty="0"/>
              <a:t>)  </a:t>
            </a:r>
          </a:p>
          <a:p>
            <a:endParaRPr lang="cs-CZ" sz="2000" dirty="0"/>
          </a:p>
        </p:txBody>
      </p:sp>
      <p:pic>
        <p:nvPicPr>
          <p:cNvPr id="6" name="Picture 3" descr="1963 Bylo nas deset 3.jpg">
            <a:extLst>
              <a:ext uri="{FF2B5EF4-FFF2-40B4-BE49-F238E27FC236}">
                <a16:creationId xmlns:a16="http://schemas.microsoft.com/office/drawing/2014/main" id="{3AAF5E9A-C58B-874F-812F-A09375E61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63" y="66445"/>
            <a:ext cx="2963537" cy="2730688"/>
          </a:xfrm>
          <a:prstGeom prst="rect">
            <a:avLst/>
          </a:prstGeom>
        </p:spPr>
      </p:pic>
      <p:pic>
        <p:nvPicPr>
          <p:cNvPr id="7" name="Picture 4" descr="51c146b7d503c6329cd063eda8a574c9.jpg">
            <a:extLst>
              <a:ext uri="{FF2B5EF4-FFF2-40B4-BE49-F238E27FC236}">
                <a16:creationId xmlns:a16="http://schemas.microsoft.com/office/drawing/2014/main" id="{6311BB8E-A3FE-0947-902C-F3CFBCFDF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45" y="2871542"/>
            <a:ext cx="2969226" cy="315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98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7C489C-2B76-8243-98A7-9F0FF7CED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D6D7F5-78D7-3642-84AB-2194AAC11E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E91536-FCDD-A14D-B81A-83BE74DF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3743"/>
            <a:ext cx="8064900" cy="451576"/>
          </a:xfrm>
        </p:spPr>
        <p:txBody>
          <a:bodyPr/>
          <a:lstStyle/>
          <a:p>
            <a:pPr algn="ctr"/>
            <a:r>
              <a:rPr lang="en-US" dirty="0"/>
              <a:t>Olga </a:t>
            </a:r>
            <a:r>
              <a:rPr lang="en-US" dirty="0" err="1"/>
              <a:t>Schoberová</a:t>
            </a:r>
            <a:r>
              <a:rPr lang="en-US" dirty="0"/>
              <a:t> / </a:t>
            </a:r>
            <a:r>
              <a:rPr lang="en-US" dirty="0" err="1"/>
              <a:t>Olinka</a:t>
            </a:r>
            <a:r>
              <a:rPr lang="en-US" dirty="0"/>
              <a:t> </a:t>
            </a:r>
            <a:r>
              <a:rPr lang="en-US" dirty="0" err="1"/>
              <a:t>Berová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1CC22B-50D0-5F4E-AB35-34975F3B2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3" y="1038862"/>
            <a:ext cx="9048997" cy="4139998"/>
          </a:xfrm>
        </p:spPr>
        <p:txBody>
          <a:bodyPr/>
          <a:lstStyle/>
          <a:p>
            <a:r>
              <a:rPr lang="en-US" sz="1900" dirty="0" err="1"/>
              <a:t>Následuje</a:t>
            </a:r>
            <a:r>
              <a:rPr lang="en-US" sz="1900" dirty="0"/>
              <a:t> </a:t>
            </a:r>
            <a:r>
              <a:rPr lang="en-US" sz="1900" dirty="0" err="1"/>
              <a:t>období</a:t>
            </a:r>
            <a:r>
              <a:rPr lang="en-US" sz="1900" dirty="0"/>
              <a:t> </a:t>
            </a:r>
            <a:r>
              <a:rPr lang="en-US" sz="1900" dirty="0" err="1"/>
              <a:t>spolupráce</a:t>
            </a:r>
            <a:r>
              <a:rPr lang="en-US" sz="1900" dirty="0"/>
              <a:t> se </a:t>
            </a:r>
            <a:r>
              <a:rPr lang="en-US" sz="1900" dirty="0" err="1"/>
              <a:t>zahraničními</a:t>
            </a:r>
            <a:r>
              <a:rPr lang="en-US" sz="1900" dirty="0"/>
              <a:t> </a:t>
            </a:r>
            <a:r>
              <a:rPr lang="en-US" sz="1900" dirty="0" err="1"/>
              <a:t>produkcemi</a:t>
            </a:r>
            <a:r>
              <a:rPr lang="en-US" sz="1900" dirty="0"/>
              <a:t> </a:t>
            </a:r>
            <a:r>
              <a:rPr lang="en-US" sz="1900" dirty="0" err="1"/>
              <a:t>natáčenými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Barrandově</a:t>
            </a:r>
            <a:r>
              <a:rPr lang="en-US" sz="1900" dirty="0"/>
              <a:t>: </a:t>
            </a:r>
            <a:r>
              <a:rPr lang="en-US" sz="1900" b="1" i="1" dirty="0" err="1"/>
              <a:t>Tajemství</a:t>
            </a:r>
            <a:r>
              <a:rPr lang="en-US" sz="1900" b="1" i="1" dirty="0"/>
              <a:t> </a:t>
            </a:r>
            <a:r>
              <a:rPr lang="en-US" sz="1900" b="1" i="1" dirty="0" err="1"/>
              <a:t>čínského</a:t>
            </a:r>
            <a:r>
              <a:rPr lang="en-US" sz="1900" b="1" i="1" dirty="0"/>
              <a:t> </a:t>
            </a:r>
            <a:r>
              <a:rPr lang="en-US" sz="1900" b="1" i="1" dirty="0" err="1"/>
              <a:t>karafiátu</a:t>
            </a:r>
            <a:r>
              <a:rPr lang="en-US" sz="1900" b="1" i="1" dirty="0"/>
              <a:t> </a:t>
            </a:r>
            <a:r>
              <a:rPr lang="en-US" sz="1900" dirty="0"/>
              <a:t>(1964, r. Rudolf </a:t>
            </a:r>
            <a:r>
              <a:rPr lang="en-US" sz="1900" dirty="0" err="1"/>
              <a:t>Zerethuber</a:t>
            </a:r>
            <a:r>
              <a:rPr lang="en-US" sz="1900" dirty="0"/>
              <a:t>)</a:t>
            </a:r>
            <a:r>
              <a:rPr lang="en-US" sz="1900" b="1" i="1" dirty="0"/>
              <a:t>, </a:t>
            </a:r>
            <a:r>
              <a:rPr lang="en-US" sz="1900" b="1" i="1" dirty="0" err="1"/>
              <a:t>Zlatokopové</a:t>
            </a:r>
            <a:r>
              <a:rPr lang="en-US" sz="1900" b="1" i="1" dirty="0"/>
              <a:t> z </a:t>
            </a:r>
            <a:r>
              <a:rPr lang="en-US" sz="1900" b="1" i="1" dirty="0" err="1"/>
              <a:t>Arkansasu</a:t>
            </a:r>
            <a:r>
              <a:rPr lang="en-US" sz="1900" dirty="0"/>
              <a:t> (1964, r. Paul Martin) a </a:t>
            </a:r>
            <a:r>
              <a:rPr lang="en-US" sz="1900" b="1" i="1" dirty="0" err="1"/>
              <a:t>Černí</a:t>
            </a:r>
            <a:r>
              <a:rPr lang="en-US" sz="1900" b="1" i="1" dirty="0"/>
              <a:t> </a:t>
            </a:r>
            <a:r>
              <a:rPr lang="en-US" sz="1900" b="1" i="1" dirty="0" err="1"/>
              <a:t>orlové</a:t>
            </a:r>
            <a:r>
              <a:rPr lang="en-US" sz="1900" b="1" i="1" dirty="0"/>
              <a:t> </a:t>
            </a:r>
            <a:r>
              <a:rPr lang="en-US" sz="1900" b="1" i="1" dirty="0" err="1"/>
              <a:t>ze</a:t>
            </a:r>
            <a:r>
              <a:rPr lang="en-US" sz="1900" b="1" i="1" dirty="0"/>
              <a:t> Santa </a:t>
            </a:r>
            <a:r>
              <a:rPr lang="en-US" sz="1900" b="1" i="1" dirty="0" err="1"/>
              <a:t>Fé</a:t>
            </a:r>
            <a:r>
              <a:rPr lang="en-US" sz="1900" dirty="0"/>
              <a:t> (1965, r. Ernst </a:t>
            </a:r>
            <a:r>
              <a:rPr lang="en-US" sz="1900" dirty="0" err="1"/>
              <a:t>Hofbauer</a:t>
            </a:r>
            <a:r>
              <a:rPr lang="en-US" sz="1900" dirty="0"/>
              <a:t> a Alberto Cardone)</a:t>
            </a:r>
          </a:p>
          <a:p>
            <a:endParaRPr lang="en-US" sz="1900" dirty="0"/>
          </a:p>
          <a:p>
            <a:r>
              <a:rPr lang="en-US" sz="1900" dirty="0"/>
              <a:t>V </a:t>
            </a:r>
            <a:r>
              <a:rPr lang="en-US" sz="1900" dirty="0" err="1"/>
              <a:t>roce</a:t>
            </a:r>
            <a:r>
              <a:rPr lang="en-US" sz="1900" dirty="0"/>
              <a:t> 1966 </a:t>
            </a:r>
            <a:r>
              <a:rPr lang="en-US" sz="1900" dirty="0" err="1"/>
              <a:t>opět</a:t>
            </a:r>
            <a:r>
              <a:rPr lang="en-US" sz="1900" dirty="0"/>
              <a:t> </a:t>
            </a:r>
            <a:r>
              <a:rPr lang="en-US" sz="1900" dirty="0" err="1"/>
              <a:t>natáčí</a:t>
            </a:r>
            <a:r>
              <a:rPr lang="en-US" sz="1900" dirty="0"/>
              <a:t> </a:t>
            </a:r>
            <a:r>
              <a:rPr lang="en-US" sz="1900" dirty="0" err="1"/>
              <a:t>československé</a:t>
            </a:r>
            <a:r>
              <a:rPr lang="en-US" sz="1900" dirty="0"/>
              <a:t> filmy: </a:t>
            </a:r>
            <a:r>
              <a:rPr lang="en-US" sz="1900" b="1" i="1" dirty="0" err="1"/>
              <a:t>Slečny</a:t>
            </a:r>
            <a:r>
              <a:rPr lang="en-US" sz="1900" b="1" i="1" dirty="0"/>
              <a:t> </a:t>
            </a:r>
            <a:r>
              <a:rPr lang="en-US" sz="1900" b="1" i="1" dirty="0" err="1"/>
              <a:t>přijdou</a:t>
            </a:r>
            <a:r>
              <a:rPr lang="en-US" sz="1900" b="1" i="1" dirty="0"/>
              <a:t> </a:t>
            </a:r>
            <a:r>
              <a:rPr lang="en-US" sz="1900" b="1" i="1" dirty="0" err="1"/>
              <a:t>později</a:t>
            </a:r>
            <a:r>
              <a:rPr lang="en-US" sz="1900" b="1" i="1" dirty="0"/>
              <a:t> </a:t>
            </a:r>
            <a:r>
              <a:rPr lang="en-US" sz="1900" dirty="0"/>
              <a:t>(1966, r. Ivo Toman), </a:t>
            </a:r>
            <a:r>
              <a:rPr lang="en-US" sz="1900" b="1" i="1" dirty="0" err="1"/>
              <a:t>Kdo</a:t>
            </a:r>
            <a:r>
              <a:rPr lang="en-US" sz="1900" b="1" i="1" dirty="0"/>
              <a:t> </a:t>
            </a:r>
            <a:r>
              <a:rPr lang="en-US" sz="1900" b="1" i="1" dirty="0" err="1"/>
              <a:t>chce</a:t>
            </a:r>
            <a:r>
              <a:rPr lang="en-US" sz="1900" b="1" i="1" dirty="0"/>
              <a:t> </a:t>
            </a:r>
            <a:r>
              <a:rPr lang="en-US" sz="1900" b="1" i="1" dirty="0" err="1"/>
              <a:t>zabít</a:t>
            </a:r>
            <a:r>
              <a:rPr lang="en-US" sz="1900" b="1" i="1" dirty="0"/>
              <a:t> </a:t>
            </a:r>
            <a:r>
              <a:rPr lang="en-US" sz="1900" b="1" i="1" dirty="0" err="1"/>
              <a:t>Jessii</a:t>
            </a:r>
            <a:r>
              <a:rPr lang="en-US" sz="1900" b="1" i="1" dirty="0"/>
              <a:t>?</a:t>
            </a:r>
            <a:r>
              <a:rPr lang="en-US" sz="1900" dirty="0"/>
              <a:t> (1966, r. Václav </a:t>
            </a:r>
            <a:r>
              <a:rPr lang="en-US" sz="1900" dirty="0" err="1"/>
              <a:t>Vorlíček</a:t>
            </a:r>
            <a:r>
              <a:rPr lang="en-US" sz="1900" dirty="0"/>
              <a:t>) a </a:t>
            </a:r>
            <a:r>
              <a:rPr lang="en-US" sz="1900" b="1" i="1" dirty="0" err="1"/>
              <a:t>Flám</a:t>
            </a:r>
            <a:r>
              <a:rPr lang="en-US" sz="1900" b="1" i="1" dirty="0"/>
              <a:t> </a:t>
            </a:r>
            <a:r>
              <a:rPr lang="en-US" sz="1900" dirty="0"/>
              <a:t>(1966, r. Miroslav </a:t>
            </a:r>
            <a:r>
              <a:rPr lang="en-US" sz="1900" dirty="0" err="1"/>
              <a:t>Hubáček</a:t>
            </a:r>
            <a:r>
              <a:rPr lang="en-US" sz="1900" dirty="0"/>
              <a:t>).</a:t>
            </a:r>
          </a:p>
          <a:p>
            <a:endParaRPr lang="en-US" sz="1900" dirty="0"/>
          </a:p>
          <a:p>
            <a:r>
              <a:rPr lang="en-US" sz="1900" dirty="0" err="1"/>
              <a:t>Hlavní</a:t>
            </a:r>
            <a:r>
              <a:rPr lang="en-US" sz="1900" dirty="0"/>
              <a:t> role v </a:t>
            </a:r>
            <a:r>
              <a:rPr lang="en-US" sz="1900" dirty="0" err="1"/>
              <a:t>zahraničních</a:t>
            </a:r>
            <a:r>
              <a:rPr lang="en-US" sz="1900" dirty="0"/>
              <a:t> </a:t>
            </a:r>
            <a:r>
              <a:rPr lang="en-US" sz="1900" dirty="0" err="1"/>
              <a:t>produkcích</a:t>
            </a:r>
            <a:r>
              <a:rPr lang="en-US" sz="1900" dirty="0"/>
              <a:t>: </a:t>
            </a:r>
            <a:r>
              <a:rPr lang="en-US" sz="1900" b="1" i="1" dirty="0"/>
              <a:t>The vengeance of She </a:t>
            </a:r>
            <a:r>
              <a:rPr lang="en-US" sz="1900" dirty="0"/>
              <a:t>(1968, r. Cliff Owen), </a:t>
            </a:r>
            <a:r>
              <a:rPr lang="en-US" sz="1900" b="1" i="1" dirty="0"/>
              <a:t>Lucrezia</a:t>
            </a:r>
            <a:r>
              <a:rPr lang="en-US" sz="1900" dirty="0"/>
              <a:t> (1968, r. Osvaldo </a:t>
            </a:r>
            <a:r>
              <a:rPr lang="en-US" sz="1900" dirty="0" err="1"/>
              <a:t>Civirani</a:t>
            </a:r>
            <a:r>
              <a:rPr lang="en-US" sz="1900" dirty="0"/>
              <a:t>) a </a:t>
            </a:r>
            <a:r>
              <a:rPr lang="en-US" sz="1900" b="1" i="1" dirty="0"/>
              <a:t>La </a:t>
            </a:r>
            <a:r>
              <a:rPr lang="en-US" sz="1900" b="1" i="1" dirty="0" err="1"/>
              <a:t>calde</a:t>
            </a:r>
            <a:r>
              <a:rPr lang="en-US" sz="1900" b="1" i="1" dirty="0"/>
              <a:t> </a:t>
            </a:r>
            <a:r>
              <a:rPr lang="en-US" sz="1900" b="1" i="1" dirty="0" err="1"/>
              <a:t>notii</a:t>
            </a:r>
            <a:r>
              <a:rPr lang="en-US" sz="1900" b="1" i="1" dirty="0"/>
              <a:t> di </a:t>
            </a:r>
            <a:r>
              <a:rPr lang="en-US" sz="1900" b="1" i="1" dirty="0" err="1"/>
              <a:t>Popea</a:t>
            </a:r>
            <a:r>
              <a:rPr lang="en-US" sz="1900" dirty="0"/>
              <a:t> (1969, r. Guido Malatesta) =&gt; soft core </a:t>
            </a:r>
            <a:r>
              <a:rPr lang="en-US" sz="1900" dirty="0" err="1"/>
              <a:t>erotika</a:t>
            </a:r>
            <a:r>
              <a:rPr lang="en-US" sz="1900" dirty="0"/>
              <a:t> </a:t>
            </a:r>
          </a:p>
          <a:p>
            <a:endParaRPr lang="en-US" sz="1900" dirty="0"/>
          </a:p>
          <a:p>
            <a:r>
              <a:rPr lang="en-US" sz="1900" dirty="0"/>
              <a:t>V </a:t>
            </a:r>
            <a:r>
              <a:rPr lang="en-US" sz="1900" dirty="0" err="1"/>
              <a:t>roce</a:t>
            </a:r>
            <a:r>
              <a:rPr lang="en-US" sz="1900" dirty="0"/>
              <a:t> 1970 </a:t>
            </a:r>
            <a:r>
              <a:rPr lang="en-US" sz="1900" dirty="0" err="1"/>
              <a:t>ještě</a:t>
            </a:r>
            <a:r>
              <a:rPr lang="en-US" sz="1900" dirty="0"/>
              <a:t> </a:t>
            </a:r>
            <a:r>
              <a:rPr lang="en-US" sz="1900" dirty="0" err="1"/>
              <a:t>natáčí</a:t>
            </a:r>
            <a:r>
              <a:rPr lang="en-US" sz="1900" dirty="0"/>
              <a:t> sci-fi </a:t>
            </a:r>
            <a:r>
              <a:rPr lang="en-US" sz="1900" dirty="0" err="1"/>
              <a:t>komedii</a:t>
            </a:r>
            <a:r>
              <a:rPr lang="en-US" sz="1900" dirty="0"/>
              <a:t> </a:t>
            </a:r>
            <a:r>
              <a:rPr lang="en-US" sz="1900" dirty="0" err="1"/>
              <a:t>Václava</a:t>
            </a:r>
            <a:r>
              <a:rPr lang="en-US" sz="1900" dirty="0"/>
              <a:t> </a:t>
            </a:r>
            <a:r>
              <a:rPr lang="en-US" sz="1900" dirty="0" err="1"/>
              <a:t>Vorlíčka</a:t>
            </a:r>
            <a:r>
              <a:rPr lang="en-US" sz="1900" dirty="0"/>
              <a:t> </a:t>
            </a:r>
            <a:r>
              <a:rPr lang="en-US" sz="1900" b="1" i="1" dirty="0"/>
              <a:t>Pane, </a:t>
            </a:r>
            <a:r>
              <a:rPr lang="en-US" sz="1900" b="1" i="1" dirty="0" err="1"/>
              <a:t>vy</a:t>
            </a:r>
            <a:r>
              <a:rPr lang="en-US" sz="1900" b="1" i="1" dirty="0"/>
              <a:t> </a:t>
            </a:r>
            <a:r>
              <a:rPr lang="en-US" sz="1900" b="1" i="1" dirty="0" err="1"/>
              <a:t>jste</a:t>
            </a:r>
            <a:r>
              <a:rPr lang="en-US" sz="1900" b="1" i="1" dirty="0"/>
              <a:t> </a:t>
            </a:r>
            <a:r>
              <a:rPr lang="en-US" sz="1900" b="1" i="1" dirty="0" err="1"/>
              <a:t>vdova</a:t>
            </a:r>
            <a:r>
              <a:rPr lang="en-US" sz="1900" b="1" i="1" dirty="0"/>
              <a:t>!</a:t>
            </a:r>
            <a:r>
              <a:rPr lang="en-US" sz="1900" dirty="0"/>
              <a:t> a </a:t>
            </a:r>
            <a:r>
              <a:rPr lang="en-US" sz="1900" dirty="0" err="1"/>
              <a:t>trezorový</a:t>
            </a:r>
            <a:r>
              <a:rPr lang="en-US" sz="1900" dirty="0"/>
              <a:t> film </a:t>
            </a:r>
            <a:r>
              <a:rPr lang="en-US" sz="1900" b="1" i="1" dirty="0"/>
              <a:t>Do </a:t>
            </a:r>
            <a:r>
              <a:rPr lang="en-US" sz="1900" b="1" i="1" dirty="0" err="1"/>
              <a:t>videnia</a:t>
            </a:r>
            <a:r>
              <a:rPr lang="en-US" sz="1900" b="1" i="1" dirty="0"/>
              <a:t> v </a:t>
            </a:r>
            <a:r>
              <a:rPr lang="en-US" sz="1900" b="1" i="1" dirty="0" err="1"/>
              <a:t>pekle</a:t>
            </a:r>
            <a:r>
              <a:rPr lang="en-US" sz="1900" b="1" i="1" dirty="0"/>
              <a:t>, </a:t>
            </a:r>
            <a:r>
              <a:rPr lang="en-US" sz="1900" b="1" i="1" dirty="0" err="1"/>
              <a:t>priatelia</a:t>
            </a:r>
            <a:r>
              <a:rPr lang="en-US" sz="1900" b="1" i="1" dirty="0"/>
              <a:t> </a:t>
            </a:r>
            <a:r>
              <a:rPr lang="en-US" sz="1900" dirty="0"/>
              <a:t>(r. </a:t>
            </a:r>
            <a:r>
              <a:rPr lang="en-US" sz="1900" dirty="0" err="1"/>
              <a:t>Juraj</a:t>
            </a:r>
            <a:r>
              <a:rPr lang="en-US" sz="1900" dirty="0"/>
              <a:t> </a:t>
            </a:r>
            <a:r>
              <a:rPr lang="en-US" sz="1900" dirty="0" err="1"/>
              <a:t>Jakubisko</a:t>
            </a:r>
            <a:r>
              <a:rPr lang="en-US" sz="1900" dirty="0"/>
              <a:t>)    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7585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04F5B3C-9907-3342-97C6-1575A3A477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809858-38F4-0F49-8042-1C8CE284E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F9DE11BA-1CAB-BB40-8C6B-440930E8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99367"/>
            <a:ext cx="8064900" cy="451576"/>
          </a:xfrm>
        </p:spPr>
        <p:txBody>
          <a:bodyPr/>
          <a:lstStyle/>
          <a:p>
            <a:r>
              <a:rPr lang="en-US" dirty="0"/>
              <a:t>Olga </a:t>
            </a:r>
            <a:r>
              <a:rPr lang="en-US" dirty="0" err="1"/>
              <a:t>Schoberová</a:t>
            </a:r>
            <a:r>
              <a:rPr lang="en-US" dirty="0"/>
              <a:t>: </a:t>
            </a:r>
            <a:r>
              <a:rPr lang="en-US" dirty="0" err="1"/>
              <a:t>hvězdný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cs-CZ" dirty="0"/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524D4D99-C812-664F-9C87-2A2C8F4E6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68" y="1264493"/>
            <a:ext cx="5302660" cy="413999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b="1" dirty="0" err="1"/>
              <a:t>Fyzicky</a:t>
            </a:r>
            <a:r>
              <a:rPr lang="en-US" sz="2400" b="1" dirty="0"/>
              <a:t> </a:t>
            </a:r>
            <a:r>
              <a:rPr lang="en-US" sz="2400" b="1" dirty="0" err="1"/>
              <a:t>atraktivní</a:t>
            </a:r>
            <a:r>
              <a:rPr lang="en-US" sz="2400" b="1" dirty="0"/>
              <a:t> </a:t>
            </a:r>
            <a:r>
              <a:rPr lang="en-US" sz="2400" b="1" dirty="0" err="1"/>
              <a:t>vzhled</a:t>
            </a:r>
            <a:r>
              <a:rPr lang="en-US" sz="2400" b="1" dirty="0"/>
              <a:t> a sex-appeal </a:t>
            </a:r>
            <a:r>
              <a:rPr lang="en-US" sz="2400" dirty="0"/>
              <a:t>(</a:t>
            </a:r>
            <a:r>
              <a:rPr lang="en-US" sz="2400" dirty="0" err="1"/>
              <a:t>móda</a:t>
            </a:r>
            <a:r>
              <a:rPr lang="en-US" sz="2400" dirty="0"/>
              <a:t> </a:t>
            </a:r>
            <a:r>
              <a:rPr lang="en-US" sz="2400" dirty="0" err="1"/>
              <a:t>kostýmy</a:t>
            </a:r>
            <a:r>
              <a:rPr lang="en-US" sz="2400" dirty="0"/>
              <a:t>, </a:t>
            </a:r>
            <a:r>
              <a:rPr lang="en-US" sz="2400" dirty="0" err="1"/>
              <a:t>scény</a:t>
            </a:r>
            <a:r>
              <a:rPr lang="en-US" sz="2400" dirty="0"/>
              <a:t> </a:t>
            </a:r>
            <a:r>
              <a:rPr lang="en-US" sz="2400" dirty="0" err="1"/>
              <a:t>svlékání</a:t>
            </a:r>
            <a:r>
              <a:rPr lang="en-US" sz="2400" dirty="0"/>
              <a:t> a </a:t>
            </a:r>
            <a:r>
              <a:rPr lang="en-US" sz="2400" dirty="0" err="1"/>
              <a:t>oblékání</a:t>
            </a:r>
            <a:r>
              <a:rPr lang="en-US" sz="2400" dirty="0"/>
              <a:t> + </a:t>
            </a:r>
            <a:r>
              <a:rPr lang="en-US" sz="2400" dirty="0" err="1"/>
              <a:t>fetišizace</a:t>
            </a:r>
            <a:r>
              <a:rPr lang="en-US" sz="2400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err="1"/>
              <a:t>Mládí</a:t>
            </a:r>
            <a:r>
              <a:rPr lang="en-US" sz="2400" dirty="0"/>
              <a:t> </a:t>
            </a:r>
            <a:r>
              <a:rPr lang="mr-IN" sz="2400" dirty="0"/>
              <a:t>–</a:t>
            </a:r>
            <a:r>
              <a:rPr lang="en-US" sz="2400" dirty="0"/>
              <a:t> </a:t>
            </a:r>
            <a:r>
              <a:rPr lang="en-US" sz="2400" dirty="0" err="1"/>
              <a:t>nikdy</a:t>
            </a:r>
            <a:r>
              <a:rPr lang="en-US" sz="2400" dirty="0"/>
              <a:t> </a:t>
            </a:r>
            <a:r>
              <a:rPr lang="en-US" sz="2400" dirty="0" err="1"/>
              <a:t>před</a:t>
            </a:r>
            <a:r>
              <a:rPr lang="en-US" sz="2400" dirty="0"/>
              <a:t> </a:t>
            </a:r>
            <a:r>
              <a:rPr lang="en-US" sz="2400" dirty="0" err="1"/>
              <a:t>kamerou</a:t>
            </a:r>
            <a:r>
              <a:rPr lang="en-US" sz="2400" dirty="0"/>
              <a:t> </a:t>
            </a:r>
            <a:r>
              <a:rPr lang="en-US" sz="2400" dirty="0" err="1"/>
              <a:t>nezestárla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b="1" dirty="0" err="1"/>
              <a:t>Informace</a:t>
            </a:r>
            <a:r>
              <a:rPr lang="en-US" sz="2400" b="1" dirty="0"/>
              <a:t> </a:t>
            </a:r>
            <a:r>
              <a:rPr lang="en-US" sz="2400" b="1" dirty="0" err="1"/>
              <a:t>soukromého</a:t>
            </a:r>
            <a:r>
              <a:rPr lang="en-US" sz="2400" b="1" dirty="0"/>
              <a:t> </a:t>
            </a:r>
            <a:r>
              <a:rPr lang="en-US" sz="2400" b="1" dirty="0" err="1"/>
              <a:t>charakteru</a:t>
            </a:r>
            <a:r>
              <a:rPr lang="en-US" sz="2400" dirty="0"/>
              <a:t> </a:t>
            </a:r>
            <a:r>
              <a:rPr lang="en-US" sz="2400" dirty="0" err="1"/>
              <a:t>výrazně</a:t>
            </a:r>
            <a:r>
              <a:rPr lang="en-US" sz="2400" dirty="0"/>
              <a:t> </a:t>
            </a:r>
            <a:r>
              <a:rPr lang="en-US" sz="2400" dirty="0" err="1"/>
              <a:t>převažují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úkor</a:t>
            </a:r>
            <a:r>
              <a:rPr lang="en-US" sz="2400" dirty="0"/>
              <a:t> </a:t>
            </a:r>
            <a:r>
              <a:rPr lang="en-US" sz="2400" dirty="0" err="1"/>
              <a:t>psaní</a:t>
            </a:r>
            <a:r>
              <a:rPr lang="en-US" sz="2400" dirty="0"/>
              <a:t> o </a:t>
            </a:r>
            <a:r>
              <a:rPr lang="en-US" sz="2400" dirty="0" err="1"/>
              <a:t>hereckém</a:t>
            </a:r>
            <a:r>
              <a:rPr lang="en-US" sz="2400" dirty="0"/>
              <a:t> </a:t>
            </a:r>
            <a:r>
              <a:rPr lang="en-US" sz="2400" dirty="0" err="1"/>
              <a:t>ztvárnění</a:t>
            </a:r>
            <a:r>
              <a:rPr lang="en-US" sz="2400" dirty="0"/>
              <a:t> </a:t>
            </a:r>
            <a:r>
              <a:rPr lang="en-US" sz="2400" dirty="0" err="1"/>
              <a:t>rolí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b="1" dirty="0" err="1"/>
              <a:t>Sevřená</a:t>
            </a:r>
            <a:r>
              <a:rPr lang="en-US" sz="2400" b="1" dirty="0"/>
              <a:t> do </a:t>
            </a:r>
            <a:r>
              <a:rPr lang="en-US" sz="2400" b="1" dirty="0" err="1"/>
              <a:t>jediného</a:t>
            </a:r>
            <a:r>
              <a:rPr lang="en-US" sz="2400" b="1" dirty="0"/>
              <a:t> </a:t>
            </a:r>
            <a:r>
              <a:rPr lang="en-US" sz="2400" b="1" dirty="0" err="1"/>
              <a:t>typu</a:t>
            </a:r>
            <a:r>
              <a:rPr lang="en-US" sz="2400" dirty="0"/>
              <a:t> </a:t>
            </a:r>
            <a:r>
              <a:rPr lang="en-US" sz="2400" dirty="0" err="1"/>
              <a:t>limitovaného</a:t>
            </a:r>
            <a:r>
              <a:rPr lang="en-US" sz="2400" dirty="0"/>
              <a:t> </a:t>
            </a:r>
            <a:r>
              <a:rPr lang="en-US" sz="2400" dirty="0" err="1"/>
              <a:t>vzhledem</a:t>
            </a:r>
            <a:r>
              <a:rPr lang="en-US" sz="2400" dirty="0"/>
              <a:t>, </a:t>
            </a:r>
            <a:r>
              <a:rPr lang="en-US" sz="2400" dirty="0" err="1"/>
              <a:t>věkem</a:t>
            </a:r>
            <a:r>
              <a:rPr lang="en-US" sz="2400" dirty="0"/>
              <a:t> a </a:t>
            </a:r>
            <a:r>
              <a:rPr lang="en-US" sz="2400" dirty="0" err="1"/>
              <a:t>hereckými</a:t>
            </a:r>
            <a:r>
              <a:rPr lang="en-US" sz="2400" dirty="0"/>
              <a:t> </a:t>
            </a:r>
            <a:r>
              <a:rPr lang="en-US" sz="2400" dirty="0" err="1"/>
              <a:t>schopnostmi</a:t>
            </a:r>
            <a:r>
              <a:rPr lang="en-US" sz="2400" dirty="0"/>
              <a:t> (</a:t>
            </a:r>
            <a:r>
              <a:rPr lang="en-US" sz="2400" dirty="0" err="1"/>
              <a:t>či</a:t>
            </a:r>
            <a:r>
              <a:rPr lang="en-US" sz="2400" dirty="0"/>
              <a:t> </a:t>
            </a:r>
            <a:r>
              <a:rPr lang="en-US" sz="2400" dirty="0" err="1"/>
              <a:t>jejich</a:t>
            </a:r>
            <a:r>
              <a:rPr lang="en-US" sz="2400" dirty="0"/>
              <a:t> </a:t>
            </a:r>
            <a:r>
              <a:rPr lang="en-US" sz="2400" dirty="0" err="1"/>
              <a:t>absencí</a:t>
            </a:r>
            <a:r>
              <a:rPr lang="en-US" sz="2400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Status </a:t>
            </a:r>
            <a:r>
              <a:rPr lang="en-US" sz="2400" dirty="0" err="1"/>
              <a:t>hvězdy</a:t>
            </a:r>
            <a:r>
              <a:rPr lang="en-US" sz="2400" dirty="0"/>
              <a:t> </a:t>
            </a:r>
            <a:r>
              <a:rPr lang="en-US" sz="2400" dirty="0" err="1"/>
              <a:t>legitimuje</a:t>
            </a:r>
            <a:r>
              <a:rPr lang="en-US" sz="2400" dirty="0"/>
              <a:t> </a:t>
            </a:r>
            <a:r>
              <a:rPr lang="en-US" sz="2400" b="1" dirty="0" err="1"/>
              <a:t>paralelní</a:t>
            </a:r>
            <a:r>
              <a:rPr lang="en-US" sz="2400" b="1" dirty="0"/>
              <a:t> </a:t>
            </a:r>
            <a:r>
              <a:rPr lang="en-US" sz="2400" b="1" dirty="0" err="1"/>
              <a:t>kariéra</a:t>
            </a:r>
            <a:r>
              <a:rPr lang="en-US" sz="2400" b="1" dirty="0"/>
              <a:t> v </a:t>
            </a:r>
            <a:r>
              <a:rPr lang="en-US" sz="2400" b="1" dirty="0" err="1"/>
              <a:t>zahraničí</a:t>
            </a:r>
            <a:endParaRPr lang="en-US" sz="2400" b="1" dirty="0"/>
          </a:p>
          <a:p>
            <a:endParaRPr lang="cs-CZ" dirty="0"/>
          </a:p>
        </p:txBody>
      </p:sp>
      <p:pic>
        <p:nvPicPr>
          <p:cNvPr id="16" name="Content Placeholder 9" descr="eadn3lo9i4jn3noe.jpg">
            <a:extLst>
              <a:ext uri="{FF2B5EF4-FFF2-40B4-BE49-F238E27FC236}">
                <a16:creationId xmlns:a16="http://schemas.microsoft.com/office/drawing/2014/main" id="{BC72410F-3445-B94D-A597-B835C744D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64" r="-17964"/>
          <a:stretch>
            <a:fillRect/>
          </a:stretch>
        </p:blipFill>
        <p:spPr>
          <a:xfrm>
            <a:off x="5156859" y="1226503"/>
            <a:ext cx="4319649" cy="42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90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F0E301-EE1E-CC46-9824-0A733D67A8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5B432C-6E81-9D43-A814-1CA447A2F3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446DA3-A36F-8846-A5B6-3796A76D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Jiřina</a:t>
            </a:r>
            <a:r>
              <a:rPr lang="en-US" dirty="0"/>
              <a:t> </a:t>
            </a:r>
            <a:r>
              <a:rPr lang="en-US" dirty="0" err="1"/>
              <a:t>Štěpničková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26AAA81-9B90-6745-809F-BD9ED4928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lety</a:t>
            </a:r>
            <a:r>
              <a:rPr lang="en-US" dirty="0"/>
              <a:t> 1935 a 1944 </a:t>
            </a:r>
            <a:r>
              <a:rPr lang="en-US" dirty="0" err="1"/>
              <a:t>cíleně</a:t>
            </a:r>
            <a:r>
              <a:rPr lang="en-US" dirty="0"/>
              <a:t> </a:t>
            </a:r>
            <a:r>
              <a:rPr lang="en-US" dirty="0" err="1"/>
              <a:t>obsazovaná</a:t>
            </a:r>
            <a:r>
              <a:rPr lang="en-US" dirty="0"/>
              <a:t> do </a:t>
            </a:r>
            <a:r>
              <a:rPr lang="en-US" dirty="0" err="1"/>
              <a:t>rolí</a:t>
            </a:r>
            <a:r>
              <a:rPr lang="en-US" dirty="0"/>
              <a:t> </a:t>
            </a:r>
            <a:r>
              <a:rPr lang="en-US" dirty="0" err="1"/>
              <a:t>vesnických</a:t>
            </a:r>
            <a:r>
              <a:rPr lang="en-US" dirty="0"/>
              <a:t> </a:t>
            </a:r>
            <a:r>
              <a:rPr lang="en-US" dirty="0" err="1"/>
              <a:t>mladých</a:t>
            </a:r>
            <a:r>
              <a:rPr lang="en-US" dirty="0"/>
              <a:t> </a:t>
            </a:r>
            <a:r>
              <a:rPr lang="en-US" dirty="0" err="1"/>
              <a:t>žen</a:t>
            </a:r>
            <a:r>
              <a:rPr lang="en-US" dirty="0"/>
              <a:t> v </a:t>
            </a:r>
            <a:r>
              <a:rPr lang="en-US" dirty="0" err="1"/>
              <a:t>adaptcích</a:t>
            </a:r>
            <a:r>
              <a:rPr lang="en-US" dirty="0"/>
              <a:t> </a:t>
            </a:r>
            <a:r>
              <a:rPr lang="en-US" dirty="0" err="1"/>
              <a:t>klasické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populární</a:t>
            </a:r>
            <a:r>
              <a:rPr lang="en-US" dirty="0"/>
              <a:t> </a:t>
            </a:r>
            <a:r>
              <a:rPr lang="en-US" dirty="0" err="1"/>
              <a:t>národní</a:t>
            </a:r>
            <a:r>
              <a:rPr lang="en-US" dirty="0"/>
              <a:t> </a:t>
            </a:r>
            <a:r>
              <a:rPr lang="en-US" dirty="0" err="1"/>
              <a:t>literatury</a:t>
            </a:r>
            <a:r>
              <a:rPr lang="en-US" dirty="0"/>
              <a:t>: </a:t>
            </a:r>
          </a:p>
          <a:p>
            <a:pPr lvl="1"/>
            <a:r>
              <a:rPr lang="en-US" b="1" i="1" dirty="0" err="1"/>
              <a:t>Maryša</a:t>
            </a:r>
            <a:r>
              <a:rPr lang="en-US" dirty="0"/>
              <a:t> (1935, r. Josef </a:t>
            </a:r>
            <a:r>
              <a:rPr lang="en-US" dirty="0" err="1"/>
              <a:t>Rovenský</a:t>
            </a:r>
            <a:r>
              <a:rPr lang="en-US" dirty="0"/>
              <a:t>), </a:t>
            </a:r>
            <a:r>
              <a:rPr lang="en-US" b="1" i="1" dirty="0" err="1"/>
              <a:t>Vojnarka</a:t>
            </a:r>
            <a:r>
              <a:rPr lang="en-US" dirty="0"/>
              <a:t> (1936, r. </a:t>
            </a:r>
            <a:r>
              <a:rPr lang="en-US" dirty="0" err="1"/>
              <a:t>Vladimír</a:t>
            </a:r>
            <a:r>
              <a:rPr lang="en-US" dirty="0"/>
              <a:t> </a:t>
            </a:r>
            <a:r>
              <a:rPr lang="en-US" dirty="0" err="1"/>
              <a:t>Borský</a:t>
            </a:r>
            <a:r>
              <a:rPr lang="en-US" dirty="0"/>
              <a:t>), </a:t>
            </a:r>
            <a:r>
              <a:rPr lang="en-US" b="1" i="1" dirty="0" err="1"/>
              <a:t>Páter</a:t>
            </a:r>
            <a:r>
              <a:rPr lang="en-US" b="1" i="1" dirty="0"/>
              <a:t> </a:t>
            </a:r>
            <a:r>
              <a:rPr lang="en-US" b="1" i="1" dirty="0" err="1"/>
              <a:t>Vojtěch</a:t>
            </a:r>
            <a:r>
              <a:rPr lang="en-US" b="1" i="1" dirty="0"/>
              <a:t> </a:t>
            </a:r>
            <a:r>
              <a:rPr lang="en-US" dirty="0"/>
              <a:t>(1936, r. Martin </a:t>
            </a:r>
            <a:r>
              <a:rPr lang="en-US" dirty="0" err="1"/>
              <a:t>Frič</a:t>
            </a:r>
            <a:r>
              <a:rPr lang="en-US" dirty="0"/>
              <a:t>), </a:t>
            </a:r>
            <a:r>
              <a:rPr lang="en-US" b="1" i="1" dirty="0" err="1"/>
              <a:t>Kříž</a:t>
            </a:r>
            <a:r>
              <a:rPr lang="en-US" b="1" i="1" dirty="0"/>
              <a:t> u </a:t>
            </a:r>
            <a:r>
              <a:rPr lang="en-US" b="1" i="1" dirty="0" err="1"/>
              <a:t>potoka</a:t>
            </a:r>
            <a:r>
              <a:rPr lang="en-US" b="1" i="1" dirty="0"/>
              <a:t> </a:t>
            </a:r>
            <a:r>
              <a:rPr lang="en-US" dirty="0"/>
              <a:t>(1937, r. Miloslav </a:t>
            </a:r>
            <a:r>
              <a:rPr lang="en-US" dirty="0" err="1"/>
              <a:t>Jareš</a:t>
            </a:r>
            <a:r>
              <a:rPr lang="en-US" dirty="0"/>
              <a:t>), </a:t>
            </a:r>
            <a:r>
              <a:rPr lang="en-US" b="1" i="1" dirty="0" err="1"/>
              <a:t>Lidé</a:t>
            </a:r>
            <a:r>
              <a:rPr lang="en-US" b="1" i="1" dirty="0"/>
              <a:t> pod </a:t>
            </a:r>
            <a:r>
              <a:rPr lang="en-US" b="1" i="1" dirty="0" err="1"/>
              <a:t>horami</a:t>
            </a:r>
            <a:r>
              <a:rPr lang="en-US" dirty="0"/>
              <a:t> (1937, r. Václav Wasserman), </a:t>
            </a:r>
            <a:r>
              <a:rPr lang="en-US" b="1" i="1" dirty="0" err="1"/>
              <a:t>Boží</a:t>
            </a:r>
            <a:r>
              <a:rPr lang="en-US" b="1" i="1" dirty="0"/>
              <a:t> </a:t>
            </a:r>
            <a:r>
              <a:rPr lang="en-US" b="1" i="1" dirty="0" err="1"/>
              <a:t>mlýny</a:t>
            </a:r>
            <a:r>
              <a:rPr lang="en-US" dirty="0"/>
              <a:t> (1937, r. Václav </a:t>
            </a:r>
            <a:r>
              <a:rPr lang="en-US" dirty="0" err="1"/>
              <a:t>Wsserman</a:t>
            </a:r>
            <a:r>
              <a:rPr lang="en-US" dirty="0"/>
              <a:t>), </a:t>
            </a:r>
            <a:r>
              <a:rPr lang="en-US" b="1" i="1" dirty="0" err="1"/>
              <a:t>Muzikantská</a:t>
            </a:r>
            <a:r>
              <a:rPr lang="en-US" b="1" i="1" dirty="0"/>
              <a:t> </a:t>
            </a:r>
            <a:r>
              <a:rPr lang="en-US" b="1" i="1" dirty="0" err="1"/>
              <a:t>Liduška</a:t>
            </a:r>
            <a:r>
              <a:rPr lang="en-US" b="1" i="1" dirty="0"/>
              <a:t> </a:t>
            </a:r>
            <a:r>
              <a:rPr lang="en-US" dirty="0"/>
              <a:t>(1940, r. Martin </a:t>
            </a:r>
            <a:r>
              <a:rPr lang="en-US" dirty="0" err="1"/>
              <a:t>Frič</a:t>
            </a:r>
            <a:r>
              <a:rPr lang="en-US" dirty="0"/>
              <a:t>), </a:t>
            </a:r>
            <a:r>
              <a:rPr lang="en-US" b="1" i="1" dirty="0"/>
              <a:t>Jan </a:t>
            </a:r>
            <a:r>
              <a:rPr lang="en-US" b="1" i="1" dirty="0" err="1"/>
              <a:t>Cimbura</a:t>
            </a:r>
            <a:r>
              <a:rPr lang="en-US" b="1" i="1" dirty="0"/>
              <a:t> </a:t>
            </a:r>
            <a:r>
              <a:rPr lang="en-US" dirty="0"/>
              <a:t>(1941, r. </a:t>
            </a:r>
            <a:r>
              <a:rPr lang="en-US" dirty="0" err="1"/>
              <a:t>František</a:t>
            </a:r>
            <a:r>
              <a:rPr lang="en-US" dirty="0"/>
              <a:t> </a:t>
            </a:r>
            <a:r>
              <a:rPr lang="en-US" dirty="0" err="1"/>
              <a:t>Čáp</a:t>
            </a:r>
            <a:r>
              <a:rPr lang="en-US" dirty="0"/>
              <a:t>), </a:t>
            </a:r>
            <a:r>
              <a:rPr lang="en-US" b="1" i="1" dirty="0" err="1"/>
              <a:t>Babička</a:t>
            </a:r>
            <a:r>
              <a:rPr lang="en-US" b="1" i="1" dirty="0"/>
              <a:t> </a:t>
            </a:r>
            <a:r>
              <a:rPr lang="en-US" dirty="0"/>
              <a:t>(1942, r. </a:t>
            </a:r>
            <a:r>
              <a:rPr lang="en-US" dirty="0" err="1"/>
              <a:t>František</a:t>
            </a:r>
            <a:r>
              <a:rPr lang="en-US" dirty="0"/>
              <a:t> </a:t>
            </a:r>
            <a:r>
              <a:rPr lang="en-US" dirty="0" err="1"/>
              <a:t>Čáp</a:t>
            </a:r>
            <a:r>
              <a:rPr lang="en-US" dirty="0"/>
              <a:t>), </a:t>
            </a:r>
            <a:r>
              <a:rPr lang="en-US" b="1" i="1" dirty="0" err="1"/>
              <a:t>Děvčica</a:t>
            </a:r>
            <a:r>
              <a:rPr lang="en-US" b="1" i="1" dirty="0"/>
              <a:t> z </a:t>
            </a:r>
            <a:r>
              <a:rPr lang="en-US" b="1" i="1" dirty="0" err="1"/>
              <a:t>Beskyd</a:t>
            </a:r>
            <a:r>
              <a:rPr lang="en-US" b="1" i="1" dirty="0"/>
              <a:t> </a:t>
            </a:r>
            <a:r>
              <a:rPr lang="en-US" dirty="0"/>
              <a:t>(1944, r. </a:t>
            </a:r>
            <a:r>
              <a:rPr lang="en-US" dirty="0" err="1"/>
              <a:t>František</a:t>
            </a:r>
            <a:r>
              <a:rPr lang="en-US" dirty="0"/>
              <a:t> </a:t>
            </a:r>
            <a:r>
              <a:rPr lang="en-US" dirty="0" err="1"/>
              <a:t>Čáp</a:t>
            </a:r>
            <a:r>
              <a:rPr lang="en-US" dirty="0"/>
              <a:t>)  </a:t>
            </a:r>
          </a:p>
          <a:p>
            <a:pPr lvl="1"/>
            <a:endParaRPr lang="en-US" dirty="0"/>
          </a:p>
          <a:p>
            <a:r>
              <a:rPr lang="en-US" dirty="0"/>
              <a:t> V </a:t>
            </a:r>
            <a:r>
              <a:rPr lang="en-US" dirty="0" err="1"/>
              <a:t>letech</a:t>
            </a:r>
            <a:r>
              <a:rPr lang="en-US" dirty="0"/>
              <a:t> 1929 </a:t>
            </a:r>
            <a:r>
              <a:rPr lang="en-US" dirty="0" err="1"/>
              <a:t>až</a:t>
            </a:r>
            <a:r>
              <a:rPr lang="en-US" dirty="0"/>
              <a:t> 1936 </a:t>
            </a:r>
            <a:r>
              <a:rPr lang="en-US" dirty="0" err="1"/>
              <a:t>členka</a:t>
            </a:r>
            <a:r>
              <a:rPr lang="en-US" dirty="0"/>
              <a:t> </a:t>
            </a:r>
            <a:r>
              <a:rPr lang="en-US" dirty="0" err="1"/>
              <a:t>souboru</a:t>
            </a:r>
            <a:r>
              <a:rPr lang="en-US" dirty="0"/>
              <a:t> </a:t>
            </a:r>
            <a:r>
              <a:rPr lang="en-US" dirty="0" err="1"/>
              <a:t>činohry</a:t>
            </a:r>
            <a:r>
              <a:rPr lang="en-US" dirty="0"/>
              <a:t> </a:t>
            </a:r>
            <a:r>
              <a:rPr lang="en-US" dirty="0" err="1"/>
              <a:t>Národního</a:t>
            </a:r>
            <a:r>
              <a:rPr lang="en-US" dirty="0"/>
              <a:t> </a:t>
            </a:r>
            <a:r>
              <a:rPr lang="en-US" dirty="0" err="1"/>
              <a:t>divadla</a:t>
            </a:r>
            <a:r>
              <a:rPr lang="en-US" dirty="0"/>
              <a:t>, od </a:t>
            </a:r>
            <a:r>
              <a:rPr lang="en-US" dirty="0" err="1"/>
              <a:t>roku</a:t>
            </a:r>
            <a:r>
              <a:rPr lang="en-US" dirty="0"/>
              <a:t> 1937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stálý</a:t>
            </a:r>
            <a:r>
              <a:rPr lang="en-US" dirty="0"/>
              <a:t> host </a:t>
            </a:r>
            <a:r>
              <a:rPr lang="en-US" dirty="0" err="1"/>
              <a:t>Městského</a:t>
            </a:r>
            <a:r>
              <a:rPr lang="en-US" dirty="0"/>
              <a:t> </a:t>
            </a:r>
            <a:r>
              <a:rPr lang="en-US" dirty="0" err="1"/>
              <a:t>divadla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Královských</a:t>
            </a:r>
            <a:r>
              <a:rPr lang="en-US" dirty="0"/>
              <a:t> </a:t>
            </a:r>
            <a:r>
              <a:rPr lang="en-US" dirty="0" err="1"/>
              <a:t>Vinohradech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Klíčovým</a:t>
            </a:r>
            <a:r>
              <a:rPr lang="en-US" dirty="0"/>
              <a:t> </a:t>
            </a:r>
            <a:r>
              <a:rPr lang="en-US" dirty="0" err="1"/>
              <a:t>kariérním</a:t>
            </a:r>
            <a:r>
              <a:rPr lang="en-US" dirty="0"/>
              <a:t> </a:t>
            </a:r>
            <a:r>
              <a:rPr lang="en-US" dirty="0" err="1"/>
              <a:t>momentem</a:t>
            </a:r>
            <a:r>
              <a:rPr lang="en-US" dirty="0"/>
              <a:t> je role </a:t>
            </a:r>
            <a:r>
              <a:rPr lang="en-US" dirty="0" err="1"/>
              <a:t>Maryši</a:t>
            </a:r>
            <a:r>
              <a:rPr lang="en-US" dirty="0"/>
              <a:t> (</a:t>
            </a:r>
            <a:r>
              <a:rPr lang="en-US" dirty="0" err="1"/>
              <a:t>synergické</a:t>
            </a:r>
            <a:r>
              <a:rPr lang="en-US" dirty="0"/>
              <a:t> </a:t>
            </a:r>
            <a:r>
              <a:rPr lang="en-US" dirty="0" err="1"/>
              <a:t>působení</a:t>
            </a:r>
            <a:r>
              <a:rPr lang="en-US" dirty="0"/>
              <a:t> </a:t>
            </a:r>
            <a:r>
              <a:rPr lang="en-US" dirty="0" err="1"/>
              <a:t>divadla</a:t>
            </a:r>
            <a:r>
              <a:rPr lang="en-US" dirty="0"/>
              <a:t> a </a:t>
            </a:r>
            <a:r>
              <a:rPr lang="en-US" dirty="0" err="1"/>
              <a:t>filmu</a:t>
            </a:r>
            <a:r>
              <a:rPr lang="en-US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0839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4FB473-3F97-6E46-9414-9AFE9503FB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BA0E92-630F-2646-A5BF-7DA019893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6" name="Content Placeholder 10" descr="013.jpg">
            <a:extLst>
              <a:ext uri="{FF2B5EF4-FFF2-40B4-BE49-F238E27FC236}">
                <a16:creationId xmlns:a16="http://schemas.microsoft.com/office/drawing/2014/main" id="{4D4DB929-1F4C-B44D-AF1F-DFF0F3EA8206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8205"/>
          <a:stretch>
            <a:fillRect/>
          </a:stretch>
        </p:blipFill>
        <p:spPr>
          <a:xfrm>
            <a:off x="5022343" y="1280103"/>
            <a:ext cx="4038600" cy="4525963"/>
          </a:xfrm>
          <a:prstGeom prst="rect">
            <a:avLst/>
          </a:prstGeom>
        </p:spPr>
      </p:pic>
      <p:pic>
        <p:nvPicPr>
          <p:cNvPr id="7" name="Picture 12" descr="28cb4d3a0665b45963850eac601c2c38.jpg">
            <a:extLst>
              <a:ext uri="{FF2B5EF4-FFF2-40B4-BE49-F238E27FC236}">
                <a16:creationId xmlns:a16="http://schemas.microsoft.com/office/drawing/2014/main" id="{97F24A54-E1B3-884A-AC1E-9FA6BB4F0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01" y="294342"/>
            <a:ext cx="2106037" cy="3025197"/>
          </a:xfrm>
          <a:prstGeom prst="rect">
            <a:avLst/>
          </a:prstGeom>
        </p:spPr>
      </p:pic>
      <p:pic>
        <p:nvPicPr>
          <p:cNvPr id="8" name="Picture 13" descr="57614c16975c92bd16130800-184858.jpeg">
            <a:extLst>
              <a:ext uri="{FF2B5EF4-FFF2-40B4-BE49-F238E27FC236}">
                <a16:creationId xmlns:a16="http://schemas.microsoft.com/office/drawing/2014/main" id="{B6DFF8C8-4ECE-F143-914A-E301FD1DB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01" y="3488076"/>
            <a:ext cx="2151333" cy="3291840"/>
          </a:xfrm>
          <a:prstGeom prst="rect">
            <a:avLst/>
          </a:prstGeom>
        </p:spPr>
      </p:pic>
      <p:pic>
        <p:nvPicPr>
          <p:cNvPr id="9" name="Content Placeholder 5" descr="Baarová kroj.jpg">
            <a:extLst>
              <a:ext uri="{FF2B5EF4-FFF2-40B4-BE49-F238E27FC236}">
                <a16:creationId xmlns:a16="http://schemas.microsoft.com/office/drawing/2014/main" id="{6141D347-D771-7042-83E8-C86883F6BBF5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80" r="-7580"/>
          <a:stretch>
            <a:fillRect/>
          </a:stretch>
        </p:blipFill>
        <p:spPr>
          <a:xfrm>
            <a:off x="4485" y="297953"/>
            <a:ext cx="2696216" cy="3021586"/>
          </a:xfrm>
          <a:prstGeom prst="rect">
            <a:avLst/>
          </a:prstGeom>
        </p:spPr>
      </p:pic>
      <p:pic>
        <p:nvPicPr>
          <p:cNvPr id="10" name="Picture 11" descr="2Dnsn.jpeg">
            <a:extLst>
              <a:ext uri="{FF2B5EF4-FFF2-40B4-BE49-F238E27FC236}">
                <a16:creationId xmlns:a16="http://schemas.microsoft.com/office/drawing/2014/main" id="{266C8DCE-E045-5C41-821F-8002CDFCA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" y="3488076"/>
            <a:ext cx="244144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1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503950-2DAF-324E-96C1-9DFCCBDF4F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163994B-47FC-2E42-9C7B-8C4B2B87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99" y="1665332"/>
            <a:ext cx="3934889" cy="1171580"/>
          </a:xfrm>
        </p:spPr>
        <p:txBody>
          <a:bodyPr/>
          <a:lstStyle/>
          <a:p>
            <a:pPr algn="ctr"/>
            <a:r>
              <a:rPr lang="cs-CZ" sz="2800" dirty="0"/>
              <a:t>Hvězdný obraz Jiřiny Štěpničkové </a:t>
            </a:r>
            <a:br>
              <a:rPr lang="cs-CZ" sz="2800" dirty="0"/>
            </a:br>
            <a:r>
              <a:rPr lang="cs-CZ" sz="2800" dirty="0"/>
              <a:t>(do roku 1945)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C069270A-5D36-914C-B122-6170C1D20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00" y="2992582"/>
            <a:ext cx="4089266" cy="2778825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Mladé</a:t>
            </a:r>
            <a:r>
              <a:rPr lang="en-US" dirty="0"/>
              <a:t> </a:t>
            </a:r>
            <a:r>
              <a:rPr lang="en-US" dirty="0" err="1"/>
              <a:t>dívky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novomanželky</a:t>
            </a:r>
            <a:r>
              <a:rPr lang="en-US" dirty="0"/>
              <a:t>, </a:t>
            </a:r>
            <a:r>
              <a:rPr lang="en-US" dirty="0" err="1"/>
              <a:t>tvořící</a:t>
            </a:r>
            <a:r>
              <a:rPr lang="en-US" dirty="0"/>
              <a:t> </a:t>
            </a:r>
            <a:r>
              <a:rPr lang="en-US" dirty="0" err="1"/>
              <a:t>morální</a:t>
            </a:r>
            <a:r>
              <a:rPr lang="en-US" dirty="0"/>
              <a:t> </a:t>
            </a:r>
            <a:r>
              <a:rPr lang="en-US" dirty="0" err="1"/>
              <a:t>autoritu</a:t>
            </a:r>
            <a:r>
              <a:rPr lang="en-US" dirty="0"/>
              <a:t> </a:t>
            </a:r>
            <a:r>
              <a:rPr lang="en-US" dirty="0" err="1"/>
              <a:t>příběhů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revolty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sebeobětování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Čistý</a:t>
            </a:r>
            <a:r>
              <a:rPr lang="en-US" dirty="0"/>
              <a:t> </a:t>
            </a:r>
            <a:r>
              <a:rPr lang="en-US" dirty="0" err="1"/>
              <a:t>hlas</a:t>
            </a:r>
            <a:r>
              <a:rPr lang="en-US" dirty="0"/>
              <a:t> a </a:t>
            </a:r>
            <a:r>
              <a:rPr lang="en-US" dirty="0" err="1"/>
              <a:t>artikulace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Sakrální</a:t>
            </a:r>
            <a:r>
              <a:rPr lang="en-US" dirty="0"/>
              <a:t> aura </a:t>
            </a:r>
            <a:r>
              <a:rPr lang="en-US" dirty="0" err="1"/>
              <a:t>namísto</a:t>
            </a:r>
            <a:r>
              <a:rPr lang="en-US" dirty="0"/>
              <a:t> </a:t>
            </a:r>
            <a:r>
              <a:rPr lang="en-US" dirty="0" err="1"/>
              <a:t>tělesné</a:t>
            </a:r>
            <a:r>
              <a:rPr lang="en-US" dirty="0"/>
              <a:t> </a:t>
            </a:r>
            <a:r>
              <a:rPr lang="en-US" dirty="0" err="1"/>
              <a:t>přitažlivosti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=&gt; blond </a:t>
            </a:r>
            <a:r>
              <a:rPr lang="en-US" dirty="0" err="1"/>
              <a:t>vlasy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klíčový</a:t>
            </a:r>
            <a:r>
              <a:rPr lang="en-US" dirty="0"/>
              <a:t> </a:t>
            </a:r>
            <a:r>
              <a:rPr lang="en-US" dirty="0" err="1"/>
              <a:t>fyzický</a:t>
            </a:r>
            <a:r>
              <a:rPr lang="en-US" dirty="0"/>
              <a:t> </a:t>
            </a:r>
            <a:r>
              <a:rPr lang="en-US" dirty="0" err="1"/>
              <a:t>atribut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Důležitá</a:t>
            </a:r>
            <a:r>
              <a:rPr lang="en-US" dirty="0"/>
              <a:t> </a:t>
            </a:r>
            <a:r>
              <a:rPr lang="en-US" dirty="0" err="1"/>
              <a:t>spolupráce</a:t>
            </a:r>
            <a:r>
              <a:rPr lang="en-US" dirty="0"/>
              <a:t> s </a:t>
            </a:r>
            <a:r>
              <a:rPr lang="en-US" dirty="0" err="1"/>
              <a:t>kameramanem</a:t>
            </a:r>
            <a:r>
              <a:rPr lang="en-US" dirty="0"/>
              <a:t> </a:t>
            </a:r>
            <a:r>
              <a:rPr lang="en-US" dirty="0" err="1"/>
              <a:t>Ferdinandem</a:t>
            </a:r>
            <a:r>
              <a:rPr lang="en-US" dirty="0"/>
              <a:t> </a:t>
            </a:r>
            <a:r>
              <a:rPr lang="en-US" dirty="0" err="1"/>
              <a:t>Pečenkou</a:t>
            </a:r>
            <a:r>
              <a:rPr lang="en-US" dirty="0"/>
              <a:t> </a:t>
            </a:r>
          </a:p>
          <a:p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A988D74C-B9AB-964C-BBC5-052E60F913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BD806B-C52F-1D48-9924-56F530B7F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Content Placeholder 10" descr="Jířa Madona.jpg">
            <a:extLst>
              <a:ext uri="{FF2B5EF4-FFF2-40B4-BE49-F238E27FC236}">
                <a16:creationId xmlns:a16="http://schemas.microsoft.com/office/drawing/2014/main" id="{50F69F71-1688-0045-88BD-E2A69AF7B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4" b="20675"/>
          <a:stretch/>
        </p:blipFill>
        <p:spPr>
          <a:xfrm>
            <a:off x="4300679" y="1122614"/>
            <a:ext cx="4843321" cy="472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61AFE1-2006-424A-AF3D-63C03E11EF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933395-C4E6-0244-827F-D976CF382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7583FE-BD53-774C-9047-51C6AE2F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Protektorát</a:t>
            </a:r>
            <a:r>
              <a:rPr lang="en-US" dirty="0"/>
              <a:t> </a:t>
            </a:r>
            <a:r>
              <a:rPr lang="en-US" dirty="0" err="1"/>
              <a:t>Čechy</a:t>
            </a:r>
            <a:r>
              <a:rPr lang="en-US" dirty="0"/>
              <a:t> a Morava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86CDE8-E7E3-9B45-8A82-AD0286575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Blond </a:t>
            </a:r>
            <a:r>
              <a:rPr lang="en-US" dirty="0" err="1"/>
              <a:t>vlasy</a:t>
            </a:r>
            <a:r>
              <a:rPr lang="en-US" dirty="0"/>
              <a:t> </a:t>
            </a:r>
            <a:r>
              <a:rPr lang="en-US" dirty="0" err="1"/>
              <a:t>sice</a:t>
            </a:r>
            <a:r>
              <a:rPr lang="en-US" dirty="0"/>
              <a:t> v </a:t>
            </a:r>
            <a:r>
              <a:rPr lang="en-US" dirty="0" err="1"/>
              <a:t>případě</a:t>
            </a:r>
            <a:r>
              <a:rPr lang="en-US" dirty="0"/>
              <a:t> </a:t>
            </a:r>
            <a:r>
              <a:rPr lang="en-US" dirty="0" err="1"/>
              <a:t>Štěpničkové</a:t>
            </a:r>
            <a:r>
              <a:rPr lang="en-US" dirty="0"/>
              <a:t> </a:t>
            </a:r>
            <a:r>
              <a:rPr lang="en-US" dirty="0" err="1"/>
              <a:t>podtrhovaly</a:t>
            </a:r>
            <a:r>
              <a:rPr lang="en-US" dirty="0"/>
              <a:t> </a:t>
            </a:r>
            <a:r>
              <a:rPr lang="en-US" dirty="0" err="1"/>
              <a:t>auru</a:t>
            </a:r>
            <a:r>
              <a:rPr lang="en-US" dirty="0"/>
              <a:t> </a:t>
            </a:r>
            <a:r>
              <a:rPr lang="en-US" dirty="0" err="1"/>
              <a:t>národní</a:t>
            </a:r>
            <a:r>
              <a:rPr lang="en-US" dirty="0"/>
              <a:t> </a:t>
            </a:r>
            <a:r>
              <a:rPr lang="en-US" dirty="0" err="1"/>
              <a:t>hvězdy</a:t>
            </a:r>
            <a:r>
              <a:rPr lang="en-US" dirty="0"/>
              <a:t>, ale v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polovině</a:t>
            </a:r>
            <a:r>
              <a:rPr lang="en-US" dirty="0"/>
              <a:t> 40. let </a:t>
            </a:r>
            <a:r>
              <a:rPr lang="en-US" dirty="0" err="1"/>
              <a:t>začaly</a:t>
            </a:r>
            <a:r>
              <a:rPr lang="en-US" dirty="0"/>
              <a:t> </a:t>
            </a:r>
            <a:r>
              <a:rPr lang="en-US" dirty="0" err="1"/>
              <a:t>vytvořenou</a:t>
            </a:r>
            <a:r>
              <a:rPr lang="en-US" dirty="0"/>
              <a:t> </a:t>
            </a:r>
            <a:r>
              <a:rPr lang="en-US" dirty="0" err="1"/>
              <a:t>pozici</a:t>
            </a:r>
            <a:r>
              <a:rPr lang="en-US" dirty="0"/>
              <a:t> </a:t>
            </a:r>
            <a:r>
              <a:rPr lang="en-US" dirty="0" err="1"/>
              <a:t>spíš</a:t>
            </a:r>
            <a:r>
              <a:rPr lang="en-US" dirty="0"/>
              <a:t> </a:t>
            </a:r>
            <a:r>
              <a:rPr lang="en-US" dirty="0" err="1"/>
              <a:t>narušovat</a:t>
            </a:r>
            <a:endParaRPr lang="en-US" dirty="0"/>
          </a:p>
          <a:p>
            <a:pPr lvl="1"/>
            <a:r>
              <a:rPr lang="en-US" dirty="0" err="1"/>
              <a:t>Příklon</a:t>
            </a:r>
            <a:r>
              <a:rPr lang="en-US" dirty="0"/>
              <a:t> k </a:t>
            </a:r>
            <a:r>
              <a:rPr lang="en-US" dirty="0" err="1"/>
              <a:t>realismu</a:t>
            </a:r>
            <a:endParaRPr lang="en-US" dirty="0"/>
          </a:p>
          <a:p>
            <a:pPr lvl="1"/>
            <a:r>
              <a:rPr lang="en-US" dirty="0" err="1"/>
              <a:t>Tmavší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 pro filmy </a:t>
            </a:r>
            <a:r>
              <a:rPr lang="en-US" b="1" i="1" dirty="0" err="1"/>
              <a:t>Babička</a:t>
            </a:r>
            <a:r>
              <a:rPr lang="en-US" dirty="0"/>
              <a:t> a </a:t>
            </a:r>
            <a:r>
              <a:rPr lang="en-US" b="1" i="1" dirty="0"/>
              <a:t>Jan </a:t>
            </a:r>
            <a:r>
              <a:rPr lang="en-US" b="1" i="1" dirty="0" err="1"/>
              <a:t>Cimbura</a:t>
            </a:r>
            <a:r>
              <a:rPr lang="en-US" b="1" i="1" dirty="0"/>
              <a:t> </a:t>
            </a:r>
          </a:p>
          <a:p>
            <a:pPr lvl="1"/>
            <a:r>
              <a:rPr lang="en-US" dirty="0" err="1"/>
              <a:t>Negativní</a:t>
            </a:r>
            <a:r>
              <a:rPr lang="en-US" dirty="0"/>
              <a:t> role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filmech</a:t>
            </a:r>
            <a:r>
              <a:rPr lang="en-US" dirty="0"/>
              <a:t> </a:t>
            </a:r>
            <a:r>
              <a:rPr lang="en-US" b="1" i="1" dirty="0" err="1"/>
              <a:t>Preludium</a:t>
            </a:r>
            <a:r>
              <a:rPr lang="en-US" dirty="0"/>
              <a:t> (1942, r. </a:t>
            </a:r>
            <a:r>
              <a:rPr lang="en-US" dirty="0" err="1"/>
              <a:t>František</a:t>
            </a:r>
            <a:r>
              <a:rPr lang="en-US" dirty="0"/>
              <a:t> </a:t>
            </a:r>
            <a:r>
              <a:rPr lang="en-US" dirty="0" err="1"/>
              <a:t>Čáp</a:t>
            </a:r>
            <a:r>
              <a:rPr lang="en-US" dirty="0"/>
              <a:t>) a </a:t>
            </a:r>
            <a:r>
              <a:rPr lang="en-US" b="1" i="1" dirty="0" err="1"/>
              <a:t>Barbora</a:t>
            </a:r>
            <a:r>
              <a:rPr lang="en-US" b="1" i="1" dirty="0"/>
              <a:t> </a:t>
            </a:r>
            <a:r>
              <a:rPr lang="en-US" b="1" i="1" dirty="0" err="1"/>
              <a:t>Hlavsová</a:t>
            </a:r>
            <a:r>
              <a:rPr lang="en-US" b="1" i="1" dirty="0"/>
              <a:t> </a:t>
            </a:r>
            <a:r>
              <a:rPr lang="en-US" dirty="0"/>
              <a:t>(1942, r. Martin </a:t>
            </a:r>
            <a:r>
              <a:rPr lang="en-US" dirty="0" err="1"/>
              <a:t>Frič</a:t>
            </a:r>
            <a:r>
              <a:rPr lang="en-US" dirty="0"/>
              <a:t>) </a:t>
            </a:r>
          </a:p>
          <a:p>
            <a:pPr lvl="1"/>
            <a:r>
              <a:rPr lang="en-US" dirty="0" err="1"/>
              <a:t>Plavá</a:t>
            </a:r>
            <a:r>
              <a:rPr lang="en-US" dirty="0"/>
              <a:t> </a:t>
            </a:r>
            <a:r>
              <a:rPr lang="en-US" dirty="0" err="1"/>
              <a:t>nordická</a:t>
            </a:r>
            <a:r>
              <a:rPr lang="en-US" dirty="0"/>
              <a:t> </a:t>
            </a:r>
            <a:r>
              <a:rPr lang="en-US" dirty="0" err="1"/>
              <a:t>krása</a:t>
            </a:r>
            <a:r>
              <a:rPr lang="en-US" dirty="0"/>
              <a:t> </a:t>
            </a:r>
            <a:r>
              <a:rPr lang="en-US" dirty="0" err="1"/>
              <a:t>odpovídá</a:t>
            </a:r>
            <a:r>
              <a:rPr lang="en-US" dirty="0"/>
              <a:t> </a:t>
            </a:r>
            <a:r>
              <a:rPr lang="en-US" dirty="0" err="1"/>
              <a:t>preferencím</a:t>
            </a:r>
            <a:r>
              <a:rPr lang="en-US" dirty="0"/>
              <a:t> </a:t>
            </a:r>
            <a:r>
              <a:rPr lang="en-US" dirty="0" err="1"/>
              <a:t>nacistické</a:t>
            </a:r>
            <a:r>
              <a:rPr lang="en-US" dirty="0"/>
              <a:t> </a:t>
            </a:r>
            <a:r>
              <a:rPr lang="en-US" dirty="0" err="1"/>
              <a:t>kinematografie</a:t>
            </a:r>
            <a:r>
              <a:rPr lang="en-US" dirty="0"/>
              <a:t> (?)</a:t>
            </a:r>
          </a:p>
          <a:p>
            <a:pPr lvl="1"/>
            <a:endParaRPr lang="en-US" dirty="0"/>
          </a:p>
          <a:p>
            <a:r>
              <a:rPr lang="en-US" dirty="0" err="1"/>
              <a:t>Namísto</a:t>
            </a:r>
            <a:r>
              <a:rPr lang="en-US" dirty="0"/>
              <a:t> </a:t>
            </a:r>
            <a:r>
              <a:rPr lang="en-US" dirty="0" err="1"/>
              <a:t>přirozenosti</a:t>
            </a:r>
            <a:r>
              <a:rPr lang="en-US" dirty="0"/>
              <a:t> a </a:t>
            </a:r>
            <a:r>
              <a:rPr lang="en-US" dirty="0" err="1"/>
              <a:t>autenticity</a:t>
            </a:r>
            <a:r>
              <a:rPr lang="en-US" dirty="0"/>
              <a:t> se </a:t>
            </a:r>
            <a:r>
              <a:rPr lang="en-US" dirty="0" err="1"/>
              <a:t>zdůrazňuje</a:t>
            </a:r>
            <a:r>
              <a:rPr lang="en-US" dirty="0"/>
              <a:t> </a:t>
            </a:r>
            <a:r>
              <a:rPr lang="en-US" dirty="0" err="1"/>
              <a:t>umělost</a:t>
            </a:r>
            <a:r>
              <a:rPr lang="en-US" dirty="0"/>
              <a:t> a </a:t>
            </a:r>
            <a:r>
              <a:rPr lang="en-US" dirty="0" err="1"/>
              <a:t>přílišná</a:t>
            </a:r>
            <a:r>
              <a:rPr lang="en-US" dirty="0"/>
              <a:t> </a:t>
            </a:r>
            <a:r>
              <a:rPr lang="en-US" dirty="0" err="1"/>
              <a:t>stylizace</a:t>
            </a:r>
            <a:r>
              <a:rPr lang="en-US" dirty="0"/>
              <a:t> </a:t>
            </a:r>
            <a:r>
              <a:rPr lang="en-US" dirty="0" err="1"/>
              <a:t>Štěpničkové</a:t>
            </a:r>
            <a:r>
              <a:rPr lang="en-US" dirty="0"/>
              <a:t> v </a:t>
            </a:r>
            <a:r>
              <a:rPr lang="en-US" dirty="0" err="1"/>
              <a:t>rolích</a:t>
            </a:r>
            <a:r>
              <a:rPr lang="en-US" dirty="0"/>
              <a:t> </a:t>
            </a:r>
            <a:r>
              <a:rPr lang="en-US" dirty="0" err="1"/>
              <a:t>prostých</a:t>
            </a:r>
            <a:r>
              <a:rPr lang="en-US" dirty="0"/>
              <a:t> </a:t>
            </a:r>
            <a:r>
              <a:rPr lang="en-US" dirty="0" err="1"/>
              <a:t>žen</a:t>
            </a:r>
            <a:endParaRPr lang="en-US" dirty="0"/>
          </a:p>
          <a:p>
            <a:pPr lvl="1"/>
            <a:r>
              <a:rPr lang="en-US" b="1" i="1" dirty="0" err="1"/>
              <a:t>Počestné</a:t>
            </a:r>
            <a:r>
              <a:rPr lang="en-US" b="1" i="1" dirty="0"/>
              <a:t> </a:t>
            </a:r>
            <a:r>
              <a:rPr lang="en-US" b="1" i="1" dirty="0" err="1"/>
              <a:t>paní</a:t>
            </a:r>
            <a:r>
              <a:rPr lang="en-US" b="1" i="1" dirty="0"/>
              <a:t> </a:t>
            </a:r>
            <a:r>
              <a:rPr lang="en-US" b="1" i="1" dirty="0" err="1"/>
              <a:t>pardubické</a:t>
            </a:r>
            <a:r>
              <a:rPr lang="en-US" b="1" i="1" dirty="0"/>
              <a:t> </a:t>
            </a:r>
            <a:r>
              <a:rPr lang="en-US" dirty="0"/>
              <a:t>(1944, r. Martin </a:t>
            </a:r>
            <a:r>
              <a:rPr lang="en-US" dirty="0" err="1"/>
              <a:t>Frič</a:t>
            </a:r>
            <a:r>
              <a:rPr lang="en-US" dirty="0"/>
              <a:t>)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,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úprava</a:t>
            </a:r>
            <a:r>
              <a:rPr lang="en-US" dirty="0"/>
              <a:t> a </a:t>
            </a:r>
            <a:r>
              <a:rPr lang="en-US" dirty="0" err="1"/>
              <a:t>ozdoby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důležité</a:t>
            </a:r>
            <a:r>
              <a:rPr lang="en-US" dirty="0"/>
              <a:t> pro </a:t>
            </a:r>
            <a:r>
              <a:rPr lang="en-US" dirty="0" err="1"/>
              <a:t>vykreslení</a:t>
            </a:r>
            <a:r>
              <a:rPr lang="en-US" dirty="0"/>
              <a:t> </a:t>
            </a:r>
            <a:r>
              <a:rPr lang="en-US" dirty="0" err="1"/>
              <a:t>postavy</a:t>
            </a:r>
            <a:r>
              <a:rPr lang="en-US" dirty="0"/>
              <a:t> </a:t>
            </a:r>
            <a:r>
              <a:rPr lang="en-US" dirty="0" err="1"/>
              <a:t>Roziny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vyznění</a:t>
            </a:r>
            <a:r>
              <a:rPr lang="en-US" dirty="0"/>
              <a:t> </a:t>
            </a:r>
            <a:r>
              <a:rPr lang="en-US" dirty="0" err="1"/>
              <a:t>celého</a:t>
            </a:r>
            <a:r>
              <a:rPr lang="en-US" dirty="0"/>
              <a:t> </a:t>
            </a:r>
            <a:r>
              <a:rPr lang="en-US" dirty="0" err="1"/>
              <a:t>filmu</a:t>
            </a:r>
            <a:r>
              <a:rPr lang="en-US" dirty="0"/>
              <a:t>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551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E04ECF-EBAA-594E-9771-D5D851C6B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EF6AC2-1179-F448-BE2A-625D001661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7583E-C071-6145-BE0F-2CAA5A29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Proč</a:t>
            </a:r>
            <a:r>
              <a:rPr lang="en-US" dirty="0"/>
              <a:t> </a:t>
            </a:r>
            <a:r>
              <a:rPr lang="en-US" dirty="0" err="1"/>
              <a:t>hvězdy</a:t>
            </a:r>
            <a:r>
              <a:rPr lang="en-US" dirty="0"/>
              <a:t>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59B8DE-599E-C240-B499-598F77121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významným</a:t>
            </a:r>
            <a:r>
              <a:rPr lang="en-US" sz="2400" dirty="0"/>
              <a:t> </a:t>
            </a:r>
            <a:r>
              <a:rPr lang="en-US" sz="2400" dirty="0" err="1"/>
              <a:t>činitelem</a:t>
            </a:r>
            <a:r>
              <a:rPr lang="en-US" sz="2400" dirty="0"/>
              <a:t> </a:t>
            </a:r>
            <a:r>
              <a:rPr lang="en-US" sz="2400" dirty="0" err="1"/>
              <a:t>filmové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širší</a:t>
            </a:r>
            <a:r>
              <a:rPr lang="en-US" sz="2400" dirty="0"/>
              <a:t> </a:t>
            </a:r>
            <a:r>
              <a:rPr lang="en-US" sz="2400" dirty="0" err="1"/>
              <a:t>kulturní</a:t>
            </a:r>
            <a:r>
              <a:rPr lang="en-US" sz="2400" dirty="0"/>
              <a:t> </a:t>
            </a:r>
            <a:r>
              <a:rPr lang="en-US" sz="2400" dirty="0" err="1"/>
              <a:t>produkce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Jejich</a:t>
            </a:r>
            <a:r>
              <a:rPr lang="en-US" sz="2400" dirty="0"/>
              <a:t> </a:t>
            </a:r>
            <a:r>
              <a:rPr lang="en-US" sz="2400" dirty="0" err="1"/>
              <a:t>přítomnost</a:t>
            </a:r>
            <a:r>
              <a:rPr lang="en-US" sz="2400" dirty="0"/>
              <a:t> v </a:t>
            </a:r>
            <a:r>
              <a:rPr lang="en-US" sz="2400" dirty="0" err="1"/>
              <a:t>konkrétním</a:t>
            </a:r>
            <a:r>
              <a:rPr lang="en-US" sz="2400" dirty="0"/>
              <a:t> </a:t>
            </a:r>
            <a:r>
              <a:rPr lang="en-US" sz="2400" dirty="0" err="1"/>
              <a:t>filmovém</a:t>
            </a:r>
            <a:r>
              <a:rPr lang="en-US" sz="2400" dirty="0"/>
              <a:t> </a:t>
            </a:r>
            <a:r>
              <a:rPr lang="en-US" sz="2400" dirty="0" err="1"/>
              <a:t>díle</a:t>
            </a:r>
            <a:r>
              <a:rPr lang="en-US" sz="2400" dirty="0"/>
              <a:t> </a:t>
            </a:r>
            <a:r>
              <a:rPr lang="en-US" sz="2400" dirty="0" err="1"/>
              <a:t>ovlivňuje</a:t>
            </a:r>
            <a:r>
              <a:rPr lang="en-US" sz="2400" dirty="0"/>
              <a:t> </a:t>
            </a:r>
            <a:r>
              <a:rPr lang="en-US" sz="2400" dirty="0" err="1"/>
              <a:t>jeho</a:t>
            </a:r>
            <a:r>
              <a:rPr lang="en-US" sz="2400" dirty="0"/>
              <a:t> </a:t>
            </a:r>
            <a:r>
              <a:rPr lang="en-US" sz="2400" dirty="0" err="1"/>
              <a:t>žánrové</a:t>
            </a:r>
            <a:r>
              <a:rPr lang="en-US" sz="2400" dirty="0"/>
              <a:t> </a:t>
            </a:r>
            <a:r>
              <a:rPr lang="en-US" sz="2400" dirty="0" err="1"/>
              <a:t>zařazení</a:t>
            </a:r>
            <a:r>
              <a:rPr lang="en-US" sz="2400" dirty="0"/>
              <a:t>, </a:t>
            </a:r>
            <a:r>
              <a:rPr lang="en-US" sz="2400" dirty="0" err="1"/>
              <a:t>styl</a:t>
            </a:r>
            <a:r>
              <a:rPr lang="en-US" sz="2400" dirty="0"/>
              <a:t>, </a:t>
            </a:r>
            <a:r>
              <a:rPr lang="en-US" sz="2400" dirty="0" err="1"/>
              <a:t>produkci</a:t>
            </a:r>
            <a:r>
              <a:rPr lang="en-US" sz="2400" dirty="0"/>
              <a:t>, marketing, </a:t>
            </a:r>
            <a:r>
              <a:rPr lang="en-US" sz="2400" dirty="0" err="1"/>
              <a:t>popularitu</a:t>
            </a:r>
            <a:r>
              <a:rPr lang="en-US" sz="2400" dirty="0"/>
              <a:t> a </a:t>
            </a:r>
            <a:r>
              <a:rPr lang="en-US" sz="2400" dirty="0" err="1"/>
              <a:t>úspěšnost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Představují</a:t>
            </a:r>
            <a:r>
              <a:rPr lang="en-US" sz="2400" dirty="0"/>
              <a:t> </a:t>
            </a:r>
            <a:r>
              <a:rPr lang="en-US" sz="2400" dirty="0" err="1"/>
              <a:t>silné</a:t>
            </a:r>
            <a:r>
              <a:rPr lang="en-US" sz="2400" dirty="0"/>
              <a:t> </a:t>
            </a:r>
            <a:r>
              <a:rPr lang="en-US" sz="2400" dirty="0" err="1"/>
              <a:t>kulturní</a:t>
            </a:r>
            <a:r>
              <a:rPr lang="en-US" sz="2400" dirty="0"/>
              <a:t>, </a:t>
            </a:r>
            <a:r>
              <a:rPr lang="en-US" sz="2400" dirty="0" err="1"/>
              <a:t>ideologické</a:t>
            </a:r>
            <a:r>
              <a:rPr lang="en-US" sz="2400" dirty="0"/>
              <a:t> a </a:t>
            </a:r>
            <a:r>
              <a:rPr lang="en-US" sz="2400" dirty="0" err="1"/>
              <a:t>národní</a:t>
            </a:r>
            <a:r>
              <a:rPr lang="en-US" sz="2400" dirty="0"/>
              <a:t> </a:t>
            </a:r>
            <a:r>
              <a:rPr lang="en-US" sz="2400" dirty="0" err="1"/>
              <a:t>symboly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všudypřítomné</a:t>
            </a:r>
            <a:r>
              <a:rPr lang="en-US" sz="2400" dirty="0"/>
              <a:t> - </a:t>
            </a:r>
            <a:r>
              <a:rPr lang="en-US" sz="2400" dirty="0" err="1"/>
              <a:t>propojují</a:t>
            </a:r>
            <a:r>
              <a:rPr lang="en-US" sz="2400" dirty="0"/>
              <a:t> film s </a:t>
            </a:r>
            <a:r>
              <a:rPr lang="en-US" sz="2400" dirty="0" err="1"/>
              <a:t>řadou</a:t>
            </a:r>
            <a:r>
              <a:rPr lang="en-US" sz="2400" dirty="0"/>
              <a:t> </a:t>
            </a:r>
            <a:r>
              <a:rPr lang="en-US" sz="2400" dirty="0" err="1"/>
              <a:t>dalších</a:t>
            </a:r>
            <a:r>
              <a:rPr lang="en-US" sz="2400" dirty="0"/>
              <a:t> </a:t>
            </a:r>
            <a:r>
              <a:rPr lang="en-US" sz="2400" dirty="0" err="1"/>
              <a:t>médií</a:t>
            </a:r>
            <a:r>
              <a:rPr lang="en-US" sz="2400" dirty="0"/>
              <a:t> a </a:t>
            </a:r>
            <a:r>
              <a:rPr lang="en-US" sz="2400" dirty="0" err="1"/>
              <a:t>uměleckých</a:t>
            </a:r>
            <a:r>
              <a:rPr lang="en-US" sz="2400" dirty="0"/>
              <a:t> </a:t>
            </a:r>
            <a:r>
              <a:rPr lang="en-US" sz="2400" dirty="0" err="1"/>
              <a:t>forem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Vzbuzují</a:t>
            </a:r>
            <a:r>
              <a:rPr lang="en-US" sz="2400" dirty="0"/>
              <a:t> </a:t>
            </a:r>
            <a:r>
              <a:rPr lang="en-US" sz="2400" dirty="0" err="1"/>
              <a:t>silné</a:t>
            </a:r>
            <a:r>
              <a:rPr lang="en-US" sz="2400" dirty="0"/>
              <a:t> </a:t>
            </a:r>
            <a:r>
              <a:rPr lang="en-US" sz="2400" dirty="0" err="1"/>
              <a:t>divácké</a:t>
            </a:r>
            <a:r>
              <a:rPr lang="en-US" sz="2400" dirty="0"/>
              <a:t> </a:t>
            </a:r>
            <a:r>
              <a:rPr lang="en-US" sz="2400" dirty="0" err="1"/>
              <a:t>reakce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Výzkum</a:t>
            </a:r>
            <a:r>
              <a:rPr lang="en-US" sz="2400" dirty="0"/>
              <a:t> </a:t>
            </a:r>
            <a:r>
              <a:rPr lang="en-US" sz="2400" dirty="0" err="1"/>
              <a:t>hvězd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korpus</a:t>
            </a:r>
            <a:r>
              <a:rPr lang="en-US" sz="2400" dirty="0"/>
              <a:t> </a:t>
            </a:r>
            <a:r>
              <a:rPr lang="en-US" sz="2400" dirty="0" err="1"/>
              <a:t>relevantních</a:t>
            </a:r>
            <a:r>
              <a:rPr lang="en-US" sz="2400" dirty="0"/>
              <a:t> </a:t>
            </a:r>
            <a:r>
              <a:rPr lang="en-US" sz="2400" dirty="0" err="1"/>
              <a:t>akademických</a:t>
            </a:r>
            <a:r>
              <a:rPr lang="en-US" sz="2400" dirty="0"/>
              <a:t> </a:t>
            </a:r>
            <a:r>
              <a:rPr lang="en-US" sz="2400" dirty="0" err="1"/>
              <a:t>studií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pPr marL="0" indent="0">
              <a:buNone/>
            </a:pPr>
            <a:endParaRPr lang="en-US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99619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341B11-23CC-CE4D-B3F4-D432F4B386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4901EF-002E-3140-A8B4-EA2B191CCD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510FD9-1D5F-CB42-A80C-5B7AA153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46868"/>
            <a:ext cx="8064900" cy="451576"/>
          </a:xfrm>
        </p:spPr>
        <p:txBody>
          <a:bodyPr/>
          <a:lstStyle/>
          <a:p>
            <a:r>
              <a:rPr lang="en-US" sz="2800" i="1" dirty="0" err="1"/>
              <a:t>Počestné</a:t>
            </a:r>
            <a:r>
              <a:rPr lang="en-US" sz="2800" i="1" dirty="0"/>
              <a:t> </a:t>
            </a:r>
            <a:r>
              <a:rPr lang="en-US" sz="2800" i="1" dirty="0" err="1"/>
              <a:t>paní</a:t>
            </a:r>
            <a:r>
              <a:rPr lang="en-US" sz="2800" i="1" dirty="0"/>
              <a:t> </a:t>
            </a:r>
            <a:r>
              <a:rPr lang="en-US" sz="2800" i="1" dirty="0" err="1"/>
              <a:t>pardubické</a:t>
            </a:r>
            <a:r>
              <a:rPr lang="en-US" sz="2800" i="1" dirty="0"/>
              <a:t> </a:t>
            </a:r>
            <a:r>
              <a:rPr lang="en-US" sz="2800" dirty="0"/>
              <a:t>(1944, r. Martin </a:t>
            </a:r>
            <a:r>
              <a:rPr lang="en-US" sz="2800" dirty="0" err="1"/>
              <a:t>Frič</a:t>
            </a:r>
            <a:r>
              <a:rPr lang="en-US" sz="2800" dirty="0"/>
              <a:t>)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0307C6-5566-6542-8E29-B8AA9F8A254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B63DE8F-28A2-4042-BDAF-66DF754A18D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Content Placeholder 8" descr="Snímek obrazovky 2017-04-05 v 10.17.34.png">
            <a:extLst>
              <a:ext uri="{FF2B5EF4-FFF2-40B4-BE49-F238E27FC236}">
                <a16:creationId xmlns:a16="http://schemas.microsoft.com/office/drawing/2014/main" id="{C4A98F79-7256-8242-AECF-0DA903551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3" b="6433"/>
          <a:stretch>
            <a:fillRect/>
          </a:stretch>
        </p:blipFill>
        <p:spPr>
          <a:xfrm>
            <a:off x="457200" y="1055837"/>
            <a:ext cx="4038600" cy="4718304"/>
          </a:xfrm>
          <a:prstGeom prst="rect">
            <a:avLst/>
          </a:prstGeom>
        </p:spPr>
      </p:pic>
      <p:pic>
        <p:nvPicPr>
          <p:cNvPr id="9" name="Content Placeholder 7" descr="Snímek obrazovky 2017-04-05 v 10.14.24.png">
            <a:extLst>
              <a:ext uri="{FF2B5EF4-FFF2-40B4-BE49-F238E27FC236}">
                <a16:creationId xmlns:a16="http://schemas.microsoft.com/office/drawing/2014/main" id="{AAAAA590-48C6-B34D-847A-20B5E1B41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>
            <a:fillRect/>
          </a:stretch>
        </p:blipFill>
        <p:spPr>
          <a:xfrm>
            <a:off x="4648200" y="1055837"/>
            <a:ext cx="4038600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9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EB5103-7706-617E-0C03-769205E59C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61E8FC-7155-3A9A-264F-90C8346B9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D6C9C91C-771C-10F4-4E80-D5F8A9ED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4"/>
            <a:ext cx="8521200" cy="2657287"/>
          </a:xfrm>
        </p:spPr>
        <p:txBody>
          <a:bodyPr/>
          <a:lstStyle/>
          <a:p>
            <a:pPr algn="ctr"/>
            <a:r>
              <a:rPr lang="cs-CZ" dirty="0"/>
              <a:t>V kontextu bakalářské práce:</a:t>
            </a:r>
            <a:br>
              <a:rPr lang="cs-CZ" dirty="0"/>
            </a:br>
            <a:br>
              <a:rPr lang="cs-CZ" dirty="0"/>
            </a:br>
            <a:r>
              <a:rPr lang="cs-CZ" dirty="0"/>
              <a:t>Kde vidíte výhody a naopak možná rizika hvězdného tématu a jeho metodologického zpracování?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2EDF5593-F429-FD30-06A9-2C5FECB1C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2814453"/>
            <a:ext cx="8521200" cy="200044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183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F71C9A-7737-09D8-F295-B072BCB824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D30976-B88C-113F-A048-DC52448513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6E041BB-02AA-E36C-F835-9B99F66D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 a PROTI Star </a:t>
            </a:r>
            <a:r>
              <a:rPr lang="cs-CZ" dirty="0" err="1"/>
              <a:t>Studies</a:t>
            </a:r>
            <a:r>
              <a:rPr lang="cs-CZ" dirty="0"/>
              <a:t>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9DD50E5-805A-5A7F-B0F7-01864C430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Množství zdrojů a typů pramenů X Popisnost namísto analytického vhledu</a:t>
            </a:r>
          </a:p>
          <a:p>
            <a:r>
              <a:rPr lang="cs-CZ" dirty="0"/>
              <a:t>Přesně vymezené a ohraničené téma (konkrétní film, společenský aspekt, fyzický atribut, herecký přístup) X Široký záběr a řetězení výpisků ze sekundární literatury</a:t>
            </a:r>
          </a:p>
          <a:p>
            <a:r>
              <a:rPr lang="cs-CZ" dirty="0"/>
              <a:t>Existence metodologického aparátu a řady studií, monografií a sborníků X těžké hledání jazykových ekvivalentů v češtině/slovenštině</a:t>
            </a:r>
          </a:p>
          <a:p>
            <a:r>
              <a:rPr lang="cs-CZ" dirty="0"/>
              <a:t>V českém prostředí: hvězdy jako v první řadě herci a až poté jako veřejně známé osobnosti =&gt; rezignace na  širší společenský, kulturní a ekonomický přesah</a:t>
            </a:r>
          </a:p>
        </p:txBody>
      </p:sp>
    </p:spTree>
    <p:extLst>
      <p:ext uri="{BB962C8B-B14F-4D97-AF65-F5344CB8AC3E}">
        <p14:creationId xmlns:p14="http://schemas.microsoft.com/office/powerpoint/2010/main" val="3649908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70CAB3-42BA-C7A1-D668-5C97C2A09B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EE25D5-286E-6973-0511-087130A7F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257D2A39-4A59-FC1A-2737-F3F023F0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4313"/>
            <a:ext cx="8064900" cy="451576"/>
          </a:xfrm>
        </p:spPr>
        <p:txBody>
          <a:bodyPr/>
          <a:lstStyle/>
          <a:p>
            <a:pPr algn="ctr"/>
            <a:r>
              <a:rPr lang="cs-CZ" dirty="0"/>
              <a:t>Příklady tematických obhájených bakalářských prací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D32D939-FA03-834F-8219-FA5C4B431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Bc. Adam </a:t>
            </a:r>
            <a:r>
              <a:rPr lang="cs-CZ" dirty="0" err="1"/>
              <a:t>Lukůvka</a:t>
            </a:r>
            <a:r>
              <a:rPr lang="cs-CZ" dirty="0"/>
              <a:t>: </a:t>
            </a:r>
            <a:r>
              <a:rPr lang="cs-CZ" b="0" i="0" u="none" strike="noStrike" dirty="0">
                <a:effectLst/>
                <a:latin typeface="Open Sans" panose="020B0606030504020204" pitchFamily="34" charset="0"/>
                <a:hlinkClick r:id="rId2"/>
              </a:rPr>
              <a:t>"Šašek předává své herecké žezlo." Hvězdné osobnosti Bolka, Anny a Vladimíra Polívkových</a:t>
            </a:r>
            <a:endParaRPr lang="cs-CZ" dirty="0"/>
          </a:p>
          <a:p>
            <a:r>
              <a:rPr lang="cs-CZ" dirty="0"/>
              <a:t>Mgr. Lukáš Pešák: </a:t>
            </a:r>
            <a:r>
              <a:rPr lang="cs-CZ" b="0" i="0" u="none" strike="noStrike" dirty="0">
                <a:effectLst/>
                <a:latin typeface="Open Sans" panose="020B0606030504020204" pitchFamily="34" charset="0"/>
                <a:hlinkClick r:id="rId3"/>
              </a:rPr>
              <a:t>Padouch Mr. Hollywood. Wrestler jako dominantní složka hvězdného obrazu Andyho Kaufmana mezi lety 1979-1984.</a:t>
            </a:r>
            <a:endParaRPr lang="cs-CZ" dirty="0"/>
          </a:p>
          <a:p>
            <a:r>
              <a:rPr lang="cs-CZ" dirty="0"/>
              <a:t>Mgr. Alexandra Václavíková: </a:t>
            </a:r>
            <a:r>
              <a:rPr lang="cs-CZ" b="0" i="0" u="none" strike="noStrike" dirty="0">
                <a:effectLst/>
                <a:latin typeface="Open Sans" panose="020B0606030504020204" pitchFamily="34" charset="0"/>
                <a:hlinkClick r:id="rId4"/>
              </a:rPr>
              <a:t>Česká Madona po vojne. Hviezdny obraz Jiřiny Štěpničkovej po roku 1945.</a:t>
            </a:r>
            <a:endParaRPr lang="cs-CZ" b="0" i="0" u="none" strike="noStrike" dirty="0">
              <a:effectLst/>
              <a:latin typeface="Open Sans" panose="020B0606030504020204" pitchFamily="34" charset="0"/>
            </a:endParaRPr>
          </a:p>
          <a:p>
            <a:r>
              <a:rPr lang="cs-CZ" dirty="0">
                <a:latin typeface="Open Sans" panose="020B0606030504020204" pitchFamily="34" charset="0"/>
              </a:rPr>
              <a:t>Bc. </a:t>
            </a:r>
            <a:r>
              <a:rPr lang="cs-CZ" dirty="0" err="1">
                <a:latin typeface="Open Sans" panose="020B0606030504020204" pitchFamily="34" charset="0"/>
              </a:rPr>
              <a:t>Ellyn</a:t>
            </a:r>
            <a:r>
              <a:rPr lang="cs-CZ" dirty="0">
                <a:latin typeface="Open Sans" panose="020B0606030504020204" pitchFamily="34" charset="0"/>
              </a:rPr>
              <a:t> Černochová: </a:t>
            </a:r>
            <a:r>
              <a:rPr lang="cs-CZ" b="0" i="0" u="none" strike="noStrike" dirty="0">
                <a:effectLst/>
                <a:latin typeface="Open Sans" panose="020B0606030504020204" pitchFamily="34" charset="0"/>
                <a:hlinkClick r:id="rId5"/>
              </a:rPr>
              <a:t>Poetický Jonáš jako jeden z nás Analýza vývoje hvězdného obrazu Jiřího Suchého v kontextu kulturních průmyslů 60.let.</a:t>
            </a:r>
            <a:endParaRPr lang="cs-CZ" b="0" i="0" u="none" strike="noStrike" dirty="0">
              <a:effectLst/>
              <a:latin typeface="Open Sans" panose="020B0606030504020204" pitchFamily="34" charset="0"/>
            </a:endParaRPr>
          </a:p>
          <a:p>
            <a:r>
              <a:rPr lang="cs-CZ" dirty="0">
                <a:latin typeface="Open Sans" panose="020B0606030504020204" pitchFamily="34" charset="0"/>
              </a:rPr>
              <a:t>Bc. Alžběta </a:t>
            </a:r>
            <a:r>
              <a:rPr lang="cs-CZ" dirty="0" err="1">
                <a:latin typeface="Open Sans" panose="020B0606030504020204" pitchFamily="34" charset="0"/>
              </a:rPr>
              <a:t>Novotna</a:t>
            </a:r>
            <a:r>
              <a:rPr lang="cs-CZ" dirty="0">
                <a:latin typeface="Open Sans" panose="020B0606030504020204" pitchFamily="34" charset="0"/>
              </a:rPr>
              <a:t>: </a:t>
            </a:r>
            <a:r>
              <a:rPr lang="cs-CZ" b="0" i="0" u="none" strike="noStrike" dirty="0">
                <a:effectLst/>
                <a:latin typeface="Open Sans" panose="020B0606030504020204" pitchFamily="34" charset="0"/>
                <a:hlinkClick r:id="rId6"/>
              </a:rPr>
              <a:t>Nejsou Mojsejovi jako Mojsejovci (2005). Simultánní vývoj reality show a celebritní kultury na Slovensku.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1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08DE90-15AB-8941-A3B5-925D3C7673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393D9D-66EC-6345-94B7-E0FC1CC9C1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71FFAE2-FFE3-1645-B858-0A0212125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97465" cy="329979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CCDB712-DEC4-0743-8F3C-310CB6734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13" y="2761"/>
            <a:ext cx="2181770" cy="327861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9A8632E-4B1A-2845-8036-6C6CFC5661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0"/>
          <a:stretch/>
        </p:blipFill>
        <p:spPr>
          <a:xfrm>
            <a:off x="4465983" y="0"/>
            <a:ext cx="2284213" cy="328137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D240FF2-D37F-4943-9E92-4217F4E9C7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3"/>
          <a:stretch/>
        </p:blipFill>
        <p:spPr>
          <a:xfrm>
            <a:off x="6750196" y="0"/>
            <a:ext cx="2393804" cy="328137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42FBB3C-AE3B-EE4B-883C-3540C9E18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8" y="3202333"/>
            <a:ext cx="2402923" cy="365566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AB0E582-AD1E-E143-9E8C-A00F8BFC3C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70" y="3281377"/>
            <a:ext cx="2527410" cy="3564297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18832258-5C08-B347-8EAD-9170F0F272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50" y="3299791"/>
            <a:ext cx="2328462" cy="3545882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89D3CD05-D7F7-4E45-9161-161D2212D4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98" y="3176005"/>
            <a:ext cx="2883331" cy="36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6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D38C3D-7A91-214C-91F9-0FE8C45FA8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4A6215-1CB4-2240-8726-55A44465D4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107C77-7FC5-FA4C-8B1E-43CE54B4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807400-C2A3-7441-9666-328E941A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81184"/>
            <a:ext cx="8064900" cy="4139998"/>
          </a:xfrm>
        </p:spPr>
        <p:txBody>
          <a:bodyPr/>
          <a:lstStyle/>
          <a:p>
            <a:pPr marL="54000" indent="0" algn="just">
              <a:buNone/>
            </a:pPr>
            <a:r>
              <a:rPr lang="en-US" dirty="0"/>
              <a:t>“</a:t>
            </a:r>
            <a:r>
              <a:rPr lang="en-US" dirty="0" err="1"/>
              <a:t>Filmové</a:t>
            </a:r>
            <a:r>
              <a:rPr lang="en-US" dirty="0"/>
              <a:t> </a:t>
            </a:r>
            <a:r>
              <a:rPr lang="en-US" dirty="0" err="1"/>
              <a:t>hvězdy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výzvou</a:t>
            </a:r>
            <a:r>
              <a:rPr lang="en-US" dirty="0"/>
              <a:t> pro </a:t>
            </a:r>
            <a:r>
              <a:rPr lang="en-US" dirty="0" err="1"/>
              <a:t>analýzu</a:t>
            </a:r>
            <a:r>
              <a:rPr lang="en-US" dirty="0"/>
              <a:t>, </a:t>
            </a:r>
            <a:r>
              <a:rPr lang="en-US" dirty="0" err="1"/>
              <a:t>neboť</a:t>
            </a:r>
            <a:r>
              <a:rPr lang="en-US" dirty="0"/>
              <a:t> </a:t>
            </a:r>
            <a:r>
              <a:rPr lang="en-US" dirty="0" err="1"/>
              <a:t>překračují</a:t>
            </a:r>
            <a:r>
              <a:rPr lang="en-US" dirty="0"/>
              <a:t> </a:t>
            </a:r>
            <a:r>
              <a:rPr lang="en-US" dirty="0" err="1"/>
              <a:t>hranice</a:t>
            </a:r>
            <a:r>
              <a:rPr lang="en-US" dirty="0"/>
              <a:t> </a:t>
            </a:r>
            <a:r>
              <a:rPr lang="en-US" dirty="0" err="1"/>
              <a:t>nejrůznějších</a:t>
            </a:r>
            <a:r>
              <a:rPr lang="en-US" dirty="0"/>
              <a:t> </a:t>
            </a:r>
            <a:r>
              <a:rPr lang="en-US" dirty="0" err="1"/>
              <a:t>disciplin</a:t>
            </a:r>
            <a:r>
              <a:rPr lang="en-US" dirty="0"/>
              <a:t>: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produktem</a:t>
            </a:r>
            <a:r>
              <a:rPr lang="en-US" dirty="0"/>
              <a:t> </a:t>
            </a:r>
            <a:r>
              <a:rPr lang="en-US" dirty="0" err="1"/>
              <a:t>masové</a:t>
            </a:r>
            <a:r>
              <a:rPr lang="en-US" dirty="0"/>
              <a:t> </a:t>
            </a:r>
            <a:r>
              <a:rPr lang="en-US" dirty="0" err="1"/>
              <a:t>kultury</a:t>
            </a:r>
            <a:r>
              <a:rPr lang="en-US" dirty="0"/>
              <a:t>, ale </a:t>
            </a:r>
            <a:r>
              <a:rPr lang="en-US" dirty="0" err="1"/>
              <a:t>zárověň</a:t>
            </a:r>
            <a:r>
              <a:rPr lang="en-US" dirty="0"/>
              <a:t> </a:t>
            </a:r>
            <a:r>
              <a:rPr lang="en-US" dirty="0" err="1"/>
              <a:t>zahrnují</a:t>
            </a:r>
            <a:r>
              <a:rPr lang="en-US" dirty="0"/>
              <a:t> </a:t>
            </a:r>
            <a:r>
              <a:rPr lang="en-US" dirty="0" err="1"/>
              <a:t>divadelní</a:t>
            </a:r>
            <a:r>
              <a:rPr lang="en-US" dirty="0"/>
              <a:t> </a:t>
            </a:r>
            <a:r>
              <a:rPr lang="en-US" dirty="0" err="1"/>
              <a:t>hledisko</a:t>
            </a:r>
            <a:r>
              <a:rPr lang="en-US" dirty="0"/>
              <a:t> </a:t>
            </a:r>
            <a:r>
              <a:rPr lang="en-US" dirty="0" err="1"/>
              <a:t>díky</a:t>
            </a:r>
            <a:r>
              <a:rPr lang="en-US" dirty="0"/>
              <a:t> </a:t>
            </a:r>
            <a:r>
              <a:rPr lang="en-US" dirty="0" err="1"/>
              <a:t>vazbám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kategorie</a:t>
            </a:r>
            <a:r>
              <a:rPr lang="en-US" dirty="0"/>
              <a:t> </a:t>
            </a:r>
            <a:r>
              <a:rPr lang="en-US" dirty="0" err="1"/>
              <a:t>herectví</a:t>
            </a:r>
            <a:r>
              <a:rPr lang="en-US" dirty="0"/>
              <a:t>, </a:t>
            </a:r>
            <a:r>
              <a:rPr lang="en-US" dirty="0" err="1"/>
              <a:t>vystupování</a:t>
            </a:r>
            <a:r>
              <a:rPr lang="en-US" dirty="0"/>
              <a:t> a </a:t>
            </a:r>
            <a:r>
              <a:rPr lang="en-US" dirty="0" err="1"/>
              <a:t>umění</a:t>
            </a:r>
            <a:r>
              <a:rPr lang="en-US" dirty="0"/>
              <a:t>;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marketingovým</a:t>
            </a:r>
            <a:r>
              <a:rPr lang="en-US" dirty="0"/>
              <a:t> </a:t>
            </a:r>
            <a:r>
              <a:rPr lang="en-US" dirty="0" err="1"/>
              <a:t>nástrojem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nositeli</a:t>
            </a:r>
            <a:r>
              <a:rPr lang="en-US" dirty="0"/>
              <a:t> </a:t>
            </a:r>
            <a:r>
              <a:rPr lang="en-US" dirty="0" err="1"/>
              <a:t>významů</a:t>
            </a:r>
            <a:r>
              <a:rPr lang="en-US" dirty="0"/>
              <a:t> v </a:t>
            </a:r>
            <a:r>
              <a:rPr lang="en-US" dirty="0" err="1"/>
              <a:t>kinematografii</a:t>
            </a:r>
            <a:r>
              <a:rPr lang="en-US" dirty="0"/>
              <a:t>;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sociálním</a:t>
            </a:r>
            <a:r>
              <a:rPr lang="en-US" dirty="0"/>
              <a:t> </a:t>
            </a:r>
            <a:r>
              <a:rPr lang="en-US" dirty="0" err="1"/>
              <a:t>znakem</a:t>
            </a:r>
            <a:r>
              <a:rPr lang="en-US" dirty="0"/>
              <a:t>, </a:t>
            </a:r>
            <a:r>
              <a:rPr lang="en-US" dirty="0" err="1"/>
              <a:t>nesoucím</a:t>
            </a:r>
            <a:r>
              <a:rPr lang="en-US" dirty="0"/>
              <a:t> </a:t>
            </a:r>
            <a:r>
              <a:rPr lang="en-US" dirty="0" err="1"/>
              <a:t>kulturní</a:t>
            </a:r>
            <a:r>
              <a:rPr lang="en-US" dirty="0"/>
              <a:t> </a:t>
            </a:r>
            <a:r>
              <a:rPr lang="en-US" dirty="0" err="1"/>
              <a:t>významy</a:t>
            </a:r>
            <a:r>
              <a:rPr lang="en-US" dirty="0"/>
              <a:t> a </a:t>
            </a:r>
            <a:r>
              <a:rPr lang="en-US" dirty="0" err="1"/>
              <a:t>ideologicky</a:t>
            </a:r>
            <a:r>
              <a:rPr lang="en-US" dirty="0"/>
              <a:t> </a:t>
            </a:r>
            <a:r>
              <a:rPr lang="en-US" dirty="0" err="1"/>
              <a:t>motivované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se </a:t>
            </a:r>
            <a:r>
              <a:rPr lang="en-US" dirty="0" err="1"/>
              <a:t>dotýkají</a:t>
            </a:r>
            <a:r>
              <a:rPr lang="en-US" dirty="0"/>
              <a:t> </a:t>
            </a:r>
            <a:r>
              <a:rPr lang="en-US" dirty="0" err="1"/>
              <a:t>nejskrytejších</a:t>
            </a:r>
            <a:r>
              <a:rPr lang="en-US" dirty="0"/>
              <a:t> </a:t>
            </a:r>
            <a:r>
              <a:rPr lang="en-US" dirty="0" err="1"/>
              <a:t>osobních</a:t>
            </a:r>
            <a:r>
              <a:rPr lang="en-US" dirty="0"/>
              <a:t> </a:t>
            </a:r>
            <a:r>
              <a:rPr lang="en-US" dirty="0" err="1"/>
              <a:t>zákoutí</a:t>
            </a:r>
            <a:r>
              <a:rPr lang="en-US" dirty="0"/>
              <a:t> </a:t>
            </a:r>
            <a:r>
              <a:rPr lang="en-US" dirty="0" err="1"/>
              <a:t>prostřednictvím</a:t>
            </a:r>
            <a:r>
              <a:rPr lang="en-US" dirty="0"/>
              <a:t> </a:t>
            </a:r>
            <a:r>
              <a:rPr lang="en-US" dirty="0" err="1"/>
              <a:t>touhy</a:t>
            </a:r>
            <a:r>
              <a:rPr lang="en-US" dirty="0"/>
              <a:t> a </a:t>
            </a:r>
            <a:r>
              <a:rPr lang="en-US" dirty="0" err="1"/>
              <a:t>identifikace</a:t>
            </a:r>
            <a:r>
              <a:rPr lang="en-US" dirty="0"/>
              <a:t>; </a:t>
            </a:r>
            <a:r>
              <a:rPr lang="en-US" dirty="0" err="1"/>
              <a:t>jsou</a:t>
            </a:r>
            <a:r>
              <a:rPr lang="en-US" dirty="0"/>
              <a:t> to </a:t>
            </a:r>
            <a:r>
              <a:rPr lang="en-US" dirty="0" err="1"/>
              <a:t>emblémy</a:t>
            </a:r>
            <a:r>
              <a:rPr lang="en-US" dirty="0"/>
              <a:t> </a:t>
            </a:r>
            <a:r>
              <a:rPr lang="en-US" dirty="0" err="1"/>
              <a:t>národní</a:t>
            </a:r>
            <a:r>
              <a:rPr lang="en-US" dirty="0"/>
              <a:t> </a:t>
            </a:r>
            <a:r>
              <a:rPr lang="en-US" dirty="0" err="1"/>
              <a:t>pýchy</a:t>
            </a:r>
            <a:r>
              <a:rPr lang="en-US" dirty="0"/>
              <a:t> </a:t>
            </a:r>
            <a:r>
              <a:rPr lang="en-US" dirty="0" err="1"/>
              <a:t>artikulované</a:t>
            </a:r>
            <a:r>
              <a:rPr lang="en-US" dirty="0"/>
              <a:t> </a:t>
            </a:r>
            <a:r>
              <a:rPr lang="en-US" dirty="0" err="1"/>
              <a:t>skrz</a:t>
            </a:r>
            <a:r>
              <a:rPr lang="en-US" dirty="0"/>
              <a:t> </a:t>
            </a:r>
            <a:r>
              <a:rPr lang="en-US" dirty="0" err="1"/>
              <a:t>tělo</a:t>
            </a:r>
            <a:r>
              <a:rPr lang="en-US" dirty="0"/>
              <a:t>, </a:t>
            </a:r>
            <a:r>
              <a:rPr lang="en-US" dirty="0" err="1"/>
              <a:t>módu</a:t>
            </a:r>
            <a:r>
              <a:rPr lang="en-US" dirty="0"/>
              <a:t> a </a:t>
            </a:r>
            <a:r>
              <a:rPr lang="en-US" dirty="0" err="1"/>
              <a:t>osobní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; </a:t>
            </a:r>
            <a:r>
              <a:rPr lang="en-US" dirty="0" err="1"/>
              <a:t>produkty</a:t>
            </a:r>
            <a:r>
              <a:rPr lang="en-US" dirty="0"/>
              <a:t> </a:t>
            </a:r>
            <a:r>
              <a:rPr lang="en-US" dirty="0" err="1"/>
              <a:t>kapitalismu</a:t>
            </a:r>
            <a:r>
              <a:rPr lang="en-US" dirty="0"/>
              <a:t> a </a:t>
            </a:r>
            <a:r>
              <a:rPr lang="en-US" dirty="0" err="1"/>
              <a:t>ideologie</a:t>
            </a:r>
            <a:r>
              <a:rPr lang="en-US" dirty="0"/>
              <a:t> </a:t>
            </a:r>
            <a:r>
              <a:rPr lang="en-US" dirty="0" err="1"/>
              <a:t>individualismu</a:t>
            </a:r>
            <a:r>
              <a:rPr lang="en-US" dirty="0"/>
              <a:t> a </a:t>
            </a:r>
            <a:r>
              <a:rPr lang="en-US" dirty="0" err="1"/>
              <a:t>přece</a:t>
            </a:r>
            <a:r>
              <a:rPr lang="en-US" dirty="0"/>
              <a:t> </a:t>
            </a:r>
            <a:r>
              <a:rPr lang="en-US" dirty="0" err="1"/>
              <a:t>nabízejí</a:t>
            </a:r>
            <a:r>
              <a:rPr lang="en-US" dirty="0"/>
              <a:t> </a:t>
            </a:r>
            <a:r>
              <a:rPr lang="en-US" dirty="0" err="1"/>
              <a:t>útočiště</a:t>
            </a:r>
            <a:r>
              <a:rPr lang="en-US" dirty="0"/>
              <a:t> </a:t>
            </a:r>
            <a:r>
              <a:rPr lang="en-US" dirty="0" err="1"/>
              <a:t>marginalizovaným</a:t>
            </a:r>
            <a:r>
              <a:rPr lang="en-US" dirty="0"/>
              <a:t> </a:t>
            </a:r>
            <a:r>
              <a:rPr lang="en-US" dirty="0" err="1"/>
              <a:t>skupinám</a:t>
            </a:r>
            <a:r>
              <a:rPr lang="en-US" dirty="0"/>
              <a:t>.” </a:t>
            </a:r>
          </a:p>
          <a:p>
            <a:pPr marL="0" indent="0" algn="just">
              <a:buNone/>
            </a:pPr>
            <a:r>
              <a:rPr lang="en-US" dirty="0"/>
              <a:t>			Christine Geraghty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sz="2000" dirty="0" err="1"/>
              <a:t>úvod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sborníku</a:t>
            </a:r>
            <a:r>
              <a:rPr lang="en-US" sz="2000" dirty="0"/>
              <a:t> </a:t>
            </a:r>
            <a:r>
              <a:rPr lang="en-US" sz="2000" i="1" dirty="0"/>
              <a:t>Stardom, Industry of Desire </a:t>
            </a:r>
            <a:r>
              <a:rPr lang="en-US" sz="2000" dirty="0"/>
              <a:t>(s. xiii)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96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A5FC7A-A715-2C4A-9DCC-3C30B50022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5D9E73-622C-1D4F-BC87-7B9725B9D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E50D6B-CC89-124A-A03B-D1996226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Hlavní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výzkumu</a:t>
            </a:r>
            <a:r>
              <a:rPr lang="en-US" dirty="0"/>
              <a:t> star studies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BE8277-6BCE-9A41-8C05-4C5E72011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Hvězdy</a:t>
            </a:r>
            <a:r>
              <a:rPr lang="en-US" dirty="0"/>
              <a:t> z </a:t>
            </a:r>
            <a:r>
              <a:rPr lang="en-US" dirty="0" err="1"/>
              <a:t>historické</a:t>
            </a:r>
            <a:r>
              <a:rPr lang="en-US" dirty="0"/>
              <a:t> </a:t>
            </a:r>
            <a:r>
              <a:rPr lang="en-US" dirty="0" err="1"/>
              <a:t>perspektivy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jak </a:t>
            </a:r>
            <a:r>
              <a:rPr lang="en-US" dirty="0" err="1"/>
              <a:t>hvězdný</a:t>
            </a:r>
            <a:r>
              <a:rPr lang="en-US" dirty="0"/>
              <a:t> </a:t>
            </a:r>
            <a:r>
              <a:rPr lang="en-US" dirty="0" err="1"/>
              <a:t>systém</a:t>
            </a:r>
            <a:r>
              <a:rPr lang="en-US" dirty="0"/>
              <a:t> </a:t>
            </a:r>
            <a:r>
              <a:rPr lang="en-US" dirty="0" err="1"/>
              <a:t>přispívá</a:t>
            </a:r>
            <a:r>
              <a:rPr lang="en-US" dirty="0"/>
              <a:t> k </a:t>
            </a:r>
            <a:r>
              <a:rPr lang="en-US" dirty="0" err="1"/>
              <a:t>vývoji</a:t>
            </a:r>
            <a:r>
              <a:rPr lang="en-US" dirty="0"/>
              <a:t> </a:t>
            </a:r>
            <a:r>
              <a:rPr lang="en-US" dirty="0" err="1"/>
              <a:t>filmové</a:t>
            </a:r>
            <a:r>
              <a:rPr lang="en-US" dirty="0"/>
              <a:t>, </a:t>
            </a:r>
            <a:r>
              <a:rPr lang="en-US" dirty="0" err="1"/>
              <a:t>kulturní</a:t>
            </a:r>
            <a:r>
              <a:rPr lang="en-US" dirty="0"/>
              <a:t> a </a:t>
            </a:r>
            <a:r>
              <a:rPr lang="en-US" dirty="0" err="1"/>
              <a:t>mediální</a:t>
            </a:r>
            <a:r>
              <a:rPr lang="en-US" dirty="0"/>
              <a:t> </a:t>
            </a:r>
            <a:r>
              <a:rPr lang="en-US" dirty="0" err="1"/>
              <a:t>produkce</a:t>
            </a:r>
            <a:r>
              <a:rPr lang="en-US" dirty="0"/>
              <a:t>?</a:t>
            </a:r>
          </a:p>
          <a:p>
            <a:r>
              <a:rPr lang="en-US" dirty="0" err="1"/>
              <a:t>Lokální</a:t>
            </a:r>
            <a:r>
              <a:rPr lang="en-US" dirty="0"/>
              <a:t> </a:t>
            </a:r>
            <a:r>
              <a:rPr lang="en-US" dirty="0" err="1"/>
              <a:t>hvězdné</a:t>
            </a:r>
            <a:r>
              <a:rPr lang="en-US" dirty="0"/>
              <a:t> </a:t>
            </a:r>
            <a:r>
              <a:rPr lang="en-US" dirty="0" err="1"/>
              <a:t>systémy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hollywoodský</a:t>
            </a:r>
            <a:r>
              <a:rPr lang="en-US" dirty="0"/>
              <a:t> </a:t>
            </a:r>
            <a:r>
              <a:rPr lang="en-US" dirty="0" err="1"/>
              <a:t>hvězdný</a:t>
            </a:r>
            <a:r>
              <a:rPr lang="en-US" dirty="0"/>
              <a:t> </a:t>
            </a:r>
            <a:r>
              <a:rPr lang="en-US" dirty="0" err="1"/>
              <a:t>systém</a:t>
            </a:r>
            <a:r>
              <a:rPr lang="en-US" dirty="0"/>
              <a:t> a / vs </a:t>
            </a:r>
            <a:r>
              <a:rPr lang="en-US" dirty="0" err="1"/>
              <a:t>evropské</a:t>
            </a:r>
            <a:r>
              <a:rPr lang="en-US" dirty="0"/>
              <a:t>, </a:t>
            </a:r>
            <a:r>
              <a:rPr lang="en-US" dirty="0" err="1"/>
              <a:t>indické</a:t>
            </a:r>
            <a:r>
              <a:rPr lang="en-US" dirty="0"/>
              <a:t>, </a:t>
            </a:r>
            <a:r>
              <a:rPr lang="en-US" dirty="0" err="1"/>
              <a:t>asijské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africké</a:t>
            </a:r>
            <a:r>
              <a:rPr lang="en-US" dirty="0"/>
              <a:t> </a:t>
            </a:r>
            <a:r>
              <a:rPr lang="en-US" dirty="0" err="1"/>
              <a:t>hvězdné</a:t>
            </a:r>
            <a:r>
              <a:rPr lang="en-US" dirty="0"/>
              <a:t> </a:t>
            </a:r>
            <a:r>
              <a:rPr lang="en-US" dirty="0" err="1"/>
              <a:t>systémy</a:t>
            </a:r>
            <a:r>
              <a:rPr lang="en-US" dirty="0"/>
              <a:t>? </a:t>
            </a:r>
          </a:p>
          <a:p>
            <a:r>
              <a:rPr lang="en-US" dirty="0" err="1"/>
              <a:t>Hvězdy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herci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smyslu</a:t>
            </a:r>
            <a:r>
              <a:rPr lang="en-US" dirty="0"/>
              <a:t> </a:t>
            </a:r>
            <a:r>
              <a:rPr lang="en-US" dirty="0" err="1"/>
              <a:t>ztělesnění</a:t>
            </a:r>
            <a:r>
              <a:rPr lang="en-US" dirty="0"/>
              <a:t> / </a:t>
            </a:r>
            <a:r>
              <a:rPr lang="en-US" dirty="0" err="1"/>
              <a:t>zpodobnění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jak </a:t>
            </a:r>
            <a:r>
              <a:rPr lang="en-US" dirty="0" err="1"/>
              <a:t>hvězdy</a:t>
            </a:r>
            <a:r>
              <a:rPr lang="en-US" dirty="0"/>
              <a:t> </a:t>
            </a:r>
            <a:r>
              <a:rPr lang="en-US" dirty="0" err="1"/>
              <a:t>fungují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performeři</a:t>
            </a:r>
            <a:r>
              <a:rPr lang="en-US" dirty="0"/>
              <a:t>?</a:t>
            </a:r>
          </a:p>
          <a:p>
            <a:r>
              <a:rPr lang="en-US" dirty="0" err="1"/>
              <a:t>Hvězdy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národní</a:t>
            </a:r>
            <a:r>
              <a:rPr lang="en-US" dirty="0"/>
              <a:t>, </a:t>
            </a:r>
            <a:r>
              <a:rPr lang="en-US" dirty="0" err="1"/>
              <a:t>kulturní</a:t>
            </a:r>
            <a:r>
              <a:rPr lang="en-US" dirty="0"/>
              <a:t>, </a:t>
            </a:r>
            <a:r>
              <a:rPr lang="en-US" dirty="0" err="1"/>
              <a:t>genderové</a:t>
            </a:r>
            <a:r>
              <a:rPr lang="en-US" dirty="0"/>
              <a:t>, </a:t>
            </a:r>
            <a:r>
              <a:rPr lang="en-US" dirty="0" err="1"/>
              <a:t>rasové</a:t>
            </a:r>
            <a:r>
              <a:rPr lang="en-US" dirty="0"/>
              <a:t> a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symboly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jak </a:t>
            </a:r>
            <a:r>
              <a:rPr lang="en-US" dirty="0" err="1"/>
              <a:t>hvězdy</a:t>
            </a:r>
            <a:r>
              <a:rPr lang="en-US" dirty="0"/>
              <a:t> </a:t>
            </a:r>
            <a:r>
              <a:rPr lang="en-US" dirty="0" err="1"/>
              <a:t>reprezentují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naopak</a:t>
            </a:r>
            <a:r>
              <a:rPr lang="en-US" dirty="0"/>
              <a:t> </a:t>
            </a:r>
            <a:r>
              <a:rPr lang="en-US" dirty="0" err="1"/>
              <a:t>narušují</a:t>
            </a:r>
            <a:r>
              <a:rPr lang="en-US" dirty="0"/>
              <a:t> </a:t>
            </a:r>
            <a:r>
              <a:rPr lang="en-US" dirty="0" err="1"/>
              <a:t>dobové</a:t>
            </a:r>
            <a:r>
              <a:rPr lang="en-US" dirty="0"/>
              <a:t> </a:t>
            </a:r>
            <a:r>
              <a:rPr lang="en-US" dirty="0" err="1"/>
              <a:t>představy</a:t>
            </a:r>
            <a:r>
              <a:rPr lang="en-US" dirty="0"/>
              <a:t>?</a:t>
            </a:r>
          </a:p>
          <a:p>
            <a:r>
              <a:rPr lang="en-US" dirty="0" err="1"/>
              <a:t>Hvězdy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objekty</a:t>
            </a:r>
            <a:r>
              <a:rPr lang="en-US" dirty="0"/>
              <a:t> pro </a:t>
            </a:r>
            <a:r>
              <a:rPr lang="en-US" dirty="0" err="1"/>
              <a:t>fanoušky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jaká</a:t>
            </a:r>
            <a:r>
              <a:rPr lang="en-US" dirty="0"/>
              <a:t> je role </a:t>
            </a:r>
            <a:r>
              <a:rPr lang="en-US" dirty="0" err="1"/>
              <a:t>publika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konstrukci</a:t>
            </a:r>
            <a:r>
              <a:rPr lang="en-US" dirty="0"/>
              <a:t> </a:t>
            </a:r>
            <a:r>
              <a:rPr lang="en-US" dirty="0" err="1"/>
              <a:t>hvězd</a:t>
            </a:r>
            <a:r>
              <a:rPr lang="en-US" dirty="0"/>
              <a:t>?      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41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AD67AB-75B9-9647-898D-C796614F3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A1E8E2-600B-2046-B938-B146FC30B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Picture 3" descr="6fa8b617dee52186e5da1e1694e1133d.jpg">
            <a:extLst>
              <a:ext uri="{FF2B5EF4-FFF2-40B4-BE49-F238E27FC236}">
                <a16:creationId xmlns:a16="http://schemas.microsoft.com/office/drawing/2014/main" id="{C667CC61-DC65-304A-9CFC-A6510E9C3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52" y="289546"/>
            <a:ext cx="4732039" cy="61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6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45C0AA-5F42-184A-B951-6351A5E8AA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43200F-FA5F-A041-9DEC-2CE9C39CC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7DFFAC-5F66-D545-91D6-D4243F7F9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Hvězdy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Richarda</a:t>
            </a:r>
            <a:r>
              <a:rPr lang="en-US" dirty="0"/>
              <a:t> </a:t>
            </a:r>
            <a:r>
              <a:rPr lang="en-US" dirty="0" err="1"/>
              <a:t>Dyera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7A6CBE-9DBD-D94A-A51C-73604A06E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dirty="0" err="1"/>
              <a:t>Hvězda</a:t>
            </a:r>
            <a:r>
              <a:rPr lang="en-US" sz="2800" dirty="0"/>
              <a:t> </a:t>
            </a:r>
            <a:r>
              <a:rPr lang="en-US" sz="2800" dirty="0" err="1"/>
              <a:t>jako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FF6600"/>
                </a:solidFill>
              </a:rPr>
              <a:t>hvězdný</a:t>
            </a:r>
            <a:r>
              <a:rPr lang="en-US" sz="2800" b="1" dirty="0">
                <a:solidFill>
                  <a:srgbClr val="FF6600"/>
                </a:solidFill>
              </a:rPr>
              <a:t> </a:t>
            </a:r>
            <a:r>
              <a:rPr lang="en-US" sz="2800" b="1" dirty="0" err="1">
                <a:solidFill>
                  <a:srgbClr val="FF6600"/>
                </a:solidFill>
              </a:rPr>
              <a:t>obraz</a:t>
            </a:r>
            <a:endParaRPr lang="en-US" sz="2800" b="1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FF6600"/>
              </a:solidFill>
            </a:endParaRPr>
          </a:p>
          <a:p>
            <a:pPr algn="ctr"/>
            <a:r>
              <a:rPr lang="en-US" sz="2800" dirty="0" err="1"/>
              <a:t>Hvězdný</a:t>
            </a:r>
            <a:r>
              <a:rPr lang="en-US" sz="2800" dirty="0"/>
              <a:t> </a:t>
            </a:r>
            <a:r>
              <a:rPr lang="en-US" sz="2800" dirty="0" err="1"/>
              <a:t>obraz</a:t>
            </a:r>
            <a:r>
              <a:rPr lang="en-US" sz="2800" dirty="0"/>
              <a:t> </a:t>
            </a:r>
            <a:r>
              <a:rPr lang="en-US" sz="2800" dirty="0" err="1"/>
              <a:t>jako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FF6600"/>
                </a:solidFill>
              </a:rPr>
              <a:t>strukturovaná</a:t>
            </a:r>
            <a:r>
              <a:rPr lang="en-US" sz="2800" b="1" dirty="0">
                <a:solidFill>
                  <a:srgbClr val="FF6600"/>
                </a:solidFill>
              </a:rPr>
              <a:t> </a:t>
            </a:r>
            <a:r>
              <a:rPr lang="en-US" sz="2800" b="1" dirty="0" err="1">
                <a:solidFill>
                  <a:srgbClr val="FF6600"/>
                </a:solidFill>
              </a:rPr>
              <a:t>polysémie</a:t>
            </a:r>
            <a:endParaRPr lang="en-US" sz="2800" b="1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FF6600"/>
              </a:solidFill>
            </a:endParaRPr>
          </a:p>
          <a:p>
            <a:pPr marL="342900" indent="-342900" algn="ctr">
              <a:buFont typeface="Arial"/>
              <a:buChar char="•"/>
            </a:pPr>
            <a:r>
              <a:rPr lang="en-US" sz="2800" dirty="0" err="1"/>
              <a:t>Hvězdný</a:t>
            </a:r>
            <a:r>
              <a:rPr lang="en-US" sz="2800" dirty="0"/>
              <a:t> </a:t>
            </a:r>
            <a:r>
              <a:rPr lang="en-US" sz="2800" dirty="0" err="1"/>
              <a:t>obraz</a:t>
            </a:r>
            <a:r>
              <a:rPr lang="en-US" sz="2800" dirty="0"/>
              <a:t> </a:t>
            </a:r>
            <a:r>
              <a:rPr lang="en-US" sz="2800" dirty="0" err="1"/>
              <a:t>díky</a:t>
            </a:r>
            <a:r>
              <a:rPr lang="en-US" sz="2800" dirty="0"/>
              <a:t> </a:t>
            </a:r>
            <a:r>
              <a:rPr lang="en-US" sz="2800" dirty="0" err="1"/>
              <a:t>strukturované</a:t>
            </a:r>
            <a:r>
              <a:rPr lang="en-US" sz="2800" dirty="0"/>
              <a:t> </a:t>
            </a:r>
            <a:r>
              <a:rPr lang="en-US" sz="2800" dirty="0" err="1"/>
              <a:t>polysémii</a:t>
            </a:r>
            <a:r>
              <a:rPr lang="en-US" sz="2800" dirty="0"/>
              <a:t> </a:t>
            </a:r>
            <a:r>
              <a:rPr lang="en-US" sz="2800" dirty="0" err="1"/>
              <a:t>vyjadřuje</a:t>
            </a:r>
            <a:r>
              <a:rPr lang="en-US" sz="2800" dirty="0"/>
              <a:t> </a:t>
            </a:r>
            <a:r>
              <a:rPr lang="en-US" sz="2800" dirty="0" err="1"/>
              <a:t>různé</a:t>
            </a:r>
            <a:r>
              <a:rPr lang="en-US" sz="2800" dirty="0"/>
              <a:t> </a:t>
            </a:r>
            <a:r>
              <a:rPr lang="en-US" sz="2800" dirty="0" err="1"/>
              <a:t>dobové</a:t>
            </a:r>
            <a:r>
              <a:rPr lang="en-US" sz="2800" dirty="0"/>
              <a:t> </a:t>
            </a:r>
            <a:r>
              <a:rPr lang="en-US" sz="2800" dirty="0" err="1"/>
              <a:t>ideologické</a:t>
            </a:r>
            <a:r>
              <a:rPr lang="en-US" sz="2800" dirty="0"/>
              <a:t> </a:t>
            </a:r>
            <a:r>
              <a:rPr lang="en-US" sz="2800" dirty="0" err="1"/>
              <a:t>kontradikce</a:t>
            </a:r>
            <a:r>
              <a:rPr lang="en-US" sz="2800" dirty="0"/>
              <a:t>, </a:t>
            </a:r>
            <a:r>
              <a:rPr lang="en-US" sz="2800" dirty="0" err="1"/>
              <a:t>které</a:t>
            </a:r>
            <a:r>
              <a:rPr lang="en-US" sz="2800" dirty="0"/>
              <a:t> </a:t>
            </a:r>
            <a:r>
              <a:rPr lang="en-US" sz="2800" dirty="0" err="1"/>
              <a:t>jsou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této</a:t>
            </a:r>
            <a:r>
              <a:rPr lang="en-US" sz="2800" dirty="0"/>
              <a:t> </a:t>
            </a:r>
            <a:r>
              <a:rPr lang="en-US" sz="2800" dirty="0" err="1"/>
              <a:t>symbolické</a:t>
            </a:r>
            <a:r>
              <a:rPr lang="en-US" sz="2800" dirty="0"/>
              <a:t>  </a:t>
            </a:r>
            <a:r>
              <a:rPr lang="en-US" sz="2800" dirty="0" err="1"/>
              <a:t>rovině</a:t>
            </a:r>
            <a:r>
              <a:rPr lang="en-US" sz="2800" dirty="0"/>
              <a:t> </a:t>
            </a:r>
            <a:r>
              <a:rPr lang="en-US" sz="2800" dirty="0" err="1"/>
              <a:t>maskovány</a:t>
            </a:r>
            <a:r>
              <a:rPr lang="en-US" sz="2800" dirty="0"/>
              <a:t> </a:t>
            </a:r>
            <a:r>
              <a:rPr lang="en-US" sz="2800" dirty="0" err="1"/>
              <a:t>nebo</a:t>
            </a:r>
            <a:r>
              <a:rPr lang="en-US" sz="2800" dirty="0"/>
              <a:t> </a:t>
            </a:r>
            <a:r>
              <a:rPr lang="en-US" sz="2800" dirty="0" err="1"/>
              <a:t>naopak</a:t>
            </a:r>
            <a:r>
              <a:rPr lang="en-US" sz="2800" dirty="0"/>
              <a:t> </a:t>
            </a:r>
            <a:r>
              <a:rPr lang="en-US" sz="2800" dirty="0" err="1"/>
              <a:t>odhalovány</a:t>
            </a:r>
            <a:r>
              <a:rPr lang="en-US" sz="2800" dirty="0"/>
              <a:t>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2952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237B6E-D680-4142-8F91-78349F7271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C2ACE5-E88F-D546-B9F8-394B8E319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A7B17F2-638E-1D4C-BACB-AEF085722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1962215"/>
            <a:ext cx="8521200" cy="1171580"/>
          </a:xfrm>
        </p:spPr>
        <p:txBody>
          <a:bodyPr/>
          <a:lstStyle/>
          <a:p>
            <a:pPr algn="ctr"/>
            <a:r>
              <a:rPr lang="en-US" sz="3200" dirty="0" err="1">
                <a:cs typeface="Times"/>
              </a:rPr>
              <a:t>Představují</a:t>
            </a:r>
            <a:r>
              <a:rPr lang="en-US" sz="3200" dirty="0">
                <a:cs typeface="Times"/>
              </a:rPr>
              <a:t> filmy </a:t>
            </a:r>
            <a:r>
              <a:rPr lang="en-US" sz="3200" dirty="0" err="1">
                <a:cs typeface="Times"/>
              </a:rPr>
              <a:t>jako</a:t>
            </a:r>
            <a:r>
              <a:rPr lang="en-US" sz="3200" dirty="0">
                <a:cs typeface="Times"/>
              </a:rPr>
              <a:t> </a:t>
            </a:r>
            <a:r>
              <a:rPr lang="en-US" sz="3200" dirty="0" err="1">
                <a:cs typeface="Times"/>
              </a:rPr>
              <a:t>takové</a:t>
            </a:r>
            <a:r>
              <a:rPr lang="en-US" sz="3200" dirty="0">
                <a:cs typeface="Times"/>
              </a:rPr>
              <a:t> </a:t>
            </a:r>
            <a:r>
              <a:rPr lang="en-US" sz="3200" dirty="0" err="1">
                <a:cs typeface="Times"/>
              </a:rPr>
              <a:t>jediný</a:t>
            </a:r>
            <a:r>
              <a:rPr lang="en-US" sz="3200" dirty="0">
                <a:cs typeface="Times"/>
              </a:rPr>
              <a:t> </a:t>
            </a:r>
            <a:r>
              <a:rPr lang="en-US" sz="3200" dirty="0" err="1">
                <a:cs typeface="Times"/>
              </a:rPr>
              <a:t>vhodný</a:t>
            </a:r>
            <a:r>
              <a:rPr lang="en-US" sz="3200" dirty="0">
                <a:cs typeface="Times"/>
              </a:rPr>
              <a:t> </a:t>
            </a:r>
            <a:r>
              <a:rPr lang="en-US" sz="3200" dirty="0" err="1">
                <a:cs typeface="Times"/>
              </a:rPr>
              <a:t>materiál</a:t>
            </a:r>
            <a:r>
              <a:rPr lang="en-US" sz="3200" dirty="0">
                <a:cs typeface="Times"/>
              </a:rPr>
              <a:t> pro </a:t>
            </a:r>
            <a:r>
              <a:rPr lang="en-US" sz="3200" dirty="0" err="1">
                <a:cs typeface="Times"/>
              </a:rPr>
              <a:t>výzkum</a:t>
            </a:r>
            <a:r>
              <a:rPr lang="en-US" sz="3200" dirty="0">
                <a:cs typeface="Times"/>
              </a:rPr>
              <a:t> </a:t>
            </a:r>
            <a:r>
              <a:rPr lang="en-US" sz="3200" dirty="0" err="1">
                <a:cs typeface="Times"/>
              </a:rPr>
              <a:t>hvězdných</a:t>
            </a:r>
            <a:r>
              <a:rPr lang="en-US" sz="3200" dirty="0">
                <a:cs typeface="Times"/>
              </a:rPr>
              <a:t> </a:t>
            </a:r>
            <a:r>
              <a:rPr lang="en-US" sz="3200" dirty="0" err="1">
                <a:cs typeface="Times"/>
              </a:rPr>
              <a:t>obrazů</a:t>
            </a:r>
            <a:r>
              <a:rPr lang="en-US" sz="3200" dirty="0">
                <a:cs typeface="Times"/>
              </a:rPr>
              <a:t>?</a:t>
            </a: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07D7FF62-2181-C94E-9369-4380F3F3E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3133795"/>
            <a:ext cx="8521200" cy="2495109"/>
          </a:xfrm>
        </p:spPr>
        <p:txBody>
          <a:bodyPr/>
          <a:lstStyle/>
          <a:p>
            <a:r>
              <a:rPr lang="en-US" sz="2000" dirty="0" err="1"/>
              <a:t>Nikoliv</a:t>
            </a:r>
            <a:r>
              <a:rPr lang="en-US" sz="2000" dirty="0"/>
              <a:t>. </a:t>
            </a:r>
            <a:r>
              <a:rPr lang="en-US" sz="2000" dirty="0" err="1"/>
              <a:t>Typy</a:t>
            </a:r>
            <a:r>
              <a:rPr lang="en-US" sz="2000" dirty="0"/>
              <a:t> </a:t>
            </a:r>
            <a:r>
              <a:rPr lang="en-US" sz="2000" dirty="0" err="1"/>
              <a:t>materiálů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je </a:t>
            </a:r>
            <a:r>
              <a:rPr lang="en-US" sz="2000" dirty="0" err="1"/>
              <a:t>zapotřebí</a:t>
            </a:r>
            <a:r>
              <a:rPr lang="en-US" sz="2000" dirty="0"/>
              <a:t> do </a:t>
            </a:r>
            <a:r>
              <a:rPr lang="en-US" sz="2000" dirty="0" err="1"/>
              <a:t>analýzy</a:t>
            </a:r>
            <a:r>
              <a:rPr lang="en-US" sz="2000" dirty="0"/>
              <a:t> </a:t>
            </a:r>
            <a:r>
              <a:rPr lang="en-US" sz="2000" dirty="0" err="1"/>
              <a:t>hvězdných</a:t>
            </a:r>
            <a:r>
              <a:rPr lang="en-US" sz="2000" dirty="0"/>
              <a:t> </a:t>
            </a:r>
            <a:r>
              <a:rPr lang="en-US" sz="2000" dirty="0" err="1"/>
              <a:t>obrazů</a:t>
            </a:r>
            <a:r>
              <a:rPr lang="en-US" sz="2000" dirty="0"/>
              <a:t> </a:t>
            </a:r>
            <a:r>
              <a:rPr lang="en-US" sz="2000" dirty="0" err="1"/>
              <a:t>zahrnout</a:t>
            </a:r>
            <a:r>
              <a:rPr lang="en-US" sz="2000" dirty="0"/>
              <a:t>,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následující</a:t>
            </a:r>
            <a:r>
              <a:rPr lang="en-US" sz="20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err="1">
                <a:solidFill>
                  <a:srgbClr val="FF6600"/>
                </a:solidFill>
              </a:rPr>
              <a:t>Propagační</a:t>
            </a:r>
            <a:r>
              <a:rPr lang="en-US" sz="2000" b="1" dirty="0">
                <a:solidFill>
                  <a:srgbClr val="FF6600"/>
                </a:solidFill>
              </a:rPr>
              <a:t> </a:t>
            </a:r>
            <a:r>
              <a:rPr lang="en-US" sz="2000" b="1" dirty="0" err="1">
                <a:solidFill>
                  <a:srgbClr val="FF6600"/>
                </a:solidFill>
              </a:rPr>
              <a:t>materiály</a:t>
            </a:r>
            <a:r>
              <a:rPr lang="en-US" sz="2000" b="1" dirty="0">
                <a:solidFill>
                  <a:srgbClr val="FF66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err="1"/>
              <a:t>plakáty</a:t>
            </a:r>
            <a:r>
              <a:rPr lang="en-US" sz="2000" dirty="0"/>
              <a:t>, making of, </a:t>
            </a:r>
            <a:r>
              <a:rPr lang="en-US" sz="2000" dirty="0" err="1"/>
              <a:t>trailery,rozhovory</a:t>
            </a:r>
            <a:r>
              <a:rPr lang="en-US" sz="2000" dirty="0"/>
              <a:t>, </a:t>
            </a:r>
            <a:r>
              <a:rPr lang="en-US" sz="2000" dirty="0" err="1"/>
              <a:t>festivaly</a:t>
            </a:r>
            <a:r>
              <a:rPr lang="en-US" sz="2000" dirty="0"/>
              <a:t>, </a:t>
            </a:r>
            <a:r>
              <a:rPr lang="en-US" sz="2000" dirty="0" err="1"/>
              <a:t>sociální</a:t>
            </a:r>
            <a:r>
              <a:rPr lang="en-US" sz="2000" dirty="0"/>
              <a:t> </a:t>
            </a:r>
            <a:r>
              <a:rPr lang="en-US" sz="2000" dirty="0" err="1"/>
              <a:t>média</a:t>
            </a:r>
            <a:r>
              <a:rPr lang="en-US" sz="2000" dirty="0"/>
              <a:t>); 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err="1">
                <a:solidFill>
                  <a:srgbClr val="FF6600"/>
                </a:solidFill>
              </a:rPr>
              <a:t>Publicita</a:t>
            </a:r>
            <a:r>
              <a:rPr lang="en-US" sz="2000" dirty="0"/>
              <a:t> (</a:t>
            </a:r>
            <a:r>
              <a:rPr lang="en-US" sz="2000" dirty="0" err="1"/>
              <a:t>neautorizované</a:t>
            </a:r>
            <a:r>
              <a:rPr lang="en-US" sz="2000" dirty="0"/>
              <a:t> </a:t>
            </a:r>
            <a:r>
              <a:rPr lang="en-US" sz="2000" dirty="0" err="1"/>
              <a:t>články</a:t>
            </a:r>
            <a:r>
              <a:rPr lang="en-US" sz="2000" dirty="0"/>
              <a:t>, </a:t>
            </a:r>
            <a:r>
              <a:rPr lang="en-US" sz="2000" dirty="0" err="1"/>
              <a:t>skandály</a:t>
            </a:r>
            <a:r>
              <a:rPr lang="en-US" sz="2000" dirty="0"/>
              <a:t>, </a:t>
            </a:r>
            <a:r>
              <a:rPr lang="en-US" sz="2000" dirty="0" err="1"/>
              <a:t>diskuze</a:t>
            </a:r>
            <a:r>
              <a:rPr lang="en-US" sz="2000" dirty="0"/>
              <a:t>); 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err="1">
                <a:solidFill>
                  <a:srgbClr val="FF6600"/>
                </a:solidFill>
              </a:rPr>
              <a:t>Kritiky</a:t>
            </a:r>
            <a:r>
              <a:rPr lang="en-US" sz="2000" b="1" dirty="0">
                <a:solidFill>
                  <a:srgbClr val="FF6600"/>
                </a:solidFill>
              </a:rPr>
              <a:t> a </a:t>
            </a:r>
            <a:r>
              <a:rPr lang="en-US" sz="2000" b="1" dirty="0" err="1">
                <a:solidFill>
                  <a:srgbClr val="FF6600"/>
                </a:solidFill>
              </a:rPr>
              <a:t>komentáře</a:t>
            </a:r>
            <a:r>
              <a:rPr lang="en-US" sz="2000" b="1" dirty="0">
                <a:solidFill>
                  <a:srgbClr val="FF6600"/>
                </a:solidFill>
              </a:rPr>
              <a:t> </a:t>
            </a:r>
            <a:r>
              <a:rPr lang="en-US" sz="2000" dirty="0"/>
              <a:t>k </a:t>
            </a:r>
            <a:r>
              <a:rPr lang="en-US" sz="2000" dirty="0" err="1"/>
              <a:t>jednotlivým</a:t>
            </a:r>
            <a:r>
              <a:rPr lang="en-US" sz="2000" dirty="0"/>
              <a:t> </a:t>
            </a:r>
            <a:r>
              <a:rPr lang="en-US" sz="2000" dirty="0" err="1"/>
              <a:t>filmům</a:t>
            </a:r>
            <a:r>
              <a:rPr lang="en-US" sz="2000" dirty="0"/>
              <a:t> (</a:t>
            </a:r>
            <a:r>
              <a:rPr lang="en-US" sz="2000" dirty="0" err="1"/>
              <a:t>včetně</a:t>
            </a:r>
            <a:r>
              <a:rPr lang="en-US" sz="2000" dirty="0"/>
              <a:t> </a:t>
            </a:r>
            <a:r>
              <a:rPr lang="en-US" sz="2000" dirty="0" err="1"/>
              <a:t>memoárů</a:t>
            </a:r>
            <a:r>
              <a:rPr lang="en-US" sz="2000" dirty="0"/>
              <a:t>, </a:t>
            </a:r>
            <a:r>
              <a:rPr lang="en-US" sz="2000" dirty="0" err="1"/>
              <a:t>pamětí</a:t>
            </a:r>
            <a:r>
              <a:rPr lang="en-US" sz="2000" dirty="0"/>
              <a:t> a </a:t>
            </a:r>
            <a:r>
              <a:rPr lang="en-US" sz="2000" dirty="0" err="1"/>
              <a:t>biografií</a:t>
            </a:r>
            <a:r>
              <a:rPr lang="en-US" sz="2000" dirty="0"/>
              <a:t>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20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784B15-8AED-C64E-9D13-1A3B05B649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15084E-5DEE-4440-8AEA-5659449F64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EAF5FF-C9F5-6B4E-AF88-C018BF9F3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CB695D-C83A-4D46-AE7F-6653CBBD5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Samotné</a:t>
            </a:r>
            <a:r>
              <a:rPr lang="en-US" dirty="0"/>
              <a:t> filmy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Dyera</a:t>
            </a:r>
            <a:r>
              <a:rPr lang="en-US" dirty="0"/>
              <a:t> </a:t>
            </a:r>
            <a:r>
              <a:rPr lang="en-US" dirty="0" err="1"/>
              <a:t>hlavním</a:t>
            </a:r>
            <a:r>
              <a:rPr lang="en-US" dirty="0"/>
              <a:t> </a:t>
            </a:r>
            <a:r>
              <a:rPr lang="en-US" dirty="0" err="1"/>
              <a:t>klíčem</a:t>
            </a:r>
            <a:r>
              <a:rPr lang="en-US" dirty="0"/>
              <a:t> k </a:t>
            </a:r>
            <a:r>
              <a:rPr lang="en-US" dirty="0" err="1"/>
              <a:t>pochopení</a:t>
            </a:r>
            <a:r>
              <a:rPr lang="en-US" dirty="0"/>
              <a:t> </a:t>
            </a:r>
            <a:r>
              <a:rPr lang="en-US" dirty="0" err="1"/>
              <a:t>úlohy</a:t>
            </a:r>
            <a:r>
              <a:rPr lang="en-US" dirty="0"/>
              <a:t> </a:t>
            </a:r>
            <a:r>
              <a:rPr lang="en-US" dirty="0" err="1"/>
              <a:t>hvězd</a:t>
            </a:r>
            <a:r>
              <a:rPr lang="en-US" dirty="0"/>
              <a:t> v </a:t>
            </a:r>
            <a:r>
              <a:rPr lang="en-US" dirty="0" err="1"/>
              <a:t>celé</a:t>
            </a:r>
            <a:r>
              <a:rPr lang="en-US" dirty="0"/>
              <a:t> </a:t>
            </a:r>
            <a:r>
              <a:rPr lang="en-US" dirty="0" err="1"/>
              <a:t>kinematografické</a:t>
            </a:r>
            <a:r>
              <a:rPr lang="en-US" dirty="0"/>
              <a:t> </a:t>
            </a:r>
            <a:r>
              <a:rPr lang="en-US" dirty="0" err="1"/>
              <a:t>instituci</a:t>
            </a:r>
            <a:r>
              <a:rPr lang="en-US" dirty="0"/>
              <a:t> a to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bázi</a:t>
            </a:r>
            <a:r>
              <a:rPr lang="en-US" dirty="0"/>
              <a:t> </a:t>
            </a:r>
            <a:r>
              <a:rPr lang="en-US" dirty="0" err="1"/>
              <a:t>hereckého</a:t>
            </a:r>
            <a:r>
              <a:rPr lang="en-US" dirty="0"/>
              <a:t> </a:t>
            </a:r>
            <a:r>
              <a:rPr lang="en-US" dirty="0" err="1"/>
              <a:t>výkonu</a:t>
            </a:r>
            <a:r>
              <a:rPr lang="en-US" dirty="0"/>
              <a:t> (performance), </a:t>
            </a:r>
            <a:r>
              <a:rPr lang="en-US" dirty="0" err="1"/>
              <a:t>jehož</a:t>
            </a:r>
            <a:r>
              <a:rPr lang="en-US" dirty="0"/>
              <a:t> </a:t>
            </a:r>
            <a:r>
              <a:rPr lang="en-US" dirty="0" err="1"/>
              <a:t>recepce</a:t>
            </a:r>
            <a:r>
              <a:rPr lang="en-US" dirty="0"/>
              <a:t> (</a:t>
            </a:r>
            <a:r>
              <a:rPr lang="en-US" dirty="0" err="1"/>
              <a:t>kritická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laická</a:t>
            </a:r>
            <a:r>
              <a:rPr lang="en-US" dirty="0"/>
              <a:t>) se </a:t>
            </a:r>
            <a:r>
              <a:rPr lang="en-US" dirty="0" err="1"/>
              <a:t>liší</a:t>
            </a:r>
            <a:r>
              <a:rPr lang="en-US" dirty="0"/>
              <a:t> od </a:t>
            </a:r>
            <a:r>
              <a:rPr lang="en-US" dirty="0" err="1"/>
              <a:t>vnímání</a:t>
            </a:r>
            <a:r>
              <a:rPr lang="en-US" dirty="0"/>
              <a:t> </a:t>
            </a:r>
            <a:r>
              <a:rPr lang="en-US" dirty="0" err="1"/>
              <a:t>hereckých</a:t>
            </a:r>
            <a:r>
              <a:rPr lang="en-US" dirty="0"/>
              <a:t> </a:t>
            </a:r>
            <a:r>
              <a:rPr lang="en-US" dirty="0" err="1"/>
              <a:t>výkonů</a:t>
            </a:r>
            <a:r>
              <a:rPr lang="en-US" dirty="0"/>
              <a:t> bez </a:t>
            </a:r>
            <a:r>
              <a:rPr lang="en-US" dirty="0" err="1"/>
              <a:t>hvězdné</a:t>
            </a:r>
            <a:r>
              <a:rPr lang="en-US" dirty="0"/>
              <a:t> </a:t>
            </a:r>
            <a:r>
              <a:rPr lang="en-US" dirty="0" err="1"/>
              <a:t>aury</a:t>
            </a:r>
            <a:r>
              <a:rPr lang="en-US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mr-IN" dirty="0">
                <a:hlinkClick r:id="rId2"/>
              </a:rPr>
              <a:t>https://vimeo.com/145394630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88788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56</TotalTime>
  <Words>1661</Words>
  <Application>Microsoft Macintosh PowerPoint</Application>
  <PresentationFormat>Předvádění na obrazovce (4:3)</PresentationFormat>
  <Paragraphs>157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Open Sans</vt:lpstr>
      <vt:lpstr>Tahoma</vt:lpstr>
      <vt:lpstr>Times</vt:lpstr>
      <vt:lpstr>Wingdings</vt:lpstr>
      <vt:lpstr>Prezentace_MU_CZ</vt:lpstr>
      <vt:lpstr>Filmové hvězdy a filmoví herci jako výzkumné téma v oboru Teorie a dějiny filmu a AV kultury</vt:lpstr>
      <vt:lpstr>Proč hvězdy?</vt:lpstr>
      <vt:lpstr>Prezentace aplikace PowerPoint</vt:lpstr>
      <vt:lpstr>Prezentace aplikace PowerPoint</vt:lpstr>
      <vt:lpstr>Hlavní oblasti výzkumu star studies</vt:lpstr>
      <vt:lpstr>Prezentace aplikace PowerPoint</vt:lpstr>
      <vt:lpstr>Hvězdy podle Richarda Dyera</vt:lpstr>
      <vt:lpstr>Představují filmy jako takové jediný vhodný materiál pro výzkum hvězdných obrazů?</vt:lpstr>
      <vt:lpstr>Prezentace aplikace PowerPoint</vt:lpstr>
      <vt:lpstr>Jaká jsou slabá místa Dyerovy analýzy hvězdných obrazů?</vt:lpstr>
      <vt:lpstr>Lokální (evropské) hvězdné systémy</vt:lpstr>
      <vt:lpstr>Nová vlna a hvězdy</vt:lpstr>
      <vt:lpstr>Olga Schoberová</vt:lpstr>
      <vt:lpstr>Olga Schoberová / Olinka Berová</vt:lpstr>
      <vt:lpstr>Olga Schoberová: hvězdný obraz</vt:lpstr>
      <vt:lpstr>Jiřina Štěpničková</vt:lpstr>
      <vt:lpstr>Prezentace aplikace PowerPoint</vt:lpstr>
      <vt:lpstr>Hvězdný obraz Jiřiny Štěpničkové  (do roku 1945)</vt:lpstr>
      <vt:lpstr>Protektorát Čechy a Morava</vt:lpstr>
      <vt:lpstr>Počestné paní pardubické (1944, r. Martin Frič)</vt:lpstr>
      <vt:lpstr>V kontextu bakalářské práce:  Kde vidíte výhody a naopak možná rizika hvězdného tématu a jeho metodologického zpracování?</vt:lpstr>
      <vt:lpstr>PRO a PROTI Star Studies </vt:lpstr>
      <vt:lpstr>Příklady tematických obhájených bakalářských prací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Šárka Jelínek Gmiterková</dc:creator>
  <cp:lastModifiedBy>Šárka Gmiterková</cp:lastModifiedBy>
  <cp:revision>2</cp:revision>
  <dcterms:created xsi:type="dcterms:W3CDTF">2024-11-04T12:06:32Z</dcterms:created>
  <dcterms:modified xsi:type="dcterms:W3CDTF">2024-11-04T13:03:22Z</dcterms:modified>
</cp:coreProperties>
</file>