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2"/>
    <p:restoredTop sz="95853"/>
  </p:normalViewPr>
  <p:slideViewPr>
    <p:cSldViewPr snapToGrid="0">
      <p:cViewPr varScale="1">
        <p:scale>
          <a:sx n="112" d="100"/>
          <a:sy n="112" d="100"/>
        </p:scale>
        <p:origin x="5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22DC95-CEFD-A8D3-A423-975E50BF1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66374E-6CEE-2379-AE98-57FE5A30B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77FFD9-B15C-4AAC-0B65-0B6562DCB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C5C-7BA6-F840-8466-06F9F4A4DBF7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DC14F6-3ECE-313D-6F71-8EB952578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F6E6F1-F906-16BA-CA71-4AC07D5EC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A058-FADF-A148-BF98-B0DB2F1E4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01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BD2347-9030-65C0-2201-A3467407B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D14FB86-E7CB-5420-4416-668C88D9E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C1E253-B194-4153-198A-305F89281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C5C-7BA6-F840-8466-06F9F4A4DBF7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81010D-A857-48EA-00B4-71420A748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361C51-019B-33BC-AEA5-9CF24895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A058-FADF-A148-BF98-B0DB2F1E4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55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02AF2A4-95D0-FA3E-98C2-E3FA452F9E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720B4E6-9756-302D-B87E-14F7E5C5E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0F68C8-5647-6BF4-1C15-D0DB82C64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C5C-7BA6-F840-8466-06F9F4A4DBF7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67789E-66CC-496C-B959-CBB6DF2E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7AC42C-4A2D-11EB-5B55-1D25D749C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A058-FADF-A148-BF98-B0DB2F1E4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57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F4E92C-34AE-7E6D-186B-286D6D272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131035-27D7-2F17-E2E0-51E8DF7C7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7E3482-BDF2-CA96-145D-0E13B029E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C5C-7BA6-F840-8466-06F9F4A4DBF7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3B5C47-27D7-E5EE-CF84-296DE46B9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508071-9D3C-5720-8041-33852A3EF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A058-FADF-A148-BF98-B0DB2F1E4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006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406716-FC4F-9FD2-3BB6-9B39715B6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0179F41-D84B-9419-74DF-6B4C571BB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C4209A-5726-EFE1-B324-27FB3CD8D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C5C-7BA6-F840-8466-06F9F4A4DBF7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A7E07B-2AFC-BFAF-3830-97174FA62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BF5A10-4D8D-6CC3-ADCC-219F4209F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A058-FADF-A148-BF98-B0DB2F1E4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97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4BD6E2-5E1D-617B-2AC9-2564FDC0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FD9A5F-513D-55C1-4735-BC437F65C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6319633-2788-C563-4F26-EDABDAC60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0FB651-5B56-8FA5-E38F-D1CFC422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C5C-7BA6-F840-8466-06F9F4A4DBF7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6555047-A2AC-52CB-9C18-C11CD2BEE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C73D07C-0E39-756F-526F-A2A484DB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A058-FADF-A148-BF98-B0DB2F1E4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2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096504-BD84-6851-DE98-EA47A9133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44F615-CC71-1348-9601-769B6446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C040473-5D48-2638-0A40-5E35D9EA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AEDB780-9AA0-459D-32E2-DEA6C04992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8470E2E-5F8C-57BA-A879-BEFCADE7A4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772E91E-E987-8151-B40B-C0ED09F4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C5C-7BA6-F840-8466-06F9F4A4DBF7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13ACFE2-CB33-CC00-0A18-3E39A511D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EE48C2B-38D5-96E6-47A6-0F4A00D2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A058-FADF-A148-BF98-B0DB2F1E4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24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C04F56-FAE5-BD5F-11BF-9CD6F0286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EDC5519-D14C-7257-009A-DEE3EC2C4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C5C-7BA6-F840-8466-06F9F4A4DBF7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B378009-4B50-616A-F8B3-CD00BB11A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AAFE133-2DB2-04D5-C2F0-550B117DF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A058-FADF-A148-BF98-B0DB2F1E4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253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F195D07-4234-459E-9CE5-CDD38CBCD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C5C-7BA6-F840-8466-06F9F4A4DBF7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0F853DD-8349-54C3-3121-921D3B2D2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929AB9B-DCC9-1583-8F46-B43FACFE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A058-FADF-A148-BF98-B0DB2F1E4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73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3BD86-AACF-AD3C-37A0-30F4D9692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876CB1-AA0B-C80D-1129-EF2200A61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80C9238-AB65-9679-5A80-C89BF3B2D2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7F6D185-AB13-1BD8-6A2B-1A291944A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C5C-7BA6-F840-8466-06F9F4A4DBF7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6733F16-D10A-05C4-D94A-927A9F108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15D128-7EB8-0F88-8783-886552910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A058-FADF-A148-BF98-B0DB2F1E4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9431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FDD37F-33D1-A16B-1BD0-FD7596AD2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B4D4403-FF72-681F-E30B-31EB4F0C12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D622E90-D2A4-A130-2912-45EC1DA1C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B961C52-0846-DA55-54C6-364B104A8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56C5C-7BA6-F840-8466-06F9F4A4DBF7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0B5C4D9-36F1-8BA7-33F2-1E243235D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EC6EBF1-E698-AD5D-D724-DB5D4D35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A058-FADF-A148-BF98-B0DB2F1E4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88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33EB675-0746-279D-F19A-47577239E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D68E81-0F31-DE50-E5B0-0F398283B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F5202D-8946-A7D2-937D-1E592AD2F9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56C5C-7BA6-F840-8466-06F9F4A4DBF7}" type="datetimeFigureOut">
              <a:rPr lang="cs-CZ" smtClean="0"/>
              <a:t>20.10.2024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FB585E-E907-4B21-2782-AA770D132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E3FA58-F633-45EA-ABF9-84C8A6619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7A058-FADF-A148-BF98-B0DB2F1E4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655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bsah obrázku loď, voda, plavidlo, přeprava&#10;&#10;Popis byl vytvořen automaticky">
            <a:extLst>
              <a:ext uri="{FF2B5EF4-FFF2-40B4-BE49-F238E27FC236}">
                <a16:creationId xmlns:a16="http://schemas.microsoft.com/office/drawing/2014/main" id="{C94BFF9D-D32E-2A7F-26E9-089F612CE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60965A-1639-A52B-0093-835D803A7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sz="5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Zvířata ve filmech </a:t>
            </a:r>
            <a:br>
              <a:rPr lang="cs-CZ" sz="5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5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Wese</a:t>
            </a:r>
            <a:r>
              <a:rPr lang="cs-CZ" sz="5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Andersona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68036C-EB13-C3A7-CB06-214BAD8DD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indent="-228600"/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FAVh061 Wes Anderson</a:t>
            </a:r>
            <a:b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pátá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hodina</a:t>
            </a: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/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ondrej.pavlik@mail.muni.cz</a:t>
            </a: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13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A5743C-373B-29C5-1357-415194C28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01847"/>
            <a:ext cx="4783697" cy="1942810"/>
          </a:xfrm>
        </p:spPr>
        <p:txBody>
          <a:bodyPr anchor="b">
            <a:normAutofit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Život pod vodou: podmořská fauna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57E266-1B4D-BE15-F68B-F7C61883D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86323"/>
            <a:ext cx="4783697" cy="3508737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filmu se objevují živá i animovaná zvířata: koresponduje s napůl fantastickým přepracováním přírodopisného dokumentu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zároveň nemožnost vyrovnat se technicky vyspělým záběrům živočichů ze současně přírodopisné produkce – animovaní živočichové jako náhrada i jako komentář hyperrealistického stylu dokumentů z divočiny</a:t>
            </a:r>
          </a:p>
        </p:txBody>
      </p:sp>
      <p:pic>
        <p:nvPicPr>
          <p:cNvPr id="8194" name="Picture 2" descr="Obsah obrázku text, Mořský savec, Ploutev, Mořská biologie&#10;&#10;Popis byl vytvořen automaticky">
            <a:extLst>
              <a:ext uri="{FF2B5EF4-FFF2-40B4-BE49-F238E27FC236}">
                <a16:creationId xmlns:a16="http://schemas.microsoft.com/office/drawing/2014/main" id="{36D2A6CA-D2F7-DC78-2B11-48F077CF7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8883" y="301847"/>
            <a:ext cx="4424918" cy="625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912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25E066-B223-E700-E49F-90317B93D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5334000" cy="1708246"/>
          </a:xfrm>
        </p:spPr>
        <p:txBody>
          <a:bodyPr anchor="ctr">
            <a:normAutofit/>
          </a:bodyPr>
          <a:lstStyle/>
          <a:p>
            <a:r>
              <a:rPr lang="cs-CZ" sz="4000">
                <a:latin typeface="Times New Roman" panose="02020603050405020304" pitchFamily="18" charset="0"/>
                <a:cs typeface="Times New Roman" panose="02020603050405020304" pitchFamily="18" charset="0"/>
              </a:rPr>
              <a:t>Život pod vodou: (ne)porozumění přírodě</a:t>
            </a:r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B89E6B-332F-A612-BA90-A5093624D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471517"/>
            <a:ext cx="5410200" cy="3906423"/>
          </a:xfrm>
        </p:spPr>
        <p:txBody>
          <a:bodyPr anchor="ctr"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opak typických přírodopisných filmů: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Zissou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zvířatech nepodává objevné a přesné informace,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spíš jejich chování nerozumí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částečná spolupráce člověk-zvíře: albínští delfíni jako zvědové s kamerami, komunikace s nimi ale nefunguje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místo poznávací roviny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spíše rovina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emoční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obecněji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vztahová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hon za jaguářím žralokem jako symptom nezpracované osobní ztráty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živočichům nemusíme rozumět, můžeme s nimi ale mírumilovně koexistovat</a:t>
            </a:r>
          </a:p>
        </p:txBody>
      </p:sp>
      <p:sp>
        <p:nvSpPr>
          <p:cNvPr id="9223" name="Rectangle 9222">
            <a:extLst>
              <a:ext uri="{FF2B5EF4-FFF2-40B4-BE49-F238E27FC236}">
                <a16:creationId xmlns:a16="http://schemas.microsoft.com/office/drawing/2014/main" id="{0D05C9B4-B5C9-2D4D-23C9-CEE72646F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-1"/>
            <a:ext cx="5410200" cy="68580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66700" dist="215900" dir="858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18" name="Picture 2" descr="Obsah obrázku Lidská tvář, oblečení, interiér, osoba&#10;&#10;Popis byl vytvořen automaticky">
            <a:extLst>
              <a:ext uri="{FF2B5EF4-FFF2-40B4-BE49-F238E27FC236}">
                <a16:creationId xmlns:a16="http://schemas.microsoft.com/office/drawing/2014/main" id="{6284311A-7CEF-0FBE-E06D-828EC497D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6404" y="369586"/>
            <a:ext cx="4516952" cy="61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53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280670-298D-78C6-7106-862D45A9F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39578"/>
            <a:ext cx="5981278" cy="1684638"/>
          </a:xfrm>
        </p:spPr>
        <p:txBody>
          <a:bodyPr>
            <a:normAutofit/>
          </a:bodyPr>
          <a:lstStyle/>
          <a:p>
            <a:r>
              <a:rPr lang="cs-CZ" sz="4000">
                <a:latin typeface="Times New Roman" panose="02020603050405020304" pitchFamily="18" charset="0"/>
                <a:cs typeface="Times New Roman" panose="02020603050405020304" pitchFamily="18" charset="0"/>
              </a:rPr>
              <a:t>zvířata v audiovizi obecně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5A5283-94BD-775D-A54E-B33D4625D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1" y="2409568"/>
            <a:ext cx="5981278" cy="3948207"/>
          </a:xfrm>
        </p:spPr>
        <p:txBody>
          <a:bodyPr>
            <a:normAutofit/>
          </a:bodyPr>
          <a:lstStyle/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téměř vždy nějak prostoupené lidskou perspektivou</a:t>
            </a:r>
          </a:p>
          <a:p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antropomorfizace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typicky v animované tvorbě, zvířata mají lidské rysy (vizuální i povahové) a chovají se jako lidé (mluví, myslí, cítí)</a:t>
            </a:r>
          </a:p>
          <a:p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dramatizace životů zvířat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typicky v přírodopisné tvorbě, prezentování života divokých zvířat ve formě lidsky srozumitelných dramat (predátor vs. oběť, příběh rodiny)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tučňák, pták, kráva, skupina&#10;&#10;Popis byl vytvořen automaticky">
            <a:extLst>
              <a:ext uri="{FF2B5EF4-FFF2-40B4-BE49-F238E27FC236}">
                <a16:creationId xmlns:a16="http://schemas.microsoft.com/office/drawing/2014/main" id="{45CCCF4C-C939-4120-E001-B2807D1900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" r="3" b="3"/>
          <a:stretch/>
        </p:blipFill>
        <p:spPr>
          <a:xfrm>
            <a:off x="7003742" y="3475182"/>
            <a:ext cx="4764247" cy="2882593"/>
          </a:xfrm>
          <a:prstGeom prst="rect">
            <a:avLst/>
          </a:prstGeom>
        </p:spPr>
      </p:pic>
      <p:pic>
        <p:nvPicPr>
          <p:cNvPr id="4" name="Obrázek 3" descr="Obsah obrázku interiér, stůl, police, kniha&#10;&#10;Popis byl vytvořen automaticky">
            <a:extLst>
              <a:ext uri="{FF2B5EF4-FFF2-40B4-BE49-F238E27FC236}">
                <a16:creationId xmlns:a16="http://schemas.microsoft.com/office/drawing/2014/main" id="{4880DDF3-967D-5CF9-B686-BEFF319A79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2"/>
          <a:stretch/>
        </p:blipFill>
        <p:spPr>
          <a:xfrm>
            <a:off x="6957115" y="539578"/>
            <a:ext cx="4810874" cy="268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92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97279E-1448-9422-5D91-4B9EEC3F3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89356" cy="1325563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zvířata v Andersonových filmech: tři kategorie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3C0624-95A6-3594-AC07-8D11A882F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zacházení se zvířaty v Andersonových filmech lze rozdělit do tří kategorií:</a:t>
            </a:r>
          </a:p>
          <a:p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domácí mazlíčci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domestikovaná zvířata jako zprostředkovatelé mezilidských vztahů, buď jako připomínka ztráty, nebo prostředek k obnovení vztahů s okolním světem</a:t>
            </a:r>
          </a:p>
          <a:p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napůl zvířata, napůl lidé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bytosti znázorňující niterný konflikt mezi přirozenými instinkty a civilizovaností</a:t>
            </a:r>
          </a:p>
          <a:p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tematizace vztahu zvířat a lidí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průzkum možností, jakými spolu zvířata a lidé mohou komunikovat a koexistovat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560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7">
            <a:extLst>
              <a:ext uri="{FF2B5EF4-FFF2-40B4-BE49-F238E27FC236}">
                <a16:creationId xmlns:a16="http://schemas.microsoft.com/office/drawing/2014/main" id="{2ABE1108-6423-4E53-85A1-817683043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2A582B4-117A-0D0F-3F43-1408DBDA2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366" y="543070"/>
            <a:ext cx="6870954" cy="1675626"/>
          </a:xfrm>
        </p:spPr>
        <p:txBody>
          <a:bodyPr>
            <a:normAutofit/>
          </a:bodyPr>
          <a:lstStyle/>
          <a:p>
            <a:r>
              <a:rPr lang="cs-CZ" sz="4000">
                <a:latin typeface="Times New Roman" panose="02020603050405020304" pitchFamily="18" charset="0"/>
                <a:cs typeface="Times New Roman" panose="02020603050405020304" pitchFamily="18" charset="0"/>
              </a:rPr>
              <a:t>domácí mazlíčci</a:t>
            </a:r>
          </a:p>
        </p:txBody>
      </p:sp>
      <p:pic>
        <p:nvPicPr>
          <p:cNvPr id="2050" name="Picture 2" descr="Obsah obrázku interiér, podlaha, nábytek, Psí plemeno&#10;&#10;Popis byl vytvořen automaticky">
            <a:extLst>
              <a:ext uri="{FF2B5EF4-FFF2-40B4-BE49-F238E27FC236}">
                <a16:creationId xmlns:a16="http://schemas.microsoft.com/office/drawing/2014/main" id="{C9C8650A-427D-7D02-DFA3-4AF916823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8" r="10319" b="-1"/>
          <a:stretch/>
        </p:blipFill>
        <p:spPr bwMode="auto">
          <a:xfrm>
            <a:off x="-3" y="-46310"/>
            <a:ext cx="4187091" cy="21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Tumblr: Image">
            <a:extLst>
              <a:ext uri="{FF2B5EF4-FFF2-40B4-BE49-F238E27FC236}">
                <a16:creationId xmlns:a16="http://schemas.microsoft.com/office/drawing/2014/main" id="{0A96DAED-850A-D4AF-050F-B369CA80E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6" r="3" b="3"/>
          <a:stretch/>
        </p:blipFill>
        <p:spPr bwMode="auto">
          <a:xfrm>
            <a:off x="20" y="4693680"/>
            <a:ext cx="4187091" cy="21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F5B939-8A5B-E84E-1D32-2599F7CAA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366" y="2399720"/>
            <a:ext cx="6870954" cy="3736507"/>
          </a:xfrm>
        </p:spPr>
        <p:txBody>
          <a:bodyPr>
            <a:normAutofit lnSpcReduction="10000"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mají vedlejší roli ve vyprávění, obvykle jako připomínka ztráty či traumatu nebo jako prostředek návratu do širší komunity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zvířecí pedagogika (</a:t>
            </a:r>
            <a:r>
              <a:rPr 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 pedagogy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zvířata nás učí být lidmi</a:t>
            </a:r>
          </a:p>
          <a:p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Taková normální rodinka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pes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Buckley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jako připomínka tragické ztráty, dalmatin jako symbol nového začátku, jestřáb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Mordecai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jako příznak odchodu a návratu k rodině</a:t>
            </a:r>
          </a:p>
          <a:p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Až vyjde měsíc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smrt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Snoopyho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jako důležitý moment ve vztahu Sama a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Suzy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B841861-7578-FCC2-3016-E21536C35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30832"/>
            <a:ext cx="65" cy="46166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cs-CZ" altLang="cs-CZ" sz="1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inherit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35B8DC9A-C8C1-5198-DC83-9E0052BD3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2409"/>
            <a:ext cx="4175292" cy="173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061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0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97D56A-C32A-D509-1FC8-9241BE15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337"/>
            <a:ext cx="6797405" cy="1651404"/>
          </a:xfrm>
        </p:spPr>
        <p:txBody>
          <a:bodyPr>
            <a:normAutofit/>
          </a:bodyPr>
          <a:lstStyle/>
          <a:p>
            <a:r>
              <a:rPr lang="cs-CZ" sz="4000">
                <a:latin typeface="Times New Roman" panose="02020603050405020304" pitchFamily="18" charset="0"/>
                <a:cs typeface="Times New Roman" panose="02020603050405020304" pitchFamily="18" charset="0"/>
              </a:rPr>
              <a:t>instinkt vs. civilizace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3E9171-DA70-EE8F-0963-E17166F1A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01329"/>
            <a:ext cx="5336821" cy="3900334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postavy na pomezí člověka a zvířete řeší otázku instinktivní přirozenosti a odpovědnosti vůči ostatním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především film </a:t>
            </a:r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Fantastický pan Lišák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protagonista pan Lišák touží znovu objevit vlastní přirozenost dravé šelmy, ale ohrozí tím bezpečí své rodiny =&gt; nutnost obě stránky vybalancovat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paralela s dalšími mužskými protagonisty Andersonových filmů, kteří vyvažují individualistickou pudovost s respektem vůči blízkému okolí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Obsah obrázku savec, liška, venku, hnědý&#10;&#10;Popis byl vytvořen automaticky">
            <a:extLst>
              <a:ext uri="{FF2B5EF4-FFF2-40B4-BE49-F238E27FC236}">
                <a16:creationId xmlns:a16="http://schemas.microsoft.com/office/drawing/2014/main" id="{E7E2D763-CA59-A696-74B3-FBDE3CE1A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3224" y="3404483"/>
            <a:ext cx="4586427" cy="300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Obsah obrázku kožešina, osoba, liška, plyšové&#10;&#10;Popis byl vytvořen automaticky">
            <a:extLst>
              <a:ext uri="{FF2B5EF4-FFF2-40B4-BE49-F238E27FC236}">
                <a16:creationId xmlns:a16="http://schemas.microsoft.com/office/drawing/2014/main" id="{84974891-D686-4F9F-B9A0-F073B66C7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3223" y="970823"/>
            <a:ext cx="4586427" cy="229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762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2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7558034-F7F5-2862-E6D9-0BA4F3AA2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cs-CZ" sz="4000">
                <a:latin typeface="Times New Roman" panose="02020603050405020304" pitchFamily="18" charset="0"/>
                <a:cs typeface="Times New Roman" panose="02020603050405020304" pitchFamily="18" charset="0"/>
              </a:rPr>
              <a:t>zvířata vs. lidé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862656-34AE-755F-7739-98B7E3905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40200" cy="4303465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Andersonových animovaných filmech zvířata vždy jako protagonisté – lidská společnost vykreslená spíše negativně ve vztahu k přírodě a zvířatům</a:t>
            </a:r>
          </a:p>
          <a:p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Psí ostrov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téma mezidruhové komunikace, motiv (nemožnosti) překladu, hra s převráceným porozuměním (rozumíme psům, japonským lidem ne)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zvířata lidštější než lidstvo: odvrhnutí psi na ostrově následují demokratické principy (hlasování)</a:t>
            </a:r>
          </a:p>
        </p:txBody>
      </p:sp>
      <p:pic>
        <p:nvPicPr>
          <p:cNvPr id="4098" name="Picture 2" descr="Obsah obrázku savec, kožešina, hračka, pes&#10;&#10;Popis byl vytvořen automaticky">
            <a:extLst>
              <a:ext uri="{FF2B5EF4-FFF2-40B4-BE49-F238E27FC236}">
                <a16:creationId xmlns:a16="http://schemas.microsoft.com/office/drawing/2014/main" id="{046EC9C3-4B94-A75D-5C4E-3EB349D24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7"/>
          <a:stretch/>
        </p:blipFill>
        <p:spPr bwMode="auto">
          <a:xfrm>
            <a:off x="5183500" y="1904282"/>
            <a:ext cx="6170299" cy="42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651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4" name="Rectangle 5133">
            <a:extLst>
              <a:ext uri="{FF2B5EF4-FFF2-40B4-BE49-F238E27FC236}">
                <a16:creationId xmlns:a16="http://schemas.microsoft.com/office/drawing/2014/main" id="{C2394629-8F96-41DE-9771-A48E7EF3C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AB4C9E2-6C2D-8F31-A1D2-425CDA4A6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8209"/>
            <a:ext cx="6812280" cy="2213607"/>
          </a:xfrm>
        </p:spPr>
        <p:txBody>
          <a:bodyPr anchor="b">
            <a:normAutofit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kontrast: disneyovské filmy o zvířatech</a:t>
            </a:r>
          </a:p>
        </p:txBody>
      </p:sp>
      <p:pic>
        <p:nvPicPr>
          <p:cNvPr id="5122" name="Picture 2" descr="Obsah obrázku obloha, mrak, savec, kreslené&#10;&#10;Popis byl vytvořen automaticky">
            <a:extLst>
              <a:ext uri="{FF2B5EF4-FFF2-40B4-BE49-F238E27FC236}">
                <a16:creationId xmlns:a16="http://schemas.microsoft.com/office/drawing/2014/main" id="{37C2B16F-4A58-D229-FA03-A70490060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1" r="-2" b="-2"/>
          <a:stretch/>
        </p:blipFill>
        <p:spPr bwMode="auto">
          <a:xfrm>
            <a:off x="7992957" y="10"/>
            <a:ext cx="4199043" cy="276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1392E3-B761-C0DE-9338-65C3F319B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1800"/>
            <a:ext cx="6812280" cy="3136605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poválečných let Disney staví na filmech o zvířatech: série přírodopisných filmů </a:t>
            </a:r>
            <a:r>
              <a:rPr lang="cs-CZ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True-Life</a:t>
            </a:r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Adventures</a:t>
            </a:r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 rodinná zábava</a:t>
            </a:r>
            <a:endParaRPr lang="cs-CZ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později úspěch s celovečerními animovanými filmy </a:t>
            </a:r>
            <a:b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Bambi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Lví král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typické rysy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svět panenské přírody, polidšťování animovaných zvířat, projekce tradičních společenských konvencí a rituálů do zvířecího světa (heterosexuální vztahy, nukleární rodina) =&gt; konzervativní hodnoty ospravedlněny jako přirozené</a:t>
            </a:r>
          </a:p>
        </p:txBody>
      </p:sp>
      <p:pic>
        <p:nvPicPr>
          <p:cNvPr id="5126" name="Picture 6" descr="Obsah obrázku obraz, kreslené, umění, kresba&#10;&#10;Popis byl vytvořen automaticky">
            <a:extLst>
              <a:ext uri="{FF2B5EF4-FFF2-40B4-BE49-F238E27FC236}">
                <a16:creationId xmlns:a16="http://schemas.microsoft.com/office/drawing/2014/main" id="{C21FF8E4-4982-A59B-38E2-2FE54FAEF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 r="9368" b="4"/>
          <a:stretch/>
        </p:blipFill>
        <p:spPr bwMode="auto">
          <a:xfrm>
            <a:off x="7992957" y="2957665"/>
            <a:ext cx="4199043" cy="390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057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ECBE041-60F8-441A-BD5C-59A7A027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cs-CZ" sz="4000">
                <a:latin typeface="Times New Roman" panose="02020603050405020304" pitchFamily="18" charset="0"/>
                <a:cs typeface="Times New Roman" panose="02020603050405020304" pitchFamily="18" charset="0"/>
              </a:rPr>
              <a:t>Život pod vodou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EEF2B2-A267-FD61-A2F9-9733AD438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65320" cy="4227526"/>
          </a:xfrm>
        </p:spPr>
        <p:txBody>
          <a:bodyPr>
            <a:normAutofit/>
          </a:bodyPr>
          <a:lstStyle/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Životě pod vodou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kombinace dvou typických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andersonovských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motivů: motiv domácího mazlíčka a obecnější téma vztahu mezi člověkem a mimolidskou přírodou (tentokrát z pohledu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Zissoua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jeho týmu)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třínohý pes Cody: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Zissou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po adopci začíná umoudřovat a začleňovat do kolektivu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oproti jiným filmům důležitá rovina 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přírodopisné dokumentaristiky</a:t>
            </a:r>
          </a:p>
        </p:txBody>
      </p:sp>
      <p:pic>
        <p:nvPicPr>
          <p:cNvPr id="6146" name="Picture 2" descr="Obsah obrázku osoba, oblečení, Psí plemeno, interiér&#10;&#10;Popis byl vytvořen automaticky">
            <a:extLst>
              <a:ext uri="{FF2B5EF4-FFF2-40B4-BE49-F238E27FC236}">
                <a16:creationId xmlns:a16="http://schemas.microsoft.com/office/drawing/2014/main" id="{D0C664B5-4FD5-D64C-C946-B04B5B155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708"/>
          <a:stretch/>
        </p:blipFill>
        <p:spPr bwMode="auto">
          <a:xfrm>
            <a:off x="5613523" y="2036693"/>
            <a:ext cx="5866006" cy="401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248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56D971-C3AF-E4F6-7E1A-74A943044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39578"/>
            <a:ext cx="5981278" cy="1684638"/>
          </a:xfrm>
        </p:spPr>
        <p:txBody>
          <a:bodyPr>
            <a:normAutofit/>
          </a:bodyPr>
          <a:lstStyle/>
          <a:p>
            <a:r>
              <a:rPr lang="cs-CZ" sz="4000">
                <a:latin typeface="Times New Roman" panose="02020603050405020304" pitchFamily="18" charset="0"/>
                <a:cs typeface="Times New Roman" panose="02020603050405020304" pitchFamily="18" charset="0"/>
              </a:rPr>
              <a:t>přírodopisný dokument: Jacques-Yves Cousteau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191A65-3092-86D0-1FF1-CE2772324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09568"/>
            <a:ext cx="5745479" cy="3762632"/>
          </a:xfrm>
        </p:spPr>
        <p:txBody>
          <a:bodyPr>
            <a:normAutofit/>
          </a:bodyPr>
          <a:lstStyle/>
          <a:p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Život pod vodou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inspiruje filmy francouzského dobrodruha a oceánografa Jacquese Cousteaua – specifický typ přírodopisných dokumentů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oproti běžným přírodopisným dokumentům (např. Davida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Attenborougha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se Cousteauovy filmy zaměřují více na členy posádky a jejich dobrodružství (např. </a:t>
            </a:r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Svět ticha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1956)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divoká příroda se nejeví jako panenská, současně ale může být zastíněna lidskou perspektivou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Obsah obrázku Lidská tvář, osoba, obloha, oblečení&#10;&#10;Popis byl vytvořen automaticky">
            <a:extLst>
              <a:ext uri="{FF2B5EF4-FFF2-40B4-BE49-F238E27FC236}">
                <a16:creationId xmlns:a16="http://schemas.microsoft.com/office/drawing/2014/main" id="{AA66A702-81B1-56F8-BA83-CBF712951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0302" y="903292"/>
            <a:ext cx="4810874" cy="252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u2n72w-27580633.image (1024×538)">
            <a:extLst>
              <a:ext uri="{FF2B5EF4-FFF2-40B4-BE49-F238E27FC236}">
                <a16:creationId xmlns:a16="http://schemas.microsoft.com/office/drawing/2014/main" id="{776F6DFB-3BD3-C67D-0F34-967172FA6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4649" y="3646492"/>
            <a:ext cx="4810874" cy="252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292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4366</TotalTime>
  <Words>670</Words>
  <Application>Microsoft Macintosh PowerPoint</Application>
  <PresentationFormat>Širokoúhlá obrazovka</PresentationFormat>
  <Paragraphs>46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inherit</vt:lpstr>
      <vt:lpstr>Times New Roman</vt:lpstr>
      <vt:lpstr>Motiv Office</vt:lpstr>
      <vt:lpstr>Zvířata ve filmech  Wese Andersona</vt:lpstr>
      <vt:lpstr>zvířata v audiovizi obecně</vt:lpstr>
      <vt:lpstr>zvířata v Andersonových filmech: tři kategorie</vt:lpstr>
      <vt:lpstr>domácí mazlíčci</vt:lpstr>
      <vt:lpstr>instinkt vs. civilizace</vt:lpstr>
      <vt:lpstr>zvířata vs. lidé</vt:lpstr>
      <vt:lpstr>kontrast: disneyovské filmy o zvířatech</vt:lpstr>
      <vt:lpstr>Život pod vodou</vt:lpstr>
      <vt:lpstr>přírodopisný dokument: Jacques-Yves Cousteau</vt:lpstr>
      <vt:lpstr>Život pod vodou: podmořská fauna</vt:lpstr>
      <vt:lpstr>Život pod vodou: (ne)porozumění přírodě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Zvířata ve filmech  Wese Andersona</dc:title>
  <dc:creator>Ondřej Pavlík</dc:creator>
  <cp:lastModifiedBy>Ondřej Pavlík</cp:lastModifiedBy>
  <cp:revision>2</cp:revision>
  <dcterms:created xsi:type="dcterms:W3CDTF">2024-10-20T09:00:26Z</dcterms:created>
  <dcterms:modified xsi:type="dcterms:W3CDTF">2024-10-23T09:46:48Z</dcterms:modified>
</cp:coreProperties>
</file>