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33"/>
  </p:normalViewPr>
  <p:slideViewPr>
    <p:cSldViewPr snapToGrid="0">
      <p:cViewPr>
        <p:scale>
          <a:sx n="108" d="100"/>
          <a:sy n="108" d="100"/>
        </p:scale>
        <p:origin x="73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564617-2CD4-729F-6D22-A25F78005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59358B5-04A7-4F71-6CD2-0936AE619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D7FC55-49C2-8326-0F8C-085B2E503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522F-A53C-5946-A002-934820A1FDC4}" type="datetimeFigureOut">
              <a:rPr lang="cs-CZ" smtClean="0"/>
              <a:t>10.11.2024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C089D8-9A9C-E29D-3238-688FD99A6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7679CA-8DAB-02A1-E531-C7B4D5143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E22A4-764E-684E-AE15-38B0EF4AFA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0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540FC3-943B-7EEA-1E3D-35891C615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F7A5CEB-B3E9-DB49-6A40-FDA14F853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784885-CC25-7421-F7D3-62FA390DF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522F-A53C-5946-A002-934820A1FDC4}" type="datetimeFigureOut">
              <a:rPr lang="cs-CZ" smtClean="0"/>
              <a:t>10.11.2024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EAB052-40DD-9ADB-0D08-DADF7ED49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1318B4-0C2E-E6AA-3225-D7E554683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E22A4-764E-684E-AE15-38B0EF4AFA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68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5EE1294-B9EF-756F-7E9B-BC76ABE761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68C5C06-B37A-F6FD-D8A0-26E12AB6C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CC1F62-392B-77C0-BF4D-EF690F97A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522F-A53C-5946-A002-934820A1FDC4}" type="datetimeFigureOut">
              <a:rPr lang="cs-CZ" smtClean="0"/>
              <a:t>10.11.2024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C2152B-F9F4-3D80-A6D8-5C0551EA4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2060BA-DD7A-1A85-CE5F-322BD3C97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E22A4-764E-684E-AE15-38B0EF4AFA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82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4C87F-CE6B-410B-2414-52A060F4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83107A-FC52-C9F4-F947-8F6779DD4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FE1C99-3412-C937-DFBA-5DE292F2C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522F-A53C-5946-A002-934820A1FDC4}" type="datetimeFigureOut">
              <a:rPr lang="cs-CZ" smtClean="0"/>
              <a:t>10.11.2024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23F736-060F-9E59-7EBC-DB8338ED1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CCBA90-63F8-1B18-72BB-CFE5C39CD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E22A4-764E-684E-AE15-38B0EF4AFA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77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E18EF3-6A66-889F-F663-CC8142559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91E091-ADDA-781E-E406-2A87A70C0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758DCB-81AC-0B07-0DE8-697FEA6E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522F-A53C-5946-A002-934820A1FDC4}" type="datetimeFigureOut">
              <a:rPr lang="cs-CZ" smtClean="0"/>
              <a:t>10.11.2024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6A5227-BAC7-7578-7512-04C8EE100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FD8136-3D53-ED64-8722-AC65E8300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E22A4-764E-684E-AE15-38B0EF4AFA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955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D7A478-217A-8563-B253-22EB48B4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CDDA28-81B4-F3A7-927D-1DE8102C2B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7A8748A-0677-79D3-B36B-DDBB78C39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914A519-315B-98B1-4C8E-4CEACE5A6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522F-A53C-5946-A002-934820A1FDC4}" type="datetimeFigureOut">
              <a:rPr lang="cs-CZ" smtClean="0"/>
              <a:t>10.11.2024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0D8D6E-EC3D-53F3-538F-B54560BF2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B5D65F-550B-388E-D8D9-1D268C97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E22A4-764E-684E-AE15-38B0EF4AFA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43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65499-372D-9437-DF09-DD7455F69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565BB74-34F5-6731-4AD8-F1F3A81C0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9923785-3FE9-7F09-5B8B-7C8174C72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7B7020F-B183-E145-8374-DBF052D3D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72DF7D9-E476-0BAF-E2E1-576FC1020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A069048-7B37-326C-CACE-FC2545A34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522F-A53C-5946-A002-934820A1FDC4}" type="datetimeFigureOut">
              <a:rPr lang="cs-CZ" smtClean="0"/>
              <a:t>10.11.2024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5608801-F91C-50AE-0431-914CCAB32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709A871-3113-6F92-8B1D-B294E063A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E22A4-764E-684E-AE15-38B0EF4AFA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1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45BFEC-E52C-C6FC-F87D-3252CBBF6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B11D382-9088-CF15-E85E-97AAE1E25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522F-A53C-5946-A002-934820A1FDC4}" type="datetimeFigureOut">
              <a:rPr lang="cs-CZ" smtClean="0"/>
              <a:t>10.11.2024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7F064A0-A29E-9C0D-59EE-EB1CDA5C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C893635-2443-9EB3-D1EE-0F9F4A3F6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E22A4-764E-684E-AE15-38B0EF4AFA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48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381FB5E-5ABA-1AC1-EA03-F43964EF4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522F-A53C-5946-A002-934820A1FDC4}" type="datetimeFigureOut">
              <a:rPr lang="cs-CZ" smtClean="0"/>
              <a:t>10.11.2024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8E4F2B6-A04F-2B28-164B-9AB027157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C3BEBD-743D-F0FA-8635-E5217097D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E22A4-764E-684E-AE15-38B0EF4AFA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59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8ACD8-619D-6E25-F773-BABA5C756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1C3651-8913-44F6-96D7-0C11C92CB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FA8D5EF-7265-E8DE-53A1-66E9A1C3E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415A7E5-ADBA-93F8-D8E0-E36F957E8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522F-A53C-5946-A002-934820A1FDC4}" type="datetimeFigureOut">
              <a:rPr lang="cs-CZ" smtClean="0"/>
              <a:t>10.11.2024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19E7F3-E881-916C-97CA-8873E4095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BD42727-97BC-0DFA-DB74-6748147E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E22A4-764E-684E-AE15-38B0EF4AFA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22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AAC093-C7A3-0154-F5DD-A5C619CCB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CD6E861-E018-D55C-B33B-DC4C4C3E59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A135A3-AEBC-C007-1AC2-F8E17C346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5E3817F-5DA8-F7F5-66CC-DCBCBF2A0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522F-A53C-5946-A002-934820A1FDC4}" type="datetimeFigureOut">
              <a:rPr lang="cs-CZ" smtClean="0"/>
              <a:t>10.11.2024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40C923-5A9C-3D3D-97D5-7F74295D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6054B0-BEF2-152F-013C-AA09C6FD7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E22A4-764E-684E-AE15-38B0EF4AFA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533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E9E8F84-A0C8-EA0B-7ED2-3B0C1716B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8EBAD43-140E-C895-D177-FF7397446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EE9AC3-12A6-AD54-25A5-A883BE35CB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0522F-A53C-5946-A002-934820A1FDC4}" type="datetimeFigureOut">
              <a:rPr lang="cs-CZ" smtClean="0"/>
              <a:t>10.11.2024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C044C1-9FA4-2402-3F03-74473CF94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987253-7266-9A0A-228D-B509D813B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E22A4-764E-684E-AE15-38B0EF4AFA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711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03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Obsah obrázku text, rukopis, hřebík, osoba&#10;&#10;Popis byl vytvořen automaticky">
            <a:extLst>
              <a:ext uri="{FF2B5EF4-FFF2-40B4-BE49-F238E27FC236}">
                <a16:creationId xmlns:a16="http://schemas.microsoft.com/office/drawing/2014/main" id="{10AF96C9-6C6E-A454-C9D9-150371AE2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6705432-8E6E-7F9C-026C-4394BEAA2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Literatura ve filmech </a:t>
            </a:r>
            <a:br>
              <a:rPr lang="cs-CZ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Wese</a:t>
            </a:r>
            <a:r>
              <a:rPr lang="cs-CZ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Andersona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B484ECD-8569-CBF1-29C2-4EADD136A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pPr indent="-228600"/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FAVh061 Wes Anderson</a:t>
            </a:r>
            <a:b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osmá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hodina</a:t>
            </a:r>
            <a:endParaRPr lang="en-US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ondrej.pavlik@mail.muni.cz</a:t>
            </a:r>
            <a:endParaRPr lang="en-US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19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8" name="Rectangle 9227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20824B-9E13-880F-A0B5-922BBAD56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39578"/>
            <a:ext cx="5981278" cy="1684638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zdivadelnění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5A6FB5-415B-857B-0F71-77B15FB54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9" y="2276931"/>
            <a:ext cx="5776355" cy="4041491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intermediální paralela ke zliterárnění – oba postupy se rozvíjejí v Andersonových filmech souběžně</a:t>
            </a:r>
          </a:p>
          <a:p>
            <a:r>
              <a:rPr lang="cs-CZ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první možnost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divadelní postupy motivované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diegetickou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přítomností nějakého představení ve fikčním světě filmu (</a:t>
            </a:r>
            <a:r>
              <a:rPr lang="cs-CZ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Rushmore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Až vyjde měsíc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druhá možnost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divadelní postupy užívané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diegetické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motivace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především práce s kulisami a filmovým prostorem (</a:t>
            </a:r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Francouzská depeše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" name="Obrázek 7" descr="Obsah obrázku osoba, nábytek, oblečení, židle&#10;&#10;Popis byl vytvořen automaticky">
            <a:extLst>
              <a:ext uri="{FF2B5EF4-FFF2-40B4-BE49-F238E27FC236}">
                <a16:creationId xmlns:a16="http://schemas.microsoft.com/office/drawing/2014/main" id="{4713D8BB-BC3F-35CD-E98C-7299450D4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999" y="3978234"/>
            <a:ext cx="4970504" cy="2472825"/>
          </a:xfrm>
          <a:prstGeom prst="rect">
            <a:avLst/>
          </a:prstGeom>
        </p:spPr>
      </p:pic>
      <p:pic>
        <p:nvPicPr>
          <p:cNvPr id="9223" name="Picture 7" descr="Obsah obrázku oblečení, umění, interiér, obraz&#10;&#10;Popis byl vytvořen automaticky">
            <a:extLst>
              <a:ext uri="{FF2B5EF4-FFF2-40B4-BE49-F238E27FC236}">
                <a16:creationId xmlns:a16="http://schemas.microsoft.com/office/drawing/2014/main" id="{6FFD11FF-5EF8-59CA-55B2-24AB46569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4999" y="539578"/>
            <a:ext cx="4992619" cy="335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Obsah obrázku oblečení, umění, interiér, obraz&#10;&#10;Popis byl vytvořen automaticky">
            <a:extLst>
              <a:ext uri="{FF2B5EF4-FFF2-40B4-BE49-F238E27FC236}">
                <a16:creationId xmlns:a16="http://schemas.microsoft.com/office/drawing/2014/main" id="{7A9F45CA-C4CB-A809-A1AF-10626A453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88" y="8069580"/>
            <a:ext cx="11066112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5359601F-5E4A-8D7E-D329-C1A688ECA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cs-CZ" altLang="cs-CZ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469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9" name="Rectangle 10248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3C5E0F-9EFC-7080-E171-56ED826A7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337"/>
            <a:ext cx="6797405" cy="1651404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zliterárnění &amp; zdivadelnění: </a:t>
            </a:r>
            <a:r>
              <a:rPr lang="cs-CZ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Henry </a:t>
            </a:r>
            <a:r>
              <a:rPr lang="cs-CZ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Sugar</a:t>
            </a:r>
            <a:endParaRPr lang="cs-CZ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2A446F-BB12-5AC1-66D8-53A42EE91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1329"/>
            <a:ext cx="6797405" cy="4015003"/>
          </a:xfrm>
        </p:spPr>
        <p:txBody>
          <a:bodyPr>
            <a:normAutofit/>
          </a:bodyPr>
          <a:lstStyle/>
          <a:p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netflixovské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filmy podle povídek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Roalda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Dahla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prozatím nejkomplexnější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Andersonova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kombinace zliterárnění a zdivadelnění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doslovné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sebeuvědomělé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performování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textu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adaptovaných povídek a současně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divadelní práce s kulisami a animovanými prvky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čemu tyto postupy slouží? jak je lze vysvětlit?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zároveň přejímání literárního stylu (expandovaná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matrjoškovitá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konstrukce povídky o Henrym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Sugarovi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 začlenění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Dahla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vyprávění</a:t>
            </a:r>
          </a:p>
        </p:txBody>
      </p:sp>
      <p:pic>
        <p:nvPicPr>
          <p:cNvPr id="10244" name="Picture 4" descr="Obsah obrázku osoba, Lidská tvář, knihovna, oblečení&#10;&#10;Popis byl vytvořen automaticky">
            <a:extLst>
              <a:ext uri="{FF2B5EF4-FFF2-40B4-BE49-F238E27FC236}">
                <a16:creationId xmlns:a16="http://schemas.microsoft.com/office/drawing/2014/main" id="{75930A70-ABAC-DC91-11BF-FD1A14657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7554" y="308269"/>
            <a:ext cx="3995623" cy="300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Obsah obrázku oblečení, Lidská tvář, osoba, muž&#10;&#10;Popis byl vytvořen automaticky">
            <a:extLst>
              <a:ext uri="{FF2B5EF4-FFF2-40B4-BE49-F238E27FC236}">
                <a16:creationId xmlns:a16="http://schemas.microsoft.com/office/drawing/2014/main" id="{51347620-9F2C-96F2-AFED-166C89834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7555" y="3419614"/>
            <a:ext cx="3995623" cy="299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066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Obsah obrázku interiér, osoba, zeď, Lidská tvář&#10;&#10;Popis byl vytvořen automaticky">
            <a:extLst>
              <a:ext uri="{FF2B5EF4-FFF2-40B4-BE49-F238E27FC236}">
                <a16:creationId xmlns:a16="http://schemas.microsoft.com/office/drawing/2014/main" id="{9F87C7CB-212B-B0B2-897C-0324E0DF4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939860"/>
            <a:ext cx="5294716" cy="297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277" name="Straight Connector 11276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 descr="CDN media">
            <a:extLst>
              <a:ext uri="{FF2B5EF4-FFF2-40B4-BE49-F238E27FC236}">
                <a16:creationId xmlns:a16="http://schemas.microsoft.com/office/drawing/2014/main" id="{9ED2B54A-CB60-09B5-F151-B5644C3C5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3817" y="1423627"/>
            <a:ext cx="5294715" cy="401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781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F80B33-AFAB-0D05-04FD-C378C5CB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627570" cy="1569719"/>
          </a:xfrm>
        </p:spPr>
        <p:txBody>
          <a:bodyPr anchor="ctr">
            <a:normAutofit/>
          </a:bodyPr>
          <a:lstStyle/>
          <a:p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intermedialita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b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remediace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13C286-AC32-D833-561D-BDFC59F68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cs-CZ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intermedialita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Andersonovy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filmy se často prolínají s jinými druhy médií a uměleckých forem, především s literaturou a divadlem</a:t>
            </a:r>
          </a:p>
          <a:p>
            <a:r>
              <a:rPr lang="cs-CZ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remediace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filmy nejen že obsahují divadelní vystoupení nebo knihy, ale používají jejich vypravěčské, inscenační a jiné postupy a různě je přetvářejí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Obsah obrázku osoba, knihovna, Lidská tvář, kniha&#10;&#10;Popis byl vytvořen automaticky">
            <a:extLst>
              <a:ext uri="{FF2B5EF4-FFF2-40B4-BE49-F238E27FC236}">
                <a16:creationId xmlns:a16="http://schemas.microsoft.com/office/drawing/2014/main" id="{60CD8C6C-3FD8-7824-AFE8-253374FCF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5" r="20583" b="-1"/>
          <a:stretch/>
        </p:blipFill>
        <p:spPr bwMode="auto">
          <a:xfrm>
            <a:off x="6857797" y="-10886"/>
            <a:ext cx="5334204" cy="6868886"/>
          </a:xfrm>
          <a:prstGeom prst="rect">
            <a:avLst/>
          </a:prstGeom>
          <a:noFill/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84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747805-66ED-B492-7A1D-24F4B68F8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Anderson a literatura: tři fáze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3995D6-E54F-2E33-04D4-3DFD6E296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prolínání literatury a Andersonových filmů lze rozdělit do tří odstupňovaných fází: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inspirace autorským literárním stylem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uchopení postav a světa, vypravěčské postupy, motivy a témata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absorbování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biografických prvků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 spisovatelova života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zliterárnění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sebeuvědomělá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práce s literárními postupy, zpřítomňování literatury ve filmu nad rámec pouhého motivu, forma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remediace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2EAB10-1635-758F-5C3C-DD3E559C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literární styl: J. D.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Salinger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DE8A77-D957-645A-A61C-BF769F185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078" y="1810822"/>
            <a:ext cx="5847608" cy="4667250"/>
          </a:xfrm>
        </p:spPr>
        <p:txBody>
          <a:bodyPr/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inspirace romány J. D.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Salingera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Kdo chytá v žitě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(1951), </a:t>
            </a:r>
            <a:r>
              <a:rPr lang="cs-CZ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Franny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Zooey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(1961) a další</a:t>
            </a:r>
          </a:p>
          <a:p>
            <a:r>
              <a:rPr lang="cs-CZ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postavy a svět kolem nich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mladí lidé z dysfunkčních rodin, naivní snílci proti zkažené společnosti, motiv předčasné dospělosti</a:t>
            </a:r>
          </a:p>
          <a:p>
            <a:r>
              <a:rPr lang="cs-CZ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synekdocha jako prostředek charakterizace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postavy vykreslované skrze vnější znaky, oblečení, doplňky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především filmy </a:t>
            </a:r>
            <a:r>
              <a:rPr lang="cs-CZ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Rushmore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Taková normální rodinka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Až vyjde měsíc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5153AFF-1D32-0F7A-2D1B-33CFB6B72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119" y="0"/>
            <a:ext cx="3829881" cy="215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71504A6-0F9F-074F-D681-A69DE8B93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28" y="2351846"/>
            <a:ext cx="3831771" cy="21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240BC32D-8EBE-CCDC-68FF-0B26C6C7B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29" y="4705822"/>
            <a:ext cx="3831771" cy="215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287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B4A00E-DE5D-4C3F-E18A-9B017F61E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337"/>
            <a:ext cx="6797405" cy="1651404"/>
          </a:xfrm>
        </p:spPr>
        <p:txBody>
          <a:bodyPr>
            <a:normAutofit/>
          </a:bodyPr>
          <a:lstStyle/>
          <a:p>
            <a:r>
              <a:rPr lang="cs-CZ" sz="4000">
                <a:latin typeface="Times New Roman" panose="02020603050405020304" pitchFamily="18" charset="0"/>
                <a:cs typeface="Times New Roman" panose="02020603050405020304" pitchFamily="18" charset="0"/>
              </a:rPr>
              <a:t>literární styl: Stefan Zweig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609C27-A231-6C56-8772-AF1112DA5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01329"/>
            <a:ext cx="6209976" cy="4046972"/>
          </a:xfrm>
        </p:spPr>
        <p:txBody>
          <a:bodyPr>
            <a:normAutofit lnSpcReduction="10000"/>
          </a:bodyPr>
          <a:lstStyle/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tvorba rakouského spisovatele Stefana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Zweiga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jako předobraz </a:t>
            </a:r>
            <a:r>
              <a:rPr 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Grandhotelu Budapešť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především </a:t>
            </a:r>
            <a:r>
              <a:rPr 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Netrpělivost srdce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(1939) a </a:t>
            </a:r>
            <a:r>
              <a:rPr 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Opojení z proměny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(1982)</a:t>
            </a:r>
          </a:p>
          <a:p>
            <a:r>
              <a:rPr lang="cs-CZ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narativní struktura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vyprávění ve vyprávění, v 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Grandhotelu Budapešť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vícevrstvé (matrjoška)</a:t>
            </a:r>
          </a:p>
          <a:p>
            <a:r>
              <a:rPr lang="cs-CZ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jazyk a styl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květnaté výrazy a superlativy, romantická básnivost, užívání cizích výrazů, citování z jiných textů</a:t>
            </a:r>
          </a:p>
          <a:p>
            <a:r>
              <a:rPr lang="cs-CZ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motivy a témata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číšníci a vrátní jako neviditelní hoteloví zaměstnanci, hotel jako demokratizující místo pro všechny lidi bez rozdílu, motiv skryté hrozby či blížícího se zániku  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Obsah obrázku Lidská tvář, osoba, oblečení, muž&#10;&#10;Popis byl vytvořen automaticky">
            <a:extLst>
              <a:ext uri="{FF2B5EF4-FFF2-40B4-BE49-F238E27FC236}">
                <a16:creationId xmlns:a16="http://schemas.microsoft.com/office/drawing/2014/main" id="{87EC5AA8-0096-ACF3-FA4F-0F6C074B0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3949" y="158223"/>
            <a:ext cx="4749230" cy="33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bsah obrázku oblečení, Lidská tvář, osoba, budova&#10;&#10;Popis byl vytvořen automaticky">
            <a:extLst>
              <a:ext uri="{FF2B5EF4-FFF2-40B4-BE49-F238E27FC236}">
                <a16:creationId xmlns:a16="http://schemas.microsoft.com/office/drawing/2014/main" id="{1A05D8F1-6101-2EDA-2BA7-92958B4A4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3949" y="3688399"/>
            <a:ext cx="4749230" cy="267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673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9BDA8E-3FDD-944B-E8AA-F9134BB6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666" y="343238"/>
            <a:ext cx="4537008" cy="1544375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biografické prvky: Stefan </a:t>
            </a:r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Zweig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Obsah obrázku venku, socha, Busta, umění&#10;&#10;Popis byl vytvořen automaticky">
            <a:extLst>
              <a:ext uri="{FF2B5EF4-FFF2-40B4-BE49-F238E27FC236}">
                <a16:creationId xmlns:a16="http://schemas.microsoft.com/office/drawing/2014/main" id="{41D5399A-5F00-6C06-F3DE-FC4263747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5" r="25232" b="-3"/>
          <a:stretch/>
        </p:blipFill>
        <p:spPr bwMode="auto">
          <a:xfrm>
            <a:off x="-2" y="628820"/>
            <a:ext cx="2624367" cy="291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Obsah obrázku interiér, nábytek, knihovna, osoba&#10;&#10;Popis byl vytvořen automaticky">
            <a:extLst>
              <a:ext uri="{FF2B5EF4-FFF2-40B4-BE49-F238E27FC236}">
                <a16:creationId xmlns:a16="http://schemas.microsoft.com/office/drawing/2014/main" id="{805220F2-6E9D-E705-A8E1-C05CFA549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44"/>
          <a:stretch/>
        </p:blipFill>
        <p:spPr bwMode="auto">
          <a:xfrm>
            <a:off x="-2" y="3743410"/>
            <a:ext cx="5403275" cy="291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99294A-647C-6557-8499-06B21E310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42377"/>
            <a:ext cx="5779325" cy="4716622"/>
          </a:xfrm>
        </p:spPr>
        <p:txBody>
          <a:bodyPr>
            <a:normAutofit fontScale="92500" lnSpcReduction="20000"/>
          </a:bodyPr>
          <a:lstStyle/>
          <a:p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Grandhotel Budapešť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jako pocta zapomenutému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Zweigovi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postava spisovatele plnohodnotnou součástí rámující narativní struktury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zároveň osobnost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Zweiga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přítomná v dalších postavách (M. Gustave):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Zweig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jako kosmopolitní židovský intelektuál, jemuž se s nástupem nacismu začíná hroutit starý dobrý svět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 řady životopisných knih a autobiografie </a:t>
            </a:r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Svět včerejška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nostalgické ohlížení se za multikulturní Evropou – 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Grandhotel Budapešť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 portrét mizejícího aristokratického světa vznešených hodnot</a:t>
            </a:r>
          </a:p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recitování poezie ve filmu vždy přerušeno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motiv mizející kultivovanosti a romantické zasněnosti</a:t>
            </a:r>
          </a:p>
        </p:txBody>
      </p:sp>
      <p:pic>
        <p:nvPicPr>
          <p:cNvPr id="4" name="Picture 6" descr="Obsah obrázku venku, strom, socha, obloha&#10;&#10;Popis byl vytvořen automaticky">
            <a:extLst>
              <a:ext uri="{FF2B5EF4-FFF2-40B4-BE49-F238E27FC236}">
                <a16:creationId xmlns:a16="http://schemas.microsoft.com/office/drawing/2014/main" id="{902560C4-416B-6024-0662-E95699CA2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7" r="7462" b="5"/>
          <a:stretch/>
        </p:blipFill>
        <p:spPr bwMode="auto">
          <a:xfrm>
            <a:off x="2774024" y="628820"/>
            <a:ext cx="2611295" cy="291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615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bsah obrázku text, kniha, plakát, Písmo&#10;&#10;Popis byl vytvořen automaticky">
            <a:extLst>
              <a:ext uri="{FF2B5EF4-FFF2-40B4-BE49-F238E27FC236}">
                <a16:creationId xmlns:a16="http://schemas.microsoft.com/office/drawing/2014/main" id="{BB216CCA-8EAC-03DD-E4B3-A87B686E2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046" y="304904"/>
            <a:ext cx="3854451" cy="592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bsah obrázku venku, budova, osoba, oblečení&#10;&#10;Popis byl vytvořen automaticky">
            <a:extLst>
              <a:ext uri="{FF2B5EF4-FFF2-40B4-BE49-F238E27FC236}">
                <a16:creationId xmlns:a16="http://schemas.microsoft.com/office/drawing/2014/main" id="{B0CBB89C-3B5F-AEEF-B1DE-67C3B5BF7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3038" y="304904"/>
            <a:ext cx="7482556" cy="592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2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1F4EF4-EBA7-4435-44A9-3C9BF6CB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569" y="520711"/>
            <a:ext cx="6439845" cy="1747476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biografické prvky: </a:t>
            </a:r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Roald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Dahl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F5FA42-2DA3-023A-7458-B8F259696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1329"/>
            <a:ext cx="5728855" cy="3738213"/>
          </a:xfrm>
        </p:spPr>
        <p:txBody>
          <a:bodyPr>
            <a:normAutofit/>
          </a:bodyPr>
          <a:lstStyle/>
          <a:p>
            <a:r>
              <a:rPr lang="cs-CZ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rozdíly ve stylu </a:t>
            </a:r>
            <a:r>
              <a:rPr lang="cs-CZ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Dahlovy</a:t>
            </a:r>
            <a:r>
              <a:rPr lang="cs-CZ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tvorby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příběhy pro děti vs. povídky pro dospělé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kniha 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Fantastický pan Lišák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utlumená charakterizace postav a prostředí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většinou pouze základní a jednoduché atributy</a:t>
            </a:r>
          </a:p>
          <a:p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Andersonova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adaptace vytváří barvitější svět – využívání motivů z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Dahlova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života (rekonstrukce spisovatelova domova, paralela mezi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Dahlem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panem Lišákem…)</a:t>
            </a:r>
          </a:p>
        </p:txBody>
      </p:sp>
      <p:pic>
        <p:nvPicPr>
          <p:cNvPr id="5" name="Obrázek 4" descr="Obsah obrázku text, Písmo, snímek obrazovky, algebra&#10;&#10;Popis byl vytvořen automaticky">
            <a:extLst>
              <a:ext uri="{FF2B5EF4-FFF2-40B4-BE49-F238E27FC236}">
                <a16:creationId xmlns:a16="http://schemas.microsoft.com/office/drawing/2014/main" id="{779DD997-5294-C8F7-1A6E-6B04DA2A2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181" y="3977860"/>
            <a:ext cx="4238592" cy="2161682"/>
          </a:xfrm>
          <a:prstGeom prst="rect">
            <a:avLst/>
          </a:prstGeom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B2732432-D7D2-A280-6321-5981D177E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132" y="1173609"/>
            <a:ext cx="4226641" cy="237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821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6" name="Rectangle 7181">
            <a:extLst>
              <a:ext uri="{FF2B5EF4-FFF2-40B4-BE49-F238E27FC236}">
                <a16:creationId xmlns:a16="http://schemas.microsoft.com/office/drawing/2014/main" id="{2221AA6A-14A3-4CB1-A46D-4BBC72A28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F25E89-F04F-BB91-D1A1-184B406D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935" y="507283"/>
            <a:ext cx="7036865" cy="1544062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zliterárnění</a:t>
            </a:r>
          </a:p>
        </p:txBody>
      </p:sp>
      <p:pic>
        <p:nvPicPr>
          <p:cNvPr id="7174" name="Picture 6" descr="Obsah obrázku oblečení, Lidská tvář, osoba, interiér&#10;&#10;Popis byl vytvořen automaticky">
            <a:extLst>
              <a:ext uri="{FF2B5EF4-FFF2-40B4-BE49-F238E27FC236}">
                <a16:creationId xmlns:a16="http://schemas.microsoft.com/office/drawing/2014/main" id="{240FD2C2-B3B1-B998-4F84-99169855F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505" y="2505724"/>
            <a:ext cx="3571637" cy="200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Obsah obrázku text, vizitka, Písmo&#10;&#10;Popis byl vytvořen automaticky">
            <a:extLst>
              <a:ext uri="{FF2B5EF4-FFF2-40B4-BE49-F238E27FC236}">
                <a16:creationId xmlns:a16="http://schemas.microsoft.com/office/drawing/2014/main" id="{2C8BBE81-C4DE-3B67-F90A-2CDC92743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05" y="877846"/>
            <a:ext cx="3571637" cy="1491158"/>
          </a:xfrm>
          <a:prstGeom prst="rect">
            <a:avLst/>
          </a:prstGeom>
        </p:spPr>
      </p:pic>
      <p:pic>
        <p:nvPicPr>
          <p:cNvPr id="7176" name="Picture 8" descr="Obsah obrázku osoba, oblečení, záclona, Formální oblečení&#10;&#10;Popis byl vytvořen automaticky">
            <a:extLst>
              <a:ext uri="{FF2B5EF4-FFF2-40B4-BE49-F238E27FC236}">
                <a16:creationId xmlns:a16="http://schemas.microsoft.com/office/drawing/2014/main" id="{39854A71-2636-E73F-8AE2-94B58C767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948" y="4645267"/>
            <a:ext cx="3571637" cy="133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1D855B-1FAD-8AD0-559B-92653DEDD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6935" y="2230733"/>
            <a:ext cx="7368384" cy="4119984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postup, který má nejblíže k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remediaci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literatury ve filmu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Anderson využívá poprvé v </a:t>
            </a:r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Takové normální rodince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(film jako kniha členěná na kapitoly, vypravěč je ale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nediegetický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pozdějších filmech zvýznamněná pozice autora textu ve vyprávění – nikoli anonymní vypravěč, ale jedna z postav (</a:t>
            </a:r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Grandhotel Budapešť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poté v publicistickém kontextu </a:t>
            </a:r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Francouzská depeše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která se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sebeuvědoměle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obrací k diváctvu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0472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4110</TotalTime>
  <Words>627</Words>
  <Application>Microsoft Macintosh PowerPoint</Application>
  <PresentationFormat>Širokoúhlá obrazovka</PresentationFormat>
  <Paragraphs>44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Motiv Office</vt:lpstr>
      <vt:lpstr>Literatura ve filmech  Wese Andersona</vt:lpstr>
      <vt:lpstr>intermedialita a  remediace</vt:lpstr>
      <vt:lpstr>Anderson a literatura: tři fáze</vt:lpstr>
      <vt:lpstr>literární styl: J. D. Salinger</vt:lpstr>
      <vt:lpstr>literární styl: Stefan Zweig</vt:lpstr>
      <vt:lpstr>biografické prvky: Stefan Zweig</vt:lpstr>
      <vt:lpstr>Prezentace aplikace PowerPoint</vt:lpstr>
      <vt:lpstr>biografické prvky: Roald Dahl</vt:lpstr>
      <vt:lpstr>zliterárnění</vt:lpstr>
      <vt:lpstr>zdivadelnění</vt:lpstr>
      <vt:lpstr>zliterárnění &amp; zdivadelnění: Henry Sugar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Literatura ve filmech  Wese Andersona</dc:title>
  <dc:creator>Ondřej Pavlík</dc:creator>
  <cp:lastModifiedBy>Ondřej Pavlík</cp:lastModifiedBy>
  <cp:revision>7</cp:revision>
  <dcterms:created xsi:type="dcterms:W3CDTF">2024-11-10T14:19:36Z</dcterms:created>
  <dcterms:modified xsi:type="dcterms:W3CDTF">2024-11-13T10:50:32Z</dcterms:modified>
</cp:coreProperties>
</file>