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321" userDrawn="1">
          <p15:clr>
            <a:srgbClr val="A4A3A4"/>
          </p15:clr>
        </p15:guide>
        <p15:guide id="7" pos="5418" userDrawn="1">
          <p15:clr>
            <a:srgbClr val="A4A3A4"/>
          </p15:clr>
        </p15:guide>
        <p15:guide id="8" pos="682" userDrawn="1">
          <p15:clr>
            <a:srgbClr val="A4A3A4"/>
          </p15:clr>
        </p15:guide>
        <p15:guide id="9" pos="2766" userDrawn="1">
          <p15:clr>
            <a:srgbClr val="A4A3A4"/>
          </p15:clr>
        </p15:guide>
        <p15:guide id="10" pos="29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C8FF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967" autoAdjust="0"/>
    <p:restoredTop sz="96270" autoAdjust="0"/>
  </p:normalViewPr>
  <p:slideViewPr>
    <p:cSldViewPr snapToGrid="0">
      <p:cViewPr varScale="1">
        <p:scale>
          <a:sx n="113" d="100"/>
          <a:sy n="113" d="100"/>
        </p:scale>
        <p:origin x="1240" y="17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601D3E6C-8A25-405E-A952-4F92A22C63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39998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89002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4688459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Grafický objekt 5">
            <a:extLst>
              <a:ext uri="{FF2B5EF4-FFF2-40B4-BE49-F238E27FC236}">
                <a16:creationId xmlns:a16="http://schemas.microsoft.com/office/drawing/2014/main" id="{49B4A6AC-BDF3-7A4E-AE8F-30770662C6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55F562C7-770A-4DC7-96BB-3CD0DDDE67F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3" name="Grafický objekt 5">
            <a:extLst>
              <a:ext uri="{FF2B5EF4-FFF2-40B4-BE49-F238E27FC236}">
                <a16:creationId xmlns:a16="http://schemas.microsoft.com/office/drawing/2014/main" id="{FDEB639D-3D5C-464C-BDE5-B74095023D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4FA66768-9589-2949-93B3-46B2497AD2A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  <p15:guide id="3" orient="horz" pos="255" userDrawn="1">
          <p15:clr>
            <a:srgbClr val="FBAE40"/>
          </p15:clr>
        </p15:guide>
        <p15:guide id="4" pos="1156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1AAA1A5A-C954-FE43-B28E-CF7321376A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000" y="6040796"/>
            <a:ext cx="6416982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38E54EF0-AC4F-BE42-B3C9-EBE082A37F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56" userDrawn="1">
          <p15:clr>
            <a:srgbClr val="FBAE40"/>
          </p15:clr>
        </p15:guide>
        <p15:guide id="2" orient="horz" pos="4201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ARTS slid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cký objekt 1">
            <a:extLst>
              <a:ext uri="{FF2B5EF4-FFF2-40B4-BE49-F238E27FC236}">
                <a16:creationId xmlns:a16="http://schemas.microsoft.com/office/drawing/2014/main" id="{99DDF373-DAF6-45FC-9BE7-AC33B6CEFD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05600" y="2012703"/>
            <a:ext cx="4132799" cy="2832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5ECF17BA-4CC0-425F-84EE-ED5FF94C78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017" y="2731338"/>
            <a:ext cx="5381966" cy="1395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 sz="9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DD44EFF6-9EB3-1644-9EA5-40F4E97B9A4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2BC1F0D1-206B-6840-865D-185BADC088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Grafický objekt 5">
            <a:extLst>
              <a:ext uri="{FF2B5EF4-FFF2-40B4-BE49-F238E27FC236}">
                <a16:creationId xmlns:a16="http://schemas.microsoft.com/office/drawing/2014/main" id="{57F28D9A-DF4F-8D46-9103-0EFCBEFC949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543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Grafický objekt 5">
            <a:extLst>
              <a:ext uri="{FF2B5EF4-FFF2-40B4-BE49-F238E27FC236}">
                <a16:creationId xmlns:a16="http://schemas.microsoft.com/office/drawing/2014/main" id="{4C227044-85A0-3E4C-8894-875974A355C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10802" y="2596846"/>
            <a:ext cx="3094099" cy="3208441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47132" y="1665288"/>
            <a:ext cx="4655843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8BD7D05A-E512-5B4A-B9FD-01C29F6A93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333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99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3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54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6120001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Grafický objekt 5">
            <a:extLst>
              <a:ext uri="{FF2B5EF4-FFF2-40B4-BE49-F238E27FC236}">
                <a16:creationId xmlns:a16="http://schemas.microsoft.com/office/drawing/2014/main" id="{7295B6F1-702C-D047-89CD-70E5DBEF2F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540000" y="692150"/>
            <a:ext cx="8064900" cy="5139850"/>
          </a:xfrm>
          <a:prstGeom prst="rect">
            <a:avLst/>
          </a:prstGeom>
        </p:spPr>
        <p:txBody>
          <a:bodyPr/>
          <a:lstStyle>
            <a:lvl1pPr marL="54000" indent="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4BED687E-1DDB-9645-8FAB-A30FACA2C26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49F71D72-50A6-3A4A-9D44-33479454A64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9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872000"/>
            <a:ext cx="80649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1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125" b="0">
          <a:solidFill>
            <a:schemeClr val="tx1"/>
          </a:solidFill>
          <a:latin typeface="+mn-lt"/>
        </a:defRPr>
      </a:lvl2pPr>
      <a:lvl3pPr marL="6858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125" b="0">
          <a:solidFill>
            <a:schemeClr val="tx1"/>
          </a:solidFill>
          <a:latin typeface="+mn-lt"/>
        </a:defRPr>
      </a:lvl3pPr>
      <a:lvl4pPr marL="10287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125" b="0">
          <a:solidFill>
            <a:schemeClr val="tx1"/>
          </a:solidFill>
          <a:latin typeface="+mn-lt"/>
        </a:defRPr>
      </a:lvl4pPr>
      <a:lvl5pPr marL="13716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125" b="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0574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24003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27432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32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61808E0E-72F3-75A3-A1AF-6840F4D60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0041"/>
            <a:ext cx="8064900" cy="451576"/>
          </a:xfrm>
        </p:spPr>
        <p:txBody>
          <a:bodyPr/>
          <a:lstStyle/>
          <a:p>
            <a:r>
              <a:rPr lang="cs-CZ" dirty="0"/>
              <a:t>Úvod do filmové a audiovizuální výchovy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02B6716-DF20-07E2-A557-45C6959D41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104978"/>
            <a:ext cx="8064900" cy="4139998"/>
          </a:xfrm>
        </p:spPr>
        <p:txBody>
          <a:bodyPr/>
          <a:lstStyle/>
          <a:p>
            <a:r>
              <a:rPr lang="cs-CZ" dirty="0"/>
              <a:t>Intenzivní kurz s cílem představit možnosti filmové a AV výchovy v Česku (jako vzdělávací činnost, navázaná také na oblast distribuce či filmových festivalů)</a:t>
            </a:r>
          </a:p>
          <a:p>
            <a:r>
              <a:rPr lang="cs-CZ" dirty="0"/>
              <a:t>Rozvoj nejen pedagogických předpokladů, ale také prezentačních dovedností a získání potřebných základů oborové didaktiky.</a:t>
            </a:r>
          </a:p>
          <a:p>
            <a:r>
              <a:rPr lang="cs-CZ" dirty="0"/>
              <a:t>Další předmět, který umožňuje rozšířit profil a záběr </a:t>
            </a:r>
            <a:r>
              <a:rPr lang="cs-CZ" dirty="0" err="1"/>
              <a:t>absolventstva</a:t>
            </a:r>
            <a:r>
              <a:rPr lang="cs-CZ" dirty="0"/>
              <a:t> FAV, případně Vás může nasměrovat k dalšímu vzdělávání</a:t>
            </a:r>
          </a:p>
          <a:p>
            <a:r>
              <a:rPr lang="cs-CZ" dirty="0"/>
              <a:t>Možnosti přenesení získaných zkušeností do praxe během zkouškového období a v JS (v návaznosti na Lenku Hlavicovou)</a:t>
            </a:r>
          </a:p>
          <a:p>
            <a:endParaRPr lang="cs-CZ" dirty="0"/>
          </a:p>
          <a:p>
            <a:r>
              <a:rPr lang="cs-CZ" b="1" dirty="0"/>
              <a:t>Aktuální rozvrh: vždy pátky</a:t>
            </a:r>
          </a:p>
          <a:p>
            <a:pPr lvl="1"/>
            <a:r>
              <a:rPr lang="cs-CZ" b="1" dirty="0"/>
              <a:t>18.10. – 14:00 –18:40</a:t>
            </a:r>
          </a:p>
          <a:p>
            <a:pPr lvl="1"/>
            <a:r>
              <a:rPr lang="cs-CZ" b="1" dirty="0"/>
              <a:t>1. 11. – 9:00–13:40 </a:t>
            </a:r>
          </a:p>
          <a:p>
            <a:pPr lvl="1"/>
            <a:r>
              <a:rPr lang="cs-CZ" b="1" dirty="0"/>
              <a:t>15. 11. – 9:00–13:40 </a:t>
            </a:r>
          </a:p>
          <a:p>
            <a:pPr lvl="1"/>
            <a:r>
              <a:rPr lang="cs-CZ" b="1" dirty="0"/>
              <a:t>29. 11. – 14:00–18:40</a:t>
            </a:r>
          </a:p>
          <a:p>
            <a:pPr lvl="1"/>
            <a:r>
              <a:rPr lang="cs-CZ" b="1" dirty="0"/>
              <a:t>13. 12. – 14:00–18:40</a:t>
            </a:r>
          </a:p>
          <a:p>
            <a:pPr lvl="1"/>
            <a:endParaRPr lang="cs-CZ" dirty="0"/>
          </a:p>
          <a:p>
            <a:pPr marL="54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8939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E732221-BC72-F51A-A93D-0A032DF22CF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9B81132-EB06-C834-5272-63816FA1BB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A0F8BCA-8932-5295-5836-BA6B64138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Absolvování předmětu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A520892-37A6-6068-C20B-3B9DE5E4D4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Studenti a studentky dostanou zadaný </a:t>
            </a:r>
            <a:r>
              <a:rPr lang="cs-CZ" dirty="0" err="1"/>
              <a:t>celosemestrální</a:t>
            </a:r>
            <a:r>
              <a:rPr lang="cs-CZ" dirty="0"/>
              <a:t> úkol hned na první lekci 18.10. </a:t>
            </a:r>
          </a:p>
          <a:p>
            <a:r>
              <a:rPr lang="cs-CZ" dirty="0"/>
              <a:t>Půjde o kreativně-didaktické cvičení, které ideálně spojí jak vědomí aktuálních metod, technik a trendů v rámci filmové a AV výchovy, tak základy obecné didaktiky. </a:t>
            </a:r>
          </a:p>
          <a:p>
            <a:r>
              <a:rPr lang="cs-CZ" dirty="0"/>
              <a:t>Výstup zkombinuje kompetence získané studiem filmové vědy (analýza vyprávění, rozbor stylu, technika a technologie...) a přetaví ji do didaktické aktivity. </a:t>
            </a:r>
          </a:p>
          <a:p>
            <a:r>
              <a:rPr lang="cs-CZ" dirty="0"/>
              <a:t>Prezentace jednotlivých návrhů v délce 20 až 30 minut, včetně zpětné vazby a společné diskuze, proběhne na poslední lekci 13. 12. </a:t>
            </a:r>
          </a:p>
        </p:txBody>
      </p:sp>
    </p:spTree>
    <p:extLst>
      <p:ext uri="{BB962C8B-B14F-4D97-AF65-F5344CB8AC3E}">
        <p14:creationId xmlns:p14="http://schemas.microsoft.com/office/powerpoint/2010/main" val="3293587924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arts-prezentace-4-3-cz.potx" id="{369CEB4C-E91F-4A32-A7FB-60CC82C16FB7}" vid="{B01A3F6A-DAFA-4AB8-A137-0087E8B1444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298</TotalTime>
  <Words>217</Words>
  <Application>Microsoft Macintosh PowerPoint</Application>
  <PresentationFormat>Předvádění na obrazovce (4:3)</PresentationFormat>
  <Paragraphs>19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Arial</vt:lpstr>
      <vt:lpstr>Tahoma</vt:lpstr>
      <vt:lpstr>Wingdings</vt:lpstr>
      <vt:lpstr>Prezentace_MU_CZ</vt:lpstr>
      <vt:lpstr>Úvod do filmové a audiovizuální výchovy</vt:lpstr>
      <vt:lpstr>Absolvování předmětu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Šárka Jelínek Gmiterková</dc:creator>
  <cp:lastModifiedBy>Šárka Jelínek Gmiterková</cp:lastModifiedBy>
  <cp:revision>2</cp:revision>
  <dcterms:created xsi:type="dcterms:W3CDTF">2024-10-04T08:16:18Z</dcterms:created>
  <dcterms:modified xsi:type="dcterms:W3CDTF">2024-10-04T13:14:24Z</dcterms:modified>
</cp:coreProperties>
</file>