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763" autoAdjust="0"/>
  </p:normalViewPr>
  <p:slideViewPr>
    <p:cSldViewPr snapToGrid="0">
      <p:cViewPr varScale="1">
        <p:scale>
          <a:sx n="61" d="100"/>
          <a:sy n="61" d="100"/>
        </p:scale>
        <p:origin x="804" y="6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B24D3FE-2B5E-454E-8E28-96C528CA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9465623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25597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417340386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84287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94843695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53038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70006384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9F8C8789-9758-484D-AE5B-0C11AEEC3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D582FC6E-E02B-9847-845F-C4E9F8BA4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4399093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69BFF73-61C8-B347-8E6C-A3DFA79A9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3A470884-4B82-A845-9A48-81F9BEAFF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B907E0B-5A9A-1F40-B66A-089160DCB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7D0311E5-13E6-CB46-80C5-D54A502DC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B7D74CAA-738C-B24F-BD74-82686E145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6608F1C3-884D-984E-A42A-469BB440F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C6BB9ACC-C3A4-4A4B-BEFD-392425B24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CB04877-8D0D-7C41-9C65-72660263D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3F0C79E9-977A-324A-B94F-9582489F7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41964104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2934461-5870-1C45-9A0F-E3BD9CD79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48470601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41285930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06822559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22221256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37576272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9091905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3948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78" r:id="rId17"/>
    <p:sldLayoutId id="2147483684" r:id="rId18"/>
    <p:sldLayoutId id="2147483685" r:id="rId19"/>
    <p:sldLayoutId id="2147483674" r:id="rId20"/>
    <p:sldLayoutId id="2147483688" r:id="rId21"/>
    <p:sldLayoutId id="2147483698" r:id="rId22"/>
    <p:sldLayoutId id="2147483673" r:id="rId23"/>
    <p:sldLayoutId id="2147483675" r:id="rId24"/>
    <p:sldLayoutId id="2147483695" r:id="rId25"/>
    <p:sldLayoutId id="2147483677" r:id="rId26"/>
    <p:sldLayoutId id="2147483686" r:id="rId27"/>
    <p:sldLayoutId id="2147483697" r:id="rId28"/>
    <p:sldLayoutId id="2147483690" r:id="rId29"/>
    <p:sldLayoutId id="2147483696" r:id="rId30"/>
    <p:sldLayoutId id="2147483694" r:id="rId31"/>
    <p:sldLayoutId id="2147483692" r:id="rId32"/>
    <p:sldLayoutId id="2147483693" r:id="rId3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411" y="3604863"/>
            <a:ext cx="7766936" cy="1096899"/>
          </a:xfrm>
        </p:spPr>
        <p:txBody>
          <a:bodyPr/>
          <a:lstStyle/>
          <a:p>
            <a:pPr algn="l"/>
            <a:r>
              <a:rPr lang="fr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Kyloušek</a:t>
            </a:r>
          </a:p>
          <a:p>
            <a:endParaRPr lang="en-GB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noProof="0" dirty="0"/>
              <a:t>Université Masaryk, </a:t>
            </a:r>
            <a:r>
              <a:rPr lang="cs-CZ" noProof="0" dirty="0" err="1"/>
              <a:t>Instit</a:t>
            </a:r>
            <a:r>
              <a:rPr lang="fr-CA" noProof="0" dirty="0"/>
              <a:t>u</a:t>
            </a:r>
            <a:r>
              <a:rPr lang="cs-CZ" noProof="0" dirty="0"/>
              <a:t>t de </a:t>
            </a:r>
            <a:r>
              <a:rPr lang="cs-CZ" noProof="0" dirty="0" err="1"/>
              <a:t>Langues</a:t>
            </a:r>
            <a:r>
              <a:rPr lang="cs-CZ" noProof="0" dirty="0"/>
              <a:t> et </a:t>
            </a:r>
            <a:r>
              <a:rPr lang="cs-CZ" noProof="0" dirty="0" err="1"/>
              <a:t>Litt</a:t>
            </a:r>
            <a:r>
              <a:rPr lang="fr-CA" dirty="0"/>
              <a:t>é</a:t>
            </a:r>
            <a:r>
              <a:rPr lang="cs-CZ" noProof="0" dirty="0" err="1"/>
              <a:t>ratures</a:t>
            </a:r>
            <a:r>
              <a:rPr lang="cs-CZ" noProof="0" dirty="0"/>
              <a:t> </a:t>
            </a:r>
            <a:r>
              <a:rPr lang="cs-CZ" noProof="0" dirty="0" err="1"/>
              <a:t>Romanes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605125-0AD6-FB2D-EAB8-F3B82294793C}"/>
              </a:ext>
            </a:extLst>
          </p:cNvPr>
          <p:cNvSpPr txBox="1"/>
          <p:nvPr/>
        </p:nvSpPr>
        <p:spPr>
          <a:xfrm>
            <a:off x="1869776" y="2027354"/>
            <a:ext cx="6144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FRANCOUZSKÁ LITERATURA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FEBC1D-52AD-12CF-703C-C5C43E73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48598E-EE47-8FB6-D8D7-954A0E8F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EDC53AA-879F-D18C-9624-62D89A6965B7}"/>
              </a:ext>
            </a:extLst>
          </p:cNvPr>
          <p:cNvSpPr txBox="1"/>
          <p:nvPr/>
        </p:nvSpPr>
        <p:spPr>
          <a:xfrm>
            <a:off x="1212980" y="690465"/>
            <a:ext cx="99091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Hrdinské písně</a:t>
            </a:r>
          </a:p>
          <a:p>
            <a:endParaRPr lang="cs-CZ" dirty="0"/>
          </a:p>
          <a:p>
            <a:r>
              <a:rPr lang="cs-CZ" dirty="0" err="1"/>
              <a:t>Chansons</a:t>
            </a:r>
            <a:r>
              <a:rPr lang="cs-CZ" dirty="0"/>
              <a:t> de </a:t>
            </a:r>
            <a:r>
              <a:rPr lang="cs-CZ" dirty="0" err="1"/>
              <a:t>geste</a:t>
            </a:r>
            <a:r>
              <a:rPr lang="cs-CZ" dirty="0"/>
              <a:t> (lat. gesta = činy, skutky) čerpají náměty z 5. -9. století a v textech vzniklých mezi 11. a 14. stoletím odrážejí ducha (ideologii) 11. -12 století.</a:t>
            </a:r>
          </a:p>
          <a:p>
            <a:r>
              <a:rPr lang="cs-CZ" dirty="0"/>
              <a:t>Nejstarší: </a:t>
            </a:r>
            <a:r>
              <a:rPr lang="cs-CZ" i="1" dirty="0"/>
              <a:t>Píseň o Rolandovi, Píseň o Vilémovi Oranžském, </a:t>
            </a:r>
            <a:r>
              <a:rPr lang="cs-CZ" i="1" dirty="0" err="1"/>
              <a:t>Gormond</a:t>
            </a:r>
            <a:r>
              <a:rPr lang="cs-CZ" i="1" dirty="0"/>
              <a:t> a </a:t>
            </a:r>
            <a:r>
              <a:rPr lang="cs-CZ" i="1" dirty="0" err="1"/>
              <a:t>Isembard</a:t>
            </a:r>
            <a:r>
              <a:rPr lang="cs-CZ" dirty="0"/>
              <a:t> (konec 11. století); Pouť Karla </a:t>
            </a:r>
            <a:r>
              <a:rPr lang="cs-CZ" dirty="0" err="1"/>
              <a:t>Velůikého</a:t>
            </a:r>
            <a:r>
              <a:rPr lang="cs-CZ" i="1" dirty="0"/>
              <a:t>, Ludvíkova korunovace, Dobytí Orange, Vilémovo poustevnictví</a:t>
            </a:r>
            <a:r>
              <a:rPr lang="cs-CZ" dirty="0"/>
              <a:t> (1. polovina 12. století); </a:t>
            </a:r>
            <a:r>
              <a:rPr lang="cs-CZ" i="1" dirty="0" err="1"/>
              <a:t>Girart</a:t>
            </a:r>
            <a:r>
              <a:rPr lang="cs-CZ" i="1" dirty="0"/>
              <a:t> z Roussillonu, </a:t>
            </a:r>
            <a:r>
              <a:rPr lang="cs-CZ" i="1" dirty="0" err="1"/>
              <a:t>Aïoul</a:t>
            </a:r>
            <a:r>
              <a:rPr lang="cs-CZ" i="1" dirty="0"/>
              <a:t>, </a:t>
            </a:r>
            <a:r>
              <a:rPr lang="cs-CZ" i="1" dirty="0" err="1"/>
              <a:t>Fierabras</a:t>
            </a:r>
            <a:r>
              <a:rPr lang="cs-CZ" i="1" dirty="0"/>
              <a:t>, </a:t>
            </a:r>
            <a:r>
              <a:rPr lang="cs-CZ" i="1" dirty="0" err="1"/>
              <a:t>Aimeri</a:t>
            </a:r>
            <a:r>
              <a:rPr lang="cs-CZ" i="1" dirty="0"/>
              <a:t> z </a:t>
            </a:r>
            <a:r>
              <a:rPr lang="cs-CZ" i="1" dirty="0" err="1"/>
              <a:t>Narbonne</a:t>
            </a:r>
            <a:r>
              <a:rPr lang="cs-CZ" i="1" dirty="0"/>
              <a:t>, </a:t>
            </a:r>
            <a:r>
              <a:rPr lang="cs-CZ" i="1" dirty="0" err="1"/>
              <a:t>Bertha</a:t>
            </a:r>
            <a:r>
              <a:rPr lang="cs-CZ" i="1" dirty="0"/>
              <a:t> s velkou nohou, Raoul z </a:t>
            </a:r>
            <a:r>
              <a:rPr lang="cs-CZ" i="1" dirty="0" err="1"/>
              <a:t>Cambrai</a:t>
            </a:r>
            <a:r>
              <a:rPr lang="cs-CZ" i="1" dirty="0"/>
              <a:t>, </a:t>
            </a:r>
            <a:r>
              <a:rPr lang="cs-CZ" i="1" dirty="0" err="1"/>
              <a:t>Amis</a:t>
            </a:r>
            <a:r>
              <a:rPr lang="cs-CZ" i="1" dirty="0"/>
              <a:t> a </a:t>
            </a:r>
            <a:r>
              <a:rPr lang="cs-CZ" i="1" dirty="0" err="1"/>
              <a:t>Amil</a:t>
            </a:r>
            <a:r>
              <a:rPr lang="cs-CZ" dirty="0"/>
              <a:t> (2. polovina 12. století).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Rozděleno do 3 (4) cyklů</a:t>
            </a:r>
            <a:r>
              <a:rPr lang="cs-CZ" dirty="0"/>
              <a:t> (Bertrand de Bar-</a:t>
            </a:r>
            <a:r>
              <a:rPr lang="cs-CZ" dirty="0" err="1"/>
              <a:t>sur</a:t>
            </a:r>
            <a:r>
              <a:rPr lang="cs-CZ" dirty="0"/>
              <a:t>-</a:t>
            </a:r>
            <a:r>
              <a:rPr lang="cs-CZ" dirty="0" err="1"/>
              <a:t>Aube</a:t>
            </a:r>
            <a:r>
              <a:rPr lang="cs-CZ" dirty="0"/>
              <a:t>, 13. stol.)</a:t>
            </a:r>
            <a:br>
              <a:rPr lang="cs-CZ" dirty="0"/>
            </a:br>
            <a:r>
              <a:rPr lang="cs-CZ" dirty="0"/>
              <a:t>1. </a:t>
            </a:r>
            <a:r>
              <a:rPr lang="cs-CZ" dirty="0" err="1"/>
              <a:t>Geste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Roi</a:t>
            </a:r>
            <a:r>
              <a:rPr lang="cs-CZ" dirty="0"/>
              <a:t>; 2. </a:t>
            </a:r>
            <a:r>
              <a:rPr lang="cs-CZ" dirty="0" err="1"/>
              <a:t>Geste</a:t>
            </a:r>
            <a:r>
              <a:rPr lang="cs-CZ" dirty="0"/>
              <a:t> de </a:t>
            </a:r>
            <a:r>
              <a:rPr lang="cs-CZ" dirty="0" err="1"/>
              <a:t>Garin</a:t>
            </a:r>
            <a:r>
              <a:rPr lang="cs-CZ" dirty="0"/>
              <a:t> de </a:t>
            </a:r>
            <a:r>
              <a:rPr lang="cs-CZ" dirty="0" err="1"/>
              <a:t>Monglane</a:t>
            </a:r>
            <a:r>
              <a:rPr lang="cs-CZ" dirty="0"/>
              <a:t> (</a:t>
            </a:r>
            <a:r>
              <a:rPr lang="cs-CZ" dirty="0" err="1"/>
              <a:t>Guillaume</a:t>
            </a:r>
            <a:r>
              <a:rPr lang="cs-CZ" dirty="0"/>
              <a:t> </a:t>
            </a:r>
            <a:r>
              <a:rPr lang="cs-CZ" dirty="0" err="1"/>
              <a:t>d'Orange</a:t>
            </a:r>
            <a:r>
              <a:rPr lang="cs-CZ" dirty="0"/>
              <a:t>); 3. </a:t>
            </a:r>
            <a:r>
              <a:rPr lang="cs-CZ" dirty="0" err="1"/>
              <a:t>Geste</a:t>
            </a:r>
            <a:r>
              <a:rPr lang="cs-CZ" dirty="0"/>
              <a:t> de </a:t>
            </a:r>
            <a:r>
              <a:rPr lang="cs-CZ" dirty="0" err="1"/>
              <a:t>Doon</a:t>
            </a:r>
            <a:r>
              <a:rPr lang="cs-CZ" dirty="0"/>
              <a:t> de </a:t>
            </a:r>
            <a:r>
              <a:rPr lang="cs-CZ" dirty="0" err="1"/>
              <a:t>Mayence</a:t>
            </a:r>
            <a:r>
              <a:rPr lang="cs-CZ" dirty="0"/>
              <a:t>; 4. Nezařaditelné eposy </a:t>
            </a:r>
          </a:p>
        </p:txBody>
      </p:sp>
    </p:spTree>
    <p:extLst>
      <p:ext uri="{BB962C8B-B14F-4D97-AF65-F5344CB8AC3E}">
        <p14:creationId xmlns:p14="http://schemas.microsoft.com/office/powerpoint/2010/main" val="205609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5C797E-0913-57E4-11C8-4D1A53B8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65AD7B-F19B-BCAF-9655-D51FF1D1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52ADF7-F79D-C918-9A7C-344ECDD3C036}"/>
              </a:ext>
            </a:extLst>
          </p:cNvPr>
          <p:cNvSpPr txBox="1"/>
          <p:nvPr/>
        </p:nvSpPr>
        <p:spPr>
          <a:xfrm>
            <a:off x="677334" y="1225954"/>
            <a:ext cx="109486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Dvorská literatura - 12. - 13. století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Společenské, politické a kulturní změny</a:t>
            </a:r>
            <a:br>
              <a:rPr lang="cs-CZ" dirty="0"/>
            </a:br>
            <a:r>
              <a:rPr lang="cs-CZ" dirty="0"/>
              <a:t>Kolem roku 1050 v Itálii a ve Francii proběhla zásadní politická a společenská transformace: nová společenská třída – měšťanstvo - začala nezadržitelně stoupat a vedla k velkým evropským revolucím 17., 18. a 19. století.</a:t>
            </a:r>
            <a:br>
              <a:rPr lang="cs-CZ" dirty="0"/>
            </a:br>
            <a:r>
              <a:rPr lang="cs-CZ" dirty="0"/>
              <a:t>Z právního a fiskálního hlediska byly svobodné obce přímo odpovědné královské moci, která jim na oplátku poskytovala přiměřenou míru autonomie.</a:t>
            </a:r>
            <a:br>
              <a:rPr lang="cs-CZ" dirty="0"/>
            </a:br>
            <a:r>
              <a:rPr lang="cs-CZ" dirty="0"/>
              <a:t>Šlechta, která dosud dominovala ve vztahu ke královské moci, se nyní ocitla v kleštích. Král podporoval města a ta mu na oplátku poskytovala podporu proti feudálům. Král a města měli společný zájem: král chtěl centralizovat moc, zatímco města viděla v centralizaci další výhodu z hlediska bezpečnosti na silnicích, rozvoje obchodu a omezení kontroly místních pánů nad venkovem - který by byl pro města dalším potenciálním trhem a také zdrojem pracovních sil. Roztříštěnost a autarkie monarchií raného středověku byly minulostí. </a:t>
            </a:r>
          </a:p>
        </p:txBody>
      </p:sp>
    </p:spTree>
    <p:extLst>
      <p:ext uri="{BB962C8B-B14F-4D97-AF65-F5344CB8AC3E}">
        <p14:creationId xmlns:p14="http://schemas.microsoft.com/office/powerpoint/2010/main" val="128797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31FE54-DC67-B5A2-4CC7-A31C7D15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F1CED7-DB8A-9884-7D31-2C5D1E85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01A120-B29D-D34E-E6D3-9BF50E4668DC}"/>
              </a:ext>
            </a:extLst>
          </p:cNvPr>
          <p:cNvSpPr txBox="1"/>
          <p:nvPr/>
        </p:nvSpPr>
        <p:spPr>
          <a:xfrm>
            <a:off x="5066522" y="3084603"/>
            <a:ext cx="61022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Kontakt s muslimským světem (Španělsko, Sicílie, Itálie) seznámil Evropu s řeckou filozofií. Učiteli Evropy byli arabští filozofové </a:t>
            </a:r>
            <a:r>
              <a:rPr lang="cs-CZ" dirty="0" err="1"/>
              <a:t>Avicenna</a:t>
            </a:r>
            <a:r>
              <a:rPr lang="cs-CZ" dirty="0"/>
              <a:t>, </a:t>
            </a:r>
            <a:r>
              <a:rPr lang="cs-CZ" dirty="0" err="1"/>
              <a:t>Maimonides</a:t>
            </a:r>
            <a:r>
              <a:rPr lang="cs-CZ" dirty="0"/>
              <a:t> a </a:t>
            </a:r>
            <a:r>
              <a:rPr lang="cs-CZ" dirty="0" err="1"/>
              <a:t>Averroes.V</a:t>
            </a:r>
            <a:r>
              <a:rPr lang="cs-CZ" dirty="0"/>
              <a:t>  Toledu židovští učenci na dvoře Alfonse VI. Moudrého přeložili Aristotele z arabštiny do latiny dříve, než </a:t>
            </a:r>
            <a:r>
              <a:rPr lang="cs-CZ" b="1" dirty="0"/>
              <a:t>Vilém z </a:t>
            </a:r>
            <a:r>
              <a:rPr lang="cs-CZ" b="1" dirty="0" err="1"/>
              <a:t>Moerbecku</a:t>
            </a:r>
            <a:r>
              <a:rPr lang="cs-CZ" dirty="0"/>
              <a:t> vytvořil překlad z řečtiny.</a:t>
            </a:r>
            <a:br>
              <a:rPr lang="cs-CZ" dirty="0"/>
            </a:br>
            <a:r>
              <a:rPr lang="cs-CZ" dirty="0"/>
              <a:t>Touha a vášeň poznání: když biskup z </a:t>
            </a:r>
            <a:r>
              <a:rPr lang="cs-CZ" dirty="0" err="1"/>
              <a:t>Chartres</a:t>
            </a:r>
            <a:r>
              <a:rPr lang="cs-CZ" dirty="0"/>
              <a:t> zakázal mistru </a:t>
            </a:r>
            <a:r>
              <a:rPr lang="cs-CZ" b="1" dirty="0" err="1"/>
              <a:t>Abelardovi</a:t>
            </a:r>
            <a:r>
              <a:rPr lang="cs-CZ" dirty="0"/>
              <a:t> přístup do kostelů ve své diecézi, postavil si </a:t>
            </a:r>
            <a:r>
              <a:rPr lang="cs-CZ" dirty="0" err="1"/>
              <a:t>Abelard</a:t>
            </a:r>
            <a:r>
              <a:rPr lang="cs-CZ" dirty="0"/>
              <a:t>, v </a:t>
            </a:r>
            <a:r>
              <a:rPr lang="cs-CZ" dirty="0" err="1"/>
              <a:t>Maisoncelles</a:t>
            </a:r>
            <a:r>
              <a:rPr lang="cs-CZ" dirty="0"/>
              <a:t>-en-</a:t>
            </a:r>
            <a:r>
              <a:rPr lang="cs-CZ" dirty="0" err="1"/>
              <a:t>Brie</a:t>
            </a:r>
            <a:r>
              <a:rPr lang="cs-CZ" dirty="0"/>
              <a:t>, kam byl vykázán, chýši, kolem níž jeho pařížští studenti vybudovali svůj kampus.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1D2997-2CA4-E930-694B-12B3B869C1B8}"/>
              </a:ext>
            </a:extLst>
          </p:cNvPr>
          <p:cNvSpPr txBox="1"/>
          <p:nvPr/>
        </p:nvSpPr>
        <p:spPr>
          <a:xfrm>
            <a:off x="1240971" y="634076"/>
            <a:ext cx="82482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Vědění opouští kláštery sekularizuje se</a:t>
            </a:r>
            <a:endParaRPr lang="cs-CZ" dirty="0"/>
          </a:p>
          <a:p>
            <a:r>
              <a:rPr lang="cs-CZ" b="1" dirty="0"/>
              <a:t>Univerzity: </a:t>
            </a:r>
            <a:r>
              <a:rPr lang="cs-CZ" dirty="0"/>
              <a:t>Salerno, Neapol, Bologna, Padova, Paříž, </a:t>
            </a:r>
            <a:r>
              <a:rPr lang="cs-CZ" dirty="0" err="1"/>
              <a:t>Montpellier</a:t>
            </a:r>
            <a:r>
              <a:rPr lang="cs-CZ" dirty="0"/>
              <a:t>, Oxford, Cambridge, </a:t>
            </a:r>
            <a:r>
              <a:rPr lang="cs-CZ" dirty="0" err="1"/>
              <a:t>Salamanca</a:t>
            </a:r>
            <a:r>
              <a:rPr lang="cs-CZ" dirty="0"/>
              <a:t>, Toledo. Intelektuální dobrodružství rozumu, intelektuálové tvoří mezinárodní společnost se svými hrdiny a mistry v teologii</a:t>
            </a:r>
            <a:r>
              <a:rPr lang="cs-CZ" b="1" dirty="0"/>
              <a:t>: </a:t>
            </a:r>
            <a:r>
              <a:rPr lang="cs-CZ" b="1" i="1" dirty="0" err="1"/>
              <a:t>doctor</a:t>
            </a:r>
            <a:r>
              <a:rPr lang="cs-CZ" b="1" i="1" dirty="0"/>
              <a:t> </a:t>
            </a:r>
            <a:r>
              <a:rPr lang="cs-CZ" b="1" i="1" dirty="0" err="1"/>
              <a:t>irrefragabilis</a:t>
            </a:r>
            <a:r>
              <a:rPr lang="cs-CZ" b="1" dirty="0"/>
              <a:t> - Alexander de </a:t>
            </a:r>
            <a:r>
              <a:rPr lang="cs-CZ" b="1" dirty="0" err="1"/>
              <a:t>Hall</a:t>
            </a:r>
            <a:r>
              <a:rPr lang="cs-CZ" b="1" dirty="0"/>
              <a:t>, </a:t>
            </a:r>
            <a:r>
              <a:rPr lang="cs-CZ" b="1" i="1" dirty="0" err="1"/>
              <a:t>doctor</a:t>
            </a:r>
            <a:r>
              <a:rPr lang="cs-CZ" b="1" i="1" dirty="0"/>
              <a:t> </a:t>
            </a:r>
            <a:r>
              <a:rPr lang="cs-CZ" b="1" i="1" dirty="0" err="1"/>
              <a:t>seraphicus</a:t>
            </a:r>
            <a:r>
              <a:rPr lang="cs-CZ" b="1" dirty="0"/>
              <a:t> - Giovanni di </a:t>
            </a:r>
            <a:r>
              <a:rPr lang="cs-CZ" b="1" dirty="0" err="1"/>
              <a:t>Fidenza</a:t>
            </a:r>
            <a:r>
              <a:rPr lang="cs-CZ" b="1" dirty="0"/>
              <a:t>, </a:t>
            </a:r>
            <a:r>
              <a:rPr lang="cs-CZ" b="1" i="1" dirty="0" err="1"/>
              <a:t>doctor</a:t>
            </a:r>
            <a:r>
              <a:rPr lang="cs-CZ" b="1" i="1" dirty="0"/>
              <a:t> </a:t>
            </a:r>
            <a:r>
              <a:rPr lang="cs-CZ" b="1" i="1" dirty="0" err="1"/>
              <a:t>universalis</a:t>
            </a:r>
            <a:r>
              <a:rPr lang="cs-CZ" b="1" dirty="0"/>
              <a:t> - Albertus </a:t>
            </a:r>
            <a:r>
              <a:rPr lang="cs-CZ" b="1" dirty="0" err="1"/>
              <a:t>Magnus</a:t>
            </a:r>
            <a:r>
              <a:rPr lang="cs-CZ" b="1" dirty="0"/>
              <a:t>, </a:t>
            </a:r>
            <a:r>
              <a:rPr lang="cs-CZ" b="1" i="1" dirty="0" err="1"/>
              <a:t>doctor</a:t>
            </a:r>
            <a:r>
              <a:rPr lang="cs-CZ" b="1" i="1" dirty="0"/>
              <a:t> </a:t>
            </a:r>
            <a:r>
              <a:rPr lang="cs-CZ" b="1" i="1" dirty="0" err="1"/>
              <a:t>angelicus</a:t>
            </a:r>
            <a:r>
              <a:rPr lang="cs-CZ" b="1" dirty="0"/>
              <a:t> - Tomáš Akvinský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30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43C4F9-C16D-42B8-8CC5-7E7D5F7E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6CDA9B-5CBD-1242-B96C-D64B7B48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A5C97E-D932-F7AE-B7B8-BF36F186A73F}"/>
              </a:ext>
            </a:extLst>
          </p:cNvPr>
          <p:cNvSpPr txBox="1"/>
          <p:nvPr/>
        </p:nvSpPr>
        <p:spPr>
          <a:xfrm>
            <a:off x="373224" y="251927"/>
            <a:ext cx="112713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Reforma církve a zbožnosti</a:t>
            </a:r>
          </a:p>
          <a:p>
            <a:r>
              <a:rPr lang="cs-CZ" dirty="0"/>
              <a:t>Nezávislost: 11. století vznik </a:t>
            </a:r>
            <a:r>
              <a:rPr lang="cs-CZ" b="1" dirty="0"/>
              <a:t>kolegia kardinálů, </a:t>
            </a:r>
            <a:r>
              <a:rPr lang="cs-CZ" dirty="0"/>
              <a:t>nový způsob volby papeže, ve 12. století zavedení </a:t>
            </a:r>
            <a:r>
              <a:rPr lang="cs-CZ" b="1" dirty="0"/>
              <a:t>celibátu</a:t>
            </a:r>
            <a:r>
              <a:rPr lang="cs-CZ" dirty="0"/>
              <a:t> po vzoru klášterního řádného kléru a zavedení  </a:t>
            </a:r>
            <a:r>
              <a:rPr lang="cs-CZ" i="1" dirty="0" err="1"/>
              <a:t>ordo</a:t>
            </a:r>
            <a:r>
              <a:rPr lang="cs-CZ" i="1" dirty="0"/>
              <a:t> </a:t>
            </a:r>
            <a:r>
              <a:rPr lang="cs-CZ" i="1" dirty="0" err="1"/>
              <a:t>canonicus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Nutnost čelit sociálním problémům: hromadění statků (včetně církevních), lichvě, sociální diferenciací ve městech, která vedla ke vzniku městského proletariátu, promiskuity a prostituce.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Reformní hnutí</a:t>
            </a:r>
            <a:r>
              <a:rPr lang="cs-CZ" dirty="0"/>
              <a:t> 11. až 13. století. Požadavek nové čistoty mnišského ideálu: </a:t>
            </a:r>
            <a:r>
              <a:rPr lang="cs-CZ" b="1" dirty="0"/>
              <a:t>svatý Romuald</a:t>
            </a:r>
            <a:r>
              <a:rPr lang="cs-CZ" dirty="0"/>
              <a:t> v Itálii (951-1027), </a:t>
            </a:r>
            <a:r>
              <a:rPr lang="cs-CZ" b="1" dirty="0"/>
              <a:t>svatý Bruno z Kolína nad Rýnem</a:t>
            </a:r>
            <a:r>
              <a:rPr lang="cs-CZ" dirty="0"/>
              <a:t> (1030/35-1101; založil </a:t>
            </a:r>
            <a:r>
              <a:rPr lang="cs-CZ" b="1" dirty="0"/>
              <a:t>kartuziánský</a:t>
            </a:r>
            <a:r>
              <a:rPr lang="cs-CZ" dirty="0"/>
              <a:t> řád), opat </a:t>
            </a:r>
            <a:r>
              <a:rPr lang="cs-CZ" b="1" dirty="0"/>
              <a:t>Robert z </a:t>
            </a:r>
            <a:r>
              <a:rPr lang="cs-CZ" b="1" dirty="0" err="1"/>
              <a:t>Molesme</a:t>
            </a:r>
            <a:r>
              <a:rPr lang="cs-CZ" dirty="0"/>
              <a:t> (+1111) založil </a:t>
            </a:r>
            <a:r>
              <a:rPr lang="cs-CZ" b="1" dirty="0"/>
              <a:t>cisterciácký</a:t>
            </a:r>
            <a:r>
              <a:rPr lang="cs-CZ" dirty="0"/>
              <a:t> řád (1098), proslavený </a:t>
            </a:r>
            <a:r>
              <a:rPr lang="cs-CZ" b="1" dirty="0"/>
              <a:t>Bernardem z </a:t>
            </a:r>
            <a:r>
              <a:rPr lang="cs-CZ" b="1" dirty="0" err="1"/>
              <a:t>Clairvaux</a:t>
            </a:r>
            <a:r>
              <a:rPr lang="cs-CZ" dirty="0"/>
              <a:t> (1090/91-1133).</a:t>
            </a:r>
            <a:br>
              <a:rPr lang="cs-CZ" dirty="0"/>
            </a:br>
            <a:r>
              <a:rPr lang="cs-CZ" dirty="0"/>
              <a:t>Hnutí zbožnosti se rozšířilo i do rytířského stavu. Nové poslání rytíře. Rytířské řády se objevily během křížových výprav: </a:t>
            </a:r>
            <a:r>
              <a:rPr lang="cs-CZ" b="1" dirty="0"/>
              <a:t>johanité </a:t>
            </a:r>
            <a:r>
              <a:rPr lang="cs-CZ" dirty="0"/>
              <a:t>(nyní Maltézští rytíři) v roce 1099, </a:t>
            </a:r>
            <a:r>
              <a:rPr lang="cs-CZ" b="1" dirty="0"/>
              <a:t>templáři</a:t>
            </a:r>
            <a:r>
              <a:rPr lang="cs-CZ" dirty="0"/>
              <a:t> v roce 1118, </a:t>
            </a:r>
            <a:r>
              <a:rPr lang="cs-CZ" b="1" dirty="0"/>
              <a:t>řád německých rytířů </a:t>
            </a:r>
            <a:r>
              <a:rPr lang="cs-CZ" dirty="0"/>
              <a:t>v letech 1189/90 (1198).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863BB0-9CD5-D3E0-031B-62A1E1AE1D7C}"/>
              </a:ext>
            </a:extLst>
          </p:cNvPr>
          <p:cNvSpPr txBox="1"/>
          <p:nvPr/>
        </p:nvSpPr>
        <p:spPr>
          <a:xfrm>
            <a:off x="467672" y="3934261"/>
            <a:ext cx="113936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Nutnost čelit </a:t>
            </a:r>
            <a:r>
              <a:rPr lang="cs-CZ" b="1" dirty="0"/>
              <a:t>laické zbožnosti</a:t>
            </a:r>
            <a:r>
              <a:rPr lang="cs-CZ" dirty="0"/>
              <a:t>: </a:t>
            </a:r>
            <a:r>
              <a:rPr lang="cs-CZ" b="1" dirty="0"/>
              <a:t>Petrus </a:t>
            </a:r>
            <a:r>
              <a:rPr lang="cs-CZ" b="1" dirty="0" err="1"/>
              <a:t>Valdo</a:t>
            </a:r>
            <a:r>
              <a:rPr lang="cs-CZ" dirty="0"/>
              <a:t> (1140-1217) v Lyonu, </a:t>
            </a:r>
            <a:r>
              <a:rPr lang="cs-CZ" b="1" dirty="0"/>
              <a:t>bekyně</a:t>
            </a:r>
            <a:r>
              <a:rPr lang="cs-CZ" dirty="0"/>
              <a:t> (od roku 1170) v Nizozemí a severní Francii, </a:t>
            </a:r>
            <a:r>
              <a:rPr lang="cs-CZ" b="1" dirty="0" err="1"/>
              <a:t>arnoldisté</a:t>
            </a:r>
            <a:r>
              <a:rPr lang="cs-CZ" dirty="0"/>
              <a:t> a </a:t>
            </a:r>
            <a:r>
              <a:rPr lang="cs-CZ" b="1" dirty="0" err="1"/>
              <a:t>humiliáti</a:t>
            </a:r>
            <a:r>
              <a:rPr lang="cs-CZ" dirty="0"/>
              <a:t> v severní Itálii, </a:t>
            </a:r>
            <a:r>
              <a:rPr lang="cs-CZ" b="1" dirty="0" err="1"/>
              <a:t>kataři</a:t>
            </a:r>
            <a:r>
              <a:rPr lang="cs-CZ" dirty="0"/>
              <a:t> v Provence, </a:t>
            </a:r>
            <a:r>
              <a:rPr lang="cs-CZ" dirty="0" err="1"/>
              <a:t>Languedoku</a:t>
            </a:r>
            <a:r>
              <a:rPr lang="cs-CZ" dirty="0"/>
              <a:t> a </a:t>
            </a:r>
            <a:r>
              <a:rPr lang="cs-CZ" dirty="0" err="1"/>
              <a:t>Akvitánii</a:t>
            </a:r>
            <a:r>
              <a:rPr lang="cs-CZ" dirty="0"/>
              <a:t>.</a:t>
            </a:r>
          </a:p>
          <a:p>
            <a:r>
              <a:rPr lang="cs-CZ" dirty="0"/>
              <a:t>Institucionalizace </a:t>
            </a:r>
            <a:r>
              <a:rPr lang="cs-CZ" b="1" dirty="0"/>
              <a:t>městských</a:t>
            </a:r>
            <a:r>
              <a:rPr lang="cs-CZ" dirty="0"/>
              <a:t> řádů : </a:t>
            </a:r>
            <a:r>
              <a:rPr lang="cs-CZ" b="1" dirty="0"/>
              <a:t>františkáni</a:t>
            </a:r>
            <a:r>
              <a:rPr lang="cs-CZ" dirty="0"/>
              <a:t> (František z Assisi, 1181/82-1226), </a:t>
            </a:r>
            <a:r>
              <a:rPr lang="cs-CZ" b="1" dirty="0"/>
              <a:t>dominikáni</a:t>
            </a:r>
            <a:r>
              <a:rPr lang="cs-CZ" dirty="0"/>
              <a:t> (Dominik, 1170-1221), včetně </a:t>
            </a:r>
            <a:r>
              <a:rPr lang="cs-CZ" b="1" dirty="0"/>
              <a:t>terciářských</a:t>
            </a:r>
            <a:r>
              <a:rPr lang="cs-CZ" dirty="0"/>
              <a:t> hnutí</a:t>
            </a:r>
          </a:p>
          <a:p>
            <a:r>
              <a:rPr lang="cs-CZ" dirty="0"/>
              <a:t>Represe: křížové výpravy a inkvizice, např. proti katarům - albigenským (1209-1226)</a:t>
            </a:r>
          </a:p>
          <a:p>
            <a:endParaRPr lang="cs-CZ" dirty="0"/>
          </a:p>
          <a:p>
            <a:r>
              <a:rPr lang="cs-CZ" b="1" dirty="0"/>
              <a:t>Nové formy bohoslužby a rozvoj teologického myšlení: </a:t>
            </a:r>
            <a:r>
              <a:rPr lang="cs-CZ" dirty="0"/>
              <a:t>Kult </a:t>
            </a:r>
            <a:r>
              <a:rPr lang="cs-CZ" b="1" dirty="0"/>
              <a:t>Panny Marie,</a:t>
            </a:r>
            <a:r>
              <a:rPr lang="cs-CZ" dirty="0"/>
              <a:t> vynález </a:t>
            </a:r>
            <a:r>
              <a:rPr lang="cs-CZ" b="1" dirty="0"/>
              <a:t>očistce, redefinice </a:t>
            </a:r>
            <a:r>
              <a:rPr lang="cs-CZ" dirty="0"/>
              <a:t>spásy duše a eschatologie.</a:t>
            </a:r>
          </a:p>
        </p:txBody>
      </p:sp>
    </p:spTree>
    <p:extLst>
      <p:ext uri="{BB962C8B-B14F-4D97-AF65-F5344CB8AC3E}">
        <p14:creationId xmlns:p14="http://schemas.microsoft.com/office/powerpoint/2010/main" val="166847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7FCF86-193E-D8A8-A4A7-D91599F3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FDFB2E-DFA0-E634-D8D0-A83BB020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77299E-B0B3-DC1C-6248-2FA09C1DB564}"/>
              </a:ext>
            </a:extLst>
          </p:cNvPr>
          <p:cNvSpPr txBox="1"/>
          <p:nvPr/>
        </p:nvSpPr>
        <p:spPr>
          <a:xfrm>
            <a:off x="871757" y="451513"/>
            <a:ext cx="9816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Dvorská kultura a dvorský duch (</a:t>
            </a:r>
            <a:r>
              <a:rPr lang="cs-CZ" b="1" i="1" dirty="0" err="1"/>
              <a:t>cortezia</a:t>
            </a:r>
            <a:r>
              <a:rPr lang="cs-CZ" b="1" dirty="0"/>
              <a:t>)</a:t>
            </a:r>
          </a:p>
          <a:p>
            <a:r>
              <a:rPr lang="cs-CZ" b="1" dirty="0"/>
              <a:t>Nové pojetí lásky: láska-vášeň; Denis de </a:t>
            </a:r>
            <a:r>
              <a:rPr lang="cs-CZ" b="1" dirty="0" err="1"/>
              <a:t>Rougemont</a:t>
            </a:r>
            <a:r>
              <a:rPr lang="cs-CZ" b="1" dirty="0"/>
              <a:t>, </a:t>
            </a:r>
            <a:r>
              <a:rPr lang="fr-CA" b="1" i="1" dirty="0"/>
              <a:t>L’Amour et l’Occident</a:t>
            </a:r>
            <a:r>
              <a:rPr lang="cs-CZ" b="1" i="1" dirty="0"/>
              <a:t> </a:t>
            </a:r>
            <a:r>
              <a:rPr lang="cs-CZ" b="1" dirty="0"/>
              <a:t>(1939)</a:t>
            </a:r>
            <a:r>
              <a:rPr lang="fr-CA" b="1" i="1" dirty="0"/>
              <a:t> </a:t>
            </a:r>
            <a:endParaRPr lang="cs-CZ" i="1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4AAED36-55CE-D205-9E70-62008C2A6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5197"/>
              </p:ext>
            </p:extLst>
          </p:nvPr>
        </p:nvGraphicFramePr>
        <p:xfrm>
          <a:off x="1636860" y="1232715"/>
          <a:ext cx="9880151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4083">
                  <a:extLst>
                    <a:ext uri="{9D8B030D-6E8A-4147-A177-3AD203B41FA5}">
                      <a16:colId xmlns:a16="http://schemas.microsoft.com/office/drawing/2014/main" val="2972947439"/>
                    </a:ext>
                  </a:extLst>
                </a:gridCol>
                <a:gridCol w="2453818">
                  <a:extLst>
                    <a:ext uri="{9D8B030D-6E8A-4147-A177-3AD203B41FA5}">
                      <a16:colId xmlns:a16="http://schemas.microsoft.com/office/drawing/2014/main" val="2362529724"/>
                    </a:ext>
                  </a:extLst>
                </a:gridCol>
                <a:gridCol w="2621125">
                  <a:extLst>
                    <a:ext uri="{9D8B030D-6E8A-4147-A177-3AD203B41FA5}">
                      <a16:colId xmlns:a16="http://schemas.microsoft.com/office/drawing/2014/main" val="2758644992"/>
                    </a:ext>
                  </a:extLst>
                </a:gridCol>
                <a:gridCol w="2621125">
                  <a:extLst>
                    <a:ext uri="{9D8B030D-6E8A-4147-A177-3AD203B41FA5}">
                      <a16:colId xmlns:a16="http://schemas.microsoft.com/office/drawing/2014/main" val="3285050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fr-CA" sz="1800" b="1" spc="-1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b="1" spc="-5" dirty="0">
                          <a:effectLst/>
                        </a:rPr>
                        <a:t>Nauka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b="1" spc="-5" dirty="0">
                          <a:effectLst/>
                        </a:rPr>
                        <a:t>Teoretická aplikace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b="1" spc="-5" dirty="0">
                          <a:effectLst/>
                        </a:rPr>
                        <a:t>Realizace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extLst>
                  <a:ext uri="{0D108BD9-81ED-4DB2-BD59-A6C34878D82A}">
                    <a16:rowId xmlns:a16="http://schemas.microsoft.com/office/drawing/2014/main" val="298391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b="1" spc="-5" dirty="0">
                          <a:effectLst/>
                        </a:rPr>
                        <a:t>Antické pohanství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spc="-5" dirty="0">
                          <a:effectLst/>
                        </a:rPr>
                        <a:t>Esenciální, přímé  mystické spojení</a:t>
                      </a:r>
                      <a:r>
                        <a:rPr lang="fr-CA" sz="1800" spc="-5" dirty="0">
                          <a:effectLst/>
                        </a:rPr>
                        <a:t> (</a:t>
                      </a:r>
                      <a:r>
                        <a:rPr lang="cs-CZ" sz="1800" spc="-5" dirty="0">
                          <a:effectLst/>
                        </a:rPr>
                        <a:t>šťastné spojení s božstvím</a:t>
                      </a:r>
                      <a:r>
                        <a:rPr lang="fr-CA" sz="1800" spc="-5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spc="-5" dirty="0">
                          <a:effectLst/>
                        </a:rPr>
                        <a:t>Lidská láska (manželství) </a:t>
                      </a:r>
                      <a:r>
                        <a:rPr lang="cs-CZ" sz="1800" spc="-5" dirty="0" err="1">
                          <a:effectLst/>
                        </a:rPr>
                        <a:t>nenení</a:t>
                      </a:r>
                      <a:r>
                        <a:rPr lang="cs-CZ" sz="1800" spc="-5" dirty="0">
                          <a:effectLst/>
                        </a:rPr>
                        <a:t> zdrojem štěstí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fr-CA" sz="1800" spc="-5" dirty="0">
                          <a:effectLst/>
                        </a:rPr>
                        <a:t>H</a:t>
                      </a:r>
                      <a:r>
                        <a:rPr lang="cs-CZ" sz="1800" spc="-5" dirty="0" err="1">
                          <a:effectLst/>
                        </a:rPr>
                        <a:t>edonismus</a:t>
                      </a:r>
                      <a:r>
                        <a:rPr lang="fr-CA" sz="1800" spc="-5" dirty="0">
                          <a:effectLst/>
                        </a:rPr>
                        <a:t>, </a:t>
                      </a:r>
                      <a:r>
                        <a:rPr lang="cs-CZ" sz="1800" spc="-5" dirty="0">
                          <a:effectLst/>
                        </a:rPr>
                        <a:t>odmítání vášně</a:t>
                      </a:r>
                      <a:r>
                        <a:rPr lang="fr-CA" sz="1800" spc="-5" dirty="0">
                          <a:effectLst/>
                        </a:rPr>
                        <a:t>: „</a:t>
                      </a:r>
                      <a:r>
                        <a:rPr lang="fr-CA" sz="1800" spc="-5" dirty="0" err="1">
                          <a:effectLst/>
                        </a:rPr>
                        <a:t>desinas</a:t>
                      </a:r>
                      <a:r>
                        <a:rPr lang="fr-CA" sz="1800" spc="-5" dirty="0">
                          <a:effectLst/>
                        </a:rPr>
                        <a:t> </a:t>
                      </a:r>
                      <a:r>
                        <a:rPr lang="fr-CA" sz="1800" spc="-5" dirty="0" err="1">
                          <a:effectLst/>
                        </a:rPr>
                        <a:t>ineptire</a:t>
                      </a:r>
                      <a:r>
                        <a:rPr lang="fr-CA" sz="1800" spc="-5" dirty="0">
                          <a:effectLst/>
                        </a:rPr>
                        <a:t>“ </a:t>
                      </a:r>
                      <a:r>
                        <a:rPr lang="cs-CZ" sz="1800" spc="-5" dirty="0">
                          <a:effectLst/>
                        </a:rPr>
                        <a:t>(</a:t>
                      </a:r>
                      <a:r>
                        <a:rPr lang="fr-CA" sz="1800" spc="-5" dirty="0" err="1">
                          <a:effectLst/>
                        </a:rPr>
                        <a:t>Catull</a:t>
                      </a:r>
                      <a:r>
                        <a:rPr lang="cs-CZ" sz="1800" spc="-5" dirty="0" err="1">
                          <a:effectLst/>
                        </a:rPr>
                        <a:t>us</a:t>
                      </a:r>
                      <a:r>
                        <a:rPr lang="cs-CZ" sz="1800" spc="-5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extLst>
                  <a:ext uri="{0D108BD9-81ED-4DB2-BD59-A6C34878D82A}">
                    <a16:rowId xmlns:a16="http://schemas.microsoft.com/office/drawing/2014/main" val="78098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b="1" spc="-5" dirty="0">
                          <a:effectLst/>
                        </a:rPr>
                        <a:t>Křesťanství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spc="-5" dirty="0">
                          <a:effectLst/>
                        </a:rPr>
                        <a:t>Zprostředkovaní spojení (přijímání, prostřednictví Božího těla a křesťanské komunity</a:t>
                      </a:r>
                      <a:r>
                        <a:rPr lang="fr-CA" sz="1800" spc="-5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cs-CZ" sz="1800" spc="-5" dirty="0">
                          <a:effectLst/>
                        </a:rPr>
                        <a:t>Láska k bližnímu</a:t>
                      </a:r>
                      <a:r>
                        <a:rPr lang="fr-CA" sz="1800" spc="-5" dirty="0">
                          <a:effectLst/>
                        </a:rPr>
                        <a:t> (</a:t>
                      </a:r>
                      <a:r>
                        <a:rPr lang="cs-CZ" sz="1800" spc="-5" dirty="0">
                          <a:effectLst/>
                        </a:rPr>
                        <a:t>koncepce šťastného manželství</a:t>
                      </a:r>
                      <a:r>
                        <a:rPr lang="fr-CA" sz="1800" spc="-5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  <a:tabLst>
                          <a:tab pos="-457200" algn="l"/>
                        </a:tabLst>
                      </a:pPr>
                      <a:r>
                        <a:rPr lang="cs-CZ" sz="1800" spc="-5" dirty="0">
                          <a:effectLst/>
                        </a:rPr>
                        <a:t>Bolestná konfliktnost podporující vášeň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fr-CA" sz="1800" spc="-15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395" marR="112395" marT="0" marB="0"/>
                </a:tc>
                <a:extLst>
                  <a:ext uri="{0D108BD9-81ED-4DB2-BD59-A6C34878D82A}">
                    <a16:rowId xmlns:a16="http://schemas.microsoft.com/office/drawing/2014/main" val="64757797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13EC693-7A17-0FD0-763F-C15ACFCFFBBE}"/>
              </a:ext>
            </a:extLst>
          </p:cNvPr>
          <p:cNvSpPr txBox="1"/>
          <p:nvPr/>
        </p:nvSpPr>
        <p:spPr>
          <a:xfrm>
            <a:off x="465826" y="4297069"/>
            <a:ext cx="113954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Kurtoazie = důrazem na individualitu je to negace křesťanské koncepce, ale zároveň převzetí její spirituality </a:t>
            </a:r>
          </a:p>
          <a:p>
            <a:r>
              <a:rPr lang="cs-CZ" dirty="0"/>
              <a:t>Spiritualizace milostného osobního vztahu: Sv. Augustinus: </a:t>
            </a:r>
            <a:r>
              <a:rPr lang="cs-CZ" i="1" dirty="0" err="1"/>
              <a:t>Amabam</a:t>
            </a:r>
            <a:r>
              <a:rPr lang="cs-CZ" i="1" dirty="0"/>
              <a:t> </a:t>
            </a:r>
            <a:r>
              <a:rPr lang="cs-CZ" i="1" dirty="0" err="1"/>
              <a:t>amare</a:t>
            </a:r>
            <a:r>
              <a:rPr lang="cs-CZ" i="1" dirty="0"/>
              <a:t>; </a:t>
            </a:r>
            <a:r>
              <a:rPr lang="cs-CZ" dirty="0"/>
              <a:t>poezie básníka </a:t>
            </a:r>
            <a:r>
              <a:rPr lang="cs-CZ" dirty="0" err="1"/>
              <a:t>Fortunata</a:t>
            </a:r>
            <a:r>
              <a:rPr lang="cs-CZ" i="1" dirty="0"/>
              <a:t> </a:t>
            </a:r>
            <a:r>
              <a:rPr lang="cs-CZ" dirty="0"/>
              <a:t>(6. st.)</a:t>
            </a:r>
            <a:endParaRPr lang="cs-CZ" i="1" dirty="0"/>
          </a:p>
          <a:p>
            <a:r>
              <a:rPr lang="cs-CZ" dirty="0"/>
              <a:t>láska k lásce samotné = </a:t>
            </a:r>
            <a:r>
              <a:rPr lang="cs-CZ" dirty="0" err="1"/>
              <a:t>passio</a:t>
            </a:r>
            <a:r>
              <a:rPr lang="cs-CZ" dirty="0"/>
              <a:t>, vášeň</a:t>
            </a:r>
          </a:p>
          <a:p>
            <a:r>
              <a:rPr lang="cs-CZ" dirty="0"/>
              <a:t>láska = cit, který není utilitární, který je mimo utilitární manželství</a:t>
            </a:r>
          </a:p>
          <a:p>
            <a:r>
              <a:rPr lang="cs-CZ" b="1" dirty="0"/>
              <a:t>Tristanův komplex</a:t>
            </a:r>
            <a:r>
              <a:rPr lang="cs-CZ" dirty="0"/>
              <a:t>, milostný trojúhelník</a:t>
            </a:r>
          </a:p>
          <a:p>
            <a:endParaRPr lang="cs-CZ" dirty="0"/>
          </a:p>
          <a:p>
            <a:r>
              <a:rPr lang="cs-CZ" dirty="0"/>
              <a:t>Rozdíl mezi </a:t>
            </a:r>
            <a:r>
              <a:rPr lang="cs-CZ" b="1" dirty="0"/>
              <a:t>Paní</a:t>
            </a:r>
            <a:r>
              <a:rPr lang="cs-CZ" dirty="0"/>
              <a:t> (kurtoazie) a </a:t>
            </a:r>
            <a:r>
              <a:rPr lang="cs-CZ" b="1" dirty="0"/>
              <a:t>ženou</a:t>
            </a:r>
            <a:r>
              <a:rPr lang="cs-CZ" dirty="0"/>
              <a:t> (</a:t>
            </a:r>
            <a:r>
              <a:rPr lang="cs-CZ" dirty="0" err="1"/>
              <a:t>antikurtoazie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27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684766-26ED-11C5-763B-C3FE91A2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35DB07-C078-AD5A-7E8E-D24D56BA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F72F89-DC94-C611-86A1-135FC398274A}"/>
              </a:ext>
            </a:extLst>
          </p:cNvPr>
          <p:cNvSpPr txBox="1"/>
          <p:nvPr/>
        </p:nvSpPr>
        <p:spPr>
          <a:xfrm>
            <a:off x="594796" y="349335"/>
            <a:ext cx="1145536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Okcitánští trubadúři</a:t>
            </a:r>
            <a:r>
              <a:rPr lang="fr-CA" b="1" dirty="0"/>
              <a:t> </a:t>
            </a:r>
            <a:r>
              <a:rPr lang="fr-CA" dirty="0"/>
              <a:t>(langue d’oc)</a:t>
            </a:r>
            <a:br>
              <a:rPr lang="cs-CZ" dirty="0"/>
            </a:br>
            <a:r>
              <a:rPr lang="cs-CZ" b="1" dirty="0" err="1"/>
              <a:t>Guilhem</a:t>
            </a:r>
            <a:r>
              <a:rPr lang="cs-CZ" b="1" dirty="0"/>
              <a:t> de </a:t>
            </a:r>
            <a:r>
              <a:rPr lang="cs-CZ" b="1" dirty="0" err="1"/>
              <a:t>Poitiers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Peitieus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b="1" dirty="0"/>
              <a:t>(1071-1127)</a:t>
            </a:r>
            <a:r>
              <a:rPr lang="cs-CZ" dirty="0"/>
              <a:t> - 6. hrabě z </a:t>
            </a:r>
            <a:r>
              <a:rPr lang="cs-CZ" dirty="0" err="1"/>
              <a:t>Poitiers</a:t>
            </a:r>
            <a:r>
              <a:rPr lang="cs-CZ" dirty="0"/>
              <a:t> a 9. vévoda </a:t>
            </a:r>
            <a:r>
              <a:rPr lang="cs-CZ" dirty="0" err="1"/>
              <a:t>akvitánský</a:t>
            </a:r>
            <a:r>
              <a:rPr lang="cs-CZ" dirty="0"/>
              <a:t>, průměrný politik, vynikající básník; otec Eleonory </a:t>
            </a:r>
            <a:r>
              <a:rPr lang="cs-CZ" dirty="0" err="1"/>
              <a:t>Akvitánské</a:t>
            </a:r>
            <a:r>
              <a:rPr lang="cs-CZ" dirty="0"/>
              <a:t> a dědeček Marie de Champagne a </a:t>
            </a:r>
            <a:r>
              <a:rPr lang="cs-CZ" dirty="0" err="1"/>
              <a:t>Aélis</a:t>
            </a:r>
            <a:r>
              <a:rPr lang="cs-CZ" dirty="0"/>
              <a:t> de </a:t>
            </a:r>
            <a:r>
              <a:rPr lang="cs-CZ" dirty="0" err="1"/>
              <a:t>Blois</a:t>
            </a:r>
            <a:br>
              <a:rPr lang="cs-CZ" dirty="0"/>
            </a:br>
            <a:br>
              <a:rPr lang="cs-CZ" dirty="0"/>
            </a:br>
            <a:r>
              <a:rPr lang="cs-CZ" b="1" dirty="0" err="1"/>
              <a:t>Jaufré</a:t>
            </a:r>
            <a:r>
              <a:rPr lang="cs-CZ" b="1" dirty="0"/>
              <a:t> </a:t>
            </a:r>
            <a:r>
              <a:rPr lang="cs-CZ" b="1" dirty="0" err="1"/>
              <a:t>Rudel</a:t>
            </a:r>
            <a:r>
              <a:rPr lang="cs-CZ" dirty="0"/>
              <a:t> </a:t>
            </a:r>
            <a:r>
              <a:rPr lang="cs-CZ" b="1" dirty="0"/>
              <a:t>(asi 1150)</a:t>
            </a:r>
            <a:r>
              <a:rPr lang="cs-CZ" dirty="0"/>
              <a:t> - kníže z </a:t>
            </a:r>
            <a:r>
              <a:rPr lang="cs-CZ" dirty="0" err="1"/>
              <a:t>Blay</a:t>
            </a:r>
            <a:r>
              <a:rPr lang="cs-CZ" dirty="0"/>
              <a:t>; jeho smyšlený životopis (</a:t>
            </a:r>
            <a:r>
              <a:rPr lang="cs-CZ" b="1" dirty="0"/>
              <a:t>vida</a:t>
            </a:r>
            <a:r>
              <a:rPr lang="cs-CZ" dirty="0"/>
              <a:t>) ilustruje </a:t>
            </a:r>
            <a:r>
              <a:rPr lang="cs-CZ" i="1" dirty="0"/>
              <a:t>amor de </a:t>
            </a:r>
            <a:r>
              <a:rPr lang="cs-CZ" i="1" dirty="0" err="1"/>
              <a:t>lonh</a:t>
            </a:r>
            <a:r>
              <a:rPr lang="cs-CZ" i="1" dirty="0"/>
              <a:t> </a:t>
            </a:r>
            <a:r>
              <a:rPr lang="cs-CZ" dirty="0"/>
              <a:t>k hraběnce z Tripolisu, protože o ní slyšel od poutníků, kteří se vraceli ze Svaté země a Antiochie; vydal se na cestu a v Tripolisu smrtelně onemocněl,  v </a:t>
            </a:r>
            <a:r>
              <a:rPr lang="cs-CZ" dirty="0" err="1"/>
              <a:t>hospicu</a:t>
            </a:r>
            <a:r>
              <a:rPr lang="cs-CZ" dirty="0"/>
              <a:t> ho hraběnka navštívila, v její náruči se mu vrátil se mu sluch a zrak; děkoval Bohu, že mu dal toto požehnání; zemřel a hraběnka se stala jeptiškou.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Bertrand de </a:t>
            </a:r>
            <a:r>
              <a:rPr lang="cs-CZ" b="1" dirty="0" err="1"/>
              <a:t>Ventadour</a:t>
            </a:r>
            <a:r>
              <a:rPr lang="cs-CZ" dirty="0"/>
              <a:t> </a:t>
            </a:r>
            <a:r>
              <a:rPr lang="cs-CZ" b="1" dirty="0"/>
              <a:t>(činný kolem roku 1150)</a:t>
            </a:r>
            <a:r>
              <a:rPr lang="cs-CZ" dirty="0"/>
              <a:t> údajně syn pekaře na hradě </a:t>
            </a:r>
            <a:r>
              <a:rPr lang="cs-CZ" dirty="0" err="1"/>
              <a:t>Ventadour</a:t>
            </a:r>
            <a:r>
              <a:rPr lang="cs-CZ" dirty="0"/>
              <a:t> v , spjatý se dvorem Eleonory </a:t>
            </a:r>
            <a:r>
              <a:rPr lang="cs-CZ" dirty="0" err="1"/>
              <a:t>Akvitánské</a:t>
            </a:r>
            <a:r>
              <a:rPr lang="cs-CZ" dirty="0"/>
              <a:t> a Raymonda V. z Toulouse</a:t>
            </a:r>
          </a:p>
          <a:p>
            <a:br>
              <a:rPr lang="cs-CZ" dirty="0"/>
            </a:br>
            <a:r>
              <a:rPr lang="cs-CZ" b="1" dirty="0"/>
              <a:t>Bertrand de Born</a:t>
            </a:r>
            <a:r>
              <a:rPr lang="cs-CZ" dirty="0"/>
              <a:t> - </a:t>
            </a:r>
            <a:r>
              <a:rPr lang="cs-CZ" dirty="0" err="1"/>
              <a:t>limousinský</a:t>
            </a:r>
            <a:r>
              <a:rPr lang="cs-CZ" dirty="0"/>
              <a:t> trubadúr a bojovný rytíř, účastnil se válek a intrik, které rozvrátily anglický dvůr Jindřicha II. </a:t>
            </a:r>
            <a:r>
              <a:rPr lang="cs-CZ" dirty="0" err="1"/>
              <a:t>Plantageneta</a:t>
            </a:r>
            <a:r>
              <a:rPr lang="cs-CZ" dirty="0"/>
              <a:t>; jeho oblíbeným žánrem je </a:t>
            </a:r>
            <a:r>
              <a:rPr lang="cs-CZ" dirty="0" err="1"/>
              <a:t>sirventès</a:t>
            </a:r>
            <a:r>
              <a:rPr lang="cs-CZ" dirty="0"/>
              <a:t> (30 skladeb), ale máme od něj také </a:t>
            </a:r>
            <a:r>
              <a:rPr lang="cs-CZ" i="1" dirty="0" err="1"/>
              <a:t>planh</a:t>
            </a:r>
            <a:r>
              <a:rPr lang="cs-CZ" dirty="0"/>
              <a:t> o smrti mladého prince a milostné písně</a:t>
            </a:r>
          </a:p>
          <a:p>
            <a:endParaRPr lang="cs-CZ" dirty="0"/>
          </a:p>
          <a:p>
            <a:r>
              <a:rPr lang="cs-CZ" b="1" dirty="0"/>
              <a:t>Severofrancouzští truvéři</a:t>
            </a:r>
            <a:r>
              <a:rPr lang="cs-CZ" dirty="0"/>
              <a:t> (</a:t>
            </a:r>
            <a:r>
              <a:rPr lang="cs-CZ" dirty="0" err="1"/>
              <a:t>langue</a:t>
            </a:r>
            <a:r>
              <a:rPr lang="cs-CZ" dirty="0"/>
              <a:t> d</a:t>
            </a:r>
            <a:r>
              <a:rPr lang="fr-CA" dirty="0"/>
              <a:t>’oïl)</a:t>
            </a:r>
          </a:p>
          <a:p>
            <a:r>
              <a:rPr lang="cs-CZ" b="1" dirty="0" err="1"/>
              <a:t>Thibaut</a:t>
            </a:r>
            <a:r>
              <a:rPr lang="cs-CZ" b="1" dirty="0"/>
              <a:t> IV. ze Champagne</a:t>
            </a:r>
            <a:r>
              <a:rPr lang="cs-CZ" dirty="0"/>
              <a:t> (</a:t>
            </a:r>
            <a:r>
              <a:rPr lang="cs-CZ" dirty="0" err="1"/>
              <a:t>zemř</a:t>
            </a:r>
            <a:r>
              <a:rPr lang="cs-CZ" dirty="0"/>
              <a:t>. 1253), hrabě ze Champagne, navarrský král, hudebník i básník; podle jeho </a:t>
            </a:r>
            <a:r>
              <a:rPr lang="cs-CZ" i="1" dirty="0"/>
              <a:t>vidy </a:t>
            </a:r>
            <a:r>
              <a:rPr lang="cs-CZ" dirty="0"/>
              <a:t>zamilován do královny regentky Blanky Kastilské; významné dílo (65-70 skladeb)</a:t>
            </a:r>
          </a:p>
          <a:p>
            <a:endParaRPr lang="cs-CZ" b="1" dirty="0"/>
          </a:p>
          <a:p>
            <a:r>
              <a:rPr lang="cs-CZ" b="1" dirty="0" err="1"/>
              <a:t>Conon</a:t>
            </a:r>
            <a:r>
              <a:rPr lang="cs-CZ" b="1" dirty="0"/>
              <a:t> de </a:t>
            </a:r>
            <a:r>
              <a:rPr lang="cs-CZ" b="1" dirty="0" err="1"/>
              <a:t>Béthune</a:t>
            </a:r>
            <a:r>
              <a:rPr lang="cs-CZ" dirty="0"/>
              <a:t> - hrál důležitou roli ve 4. křížové výpravě (1202-1204); vstoupil do služeb Byzantské říše, několikrát vrátil do Francie jako velvyslanec, zemřel v Byzanci v roce 1220.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3921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A36889-3FEC-1E19-BA59-DB6F355F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EA482C-E2E4-9F74-C774-632B6522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7C5A87-3541-4C90-7386-C37F34A8C9F5}"/>
              </a:ext>
            </a:extLst>
          </p:cNvPr>
          <p:cNvSpPr txBox="1"/>
          <p:nvPr/>
        </p:nvSpPr>
        <p:spPr>
          <a:xfrm>
            <a:off x="1055781" y="1028343"/>
            <a:ext cx="102519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 err="1"/>
              <a:t>Lyrick</a:t>
            </a:r>
            <a:r>
              <a:rPr lang="cs-CZ" b="1" dirty="0"/>
              <a:t>é žánry</a:t>
            </a:r>
            <a:endParaRPr lang="fr-CA" b="1" dirty="0"/>
          </a:p>
          <a:p>
            <a:endParaRPr lang="fr-CA" b="1" dirty="0"/>
          </a:p>
          <a:p>
            <a:r>
              <a:rPr lang="cs-CZ" b="1" dirty="0"/>
              <a:t>Cant, </a:t>
            </a:r>
            <a:r>
              <a:rPr lang="cs-CZ" b="1" dirty="0" err="1"/>
              <a:t>Chant</a:t>
            </a:r>
            <a:r>
              <a:rPr lang="cs-CZ" b="1" dirty="0"/>
              <a:t> </a:t>
            </a:r>
            <a:r>
              <a:rPr lang="cs-CZ" b="1" dirty="0" err="1"/>
              <a:t>Canzon</a:t>
            </a:r>
            <a:r>
              <a:rPr lang="cs-CZ" b="1" dirty="0"/>
              <a:t> </a:t>
            </a:r>
            <a:r>
              <a:rPr lang="cs-CZ" dirty="0"/>
              <a:t>- milostná píseň, nejreprezentativnější forma lyrické poezie. </a:t>
            </a:r>
            <a:br>
              <a:rPr lang="cs-CZ" dirty="0"/>
            </a:br>
            <a:r>
              <a:rPr lang="cs-CZ" b="1" dirty="0"/>
              <a:t>Alba (</a:t>
            </a:r>
            <a:r>
              <a:rPr lang="cs-CZ" b="1" dirty="0" err="1"/>
              <a:t>svítáníčko</a:t>
            </a:r>
            <a:r>
              <a:rPr lang="cs-CZ" b="1" dirty="0"/>
              <a:t>) -</a:t>
            </a:r>
            <a:r>
              <a:rPr lang="cs-CZ" dirty="0"/>
              <a:t> ustálené téma svítání: 3 postavy – milý, milá, strážce</a:t>
            </a:r>
            <a:endParaRPr lang="cs-CZ" b="1" dirty="0"/>
          </a:p>
          <a:p>
            <a:r>
              <a:rPr lang="cs-CZ" b="1" dirty="0" err="1"/>
              <a:t>Pastorella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amoenus</a:t>
            </a:r>
            <a:r>
              <a:rPr lang="cs-CZ" dirty="0"/>
              <a:t> venkova, chytrá pastýřka odmítající svody rytíře</a:t>
            </a:r>
            <a:br>
              <a:rPr lang="cs-CZ" dirty="0"/>
            </a:br>
            <a:r>
              <a:rPr lang="cs-CZ" b="1" dirty="0" err="1"/>
              <a:t>Tenzon</a:t>
            </a:r>
            <a:r>
              <a:rPr lang="cs-CZ" dirty="0"/>
              <a:t> (nebo </a:t>
            </a:r>
            <a:r>
              <a:rPr lang="cs-CZ" b="1" dirty="0" err="1"/>
              <a:t>tenson</a:t>
            </a:r>
            <a:r>
              <a:rPr lang="cs-CZ" dirty="0"/>
              <a:t>) – veršovaný spor na téma poezie, lásky, náboženství, teologie nebo politiky; někdy jde o veršované souboje, které se skutečně odehrály mezi dvěma trubadúry; nebo mezi ním a ní.</a:t>
            </a:r>
            <a:br>
              <a:rPr lang="cs-CZ" dirty="0"/>
            </a:br>
            <a:r>
              <a:rPr lang="cs-CZ" b="1" dirty="0" err="1"/>
              <a:t>Sirventès</a:t>
            </a:r>
            <a:r>
              <a:rPr lang="cs-CZ" b="1" dirty="0"/>
              <a:t> (</a:t>
            </a:r>
            <a:r>
              <a:rPr lang="cs-CZ" b="1" dirty="0" err="1"/>
              <a:t>serventois</a:t>
            </a:r>
            <a:r>
              <a:rPr lang="cs-CZ" b="1" dirty="0"/>
              <a:t>)</a:t>
            </a:r>
            <a:r>
              <a:rPr lang="cs-CZ" dirty="0"/>
              <a:t> - morální nebo politická satira (Bertrand de Born, </a:t>
            </a:r>
            <a:r>
              <a:rPr lang="cs-CZ" dirty="0" err="1"/>
              <a:t>Peire</a:t>
            </a:r>
            <a:r>
              <a:rPr lang="cs-CZ" dirty="0"/>
              <a:t> </a:t>
            </a:r>
            <a:r>
              <a:rPr lang="cs-CZ" dirty="0" err="1"/>
              <a:t>Cardenal</a:t>
            </a:r>
            <a:r>
              <a:rPr lang="cs-CZ" dirty="0"/>
              <a:t>, </a:t>
            </a:r>
            <a:r>
              <a:rPr lang="cs-CZ" dirty="0" err="1"/>
              <a:t>Guilhem</a:t>
            </a:r>
            <a:r>
              <a:rPr lang="cs-CZ" dirty="0"/>
              <a:t> </a:t>
            </a:r>
            <a:r>
              <a:rPr lang="cs-CZ" dirty="0" err="1"/>
              <a:t>Fugueira</a:t>
            </a:r>
            <a:r>
              <a:rPr lang="cs-CZ" dirty="0"/>
              <a:t>, </a:t>
            </a:r>
            <a:r>
              <a:rPr lang="cs-CZ" dirty="0" err="1"/>
              <a:t>Guilhem</a:t>
            </a:r>
            <a:r>
              <a:rPr lang="cs-CZ" dirty="0"/>
              <a:t> de </a:t>
            </a:r>
            <a:r>
              <a:rPr lang="cs-CZ" dirty="0" err="1"/>
              <a:t>Montanhol</a:t>
            </a:r>
            <a:r>
              <a:rPr lang="cs-CZ" dirty="0"/>
              <a:t>).</a:t>
            </a:r>
            <a:br>
              <a:rPr lang="cs-CZ" dirty="0"/>
            </a:br>
            <a:r>
              <a:rPr lang="cs-CZ" b="1" dirty="0" err="1"/>
              <a:t>Planh</a:t>
            </a:r>
            <a:r>
              <a:rPr lang="cs-CZ" b="1" dirty="0"/>
              <a:t> (nářek)</a:t>
            </a:r>
            <a:r>
              <a:rPr lang="cs-CZ" dirty="0"/>
              <a:t> - pochází z pohřebního </a:t>
            </a:r>
            <a:r>
              <a:rPr lang="cs-CZ" i="1" dirty="0" err="1"/>
              <a:t>planktu</a:t>
            </a:r>
            <a:r>
              <a:rPr lang="cs-CZ" dirty="0"/>
              <a:t> vrcholného středověku; nářek nad smrtí Paní (srov. náboženský žánr </a:t>
            </a:r>
            <a:r>
              <a:rPr lang="cs-CZ" i="1" dirty="0"/>
              <a:t>pašijí</a:t>
            </a:r>
            <a:r>
              <a:rPr lang="cs-CZ" dirty="0"/>
              <a:t>), ale také nářek nad smrtí jakékoli blízké osoby: Bertrand de Born složil </a:t>
            </a:r>
            <a:r>
              <a:rPr lang="cs-CZ" i="1" dirty="0" err="1"/>
              <a:t>planh</a:t>
            </a:r>
            <a:r>
              <a:rPr lang="cs-CZ" dirty="0"/>
              <a:t> nad smrtí anglického prince, kterého miloval.</a:t>
            </a:r>
            <a:br>
              <a:rPr lang="cs-CZ" dirty="0"/>
            </a:br>
            <a:r>
              <a:rPr lang="cs-CZ" b="1" dirty="0"/>
              <a:t>Vida</a:t>
            </a:r>
            <a:r>
              <a:rPr lang="cs-CZ" dirty="0"/>
              <a:t> - životopis a fiktivní autobiografie některých trubadúrů: viz </a:t>
            </a:r>
            <a:r>
              <a:rPr lang="cs-CZ" dirty="0" err="1"/>
              <a:t>Jaufré</a:t>
            </a:r>
            <a:r>
              <a:rPr lang="cs-CZ" dirty="0"/>
              <a:t> </a:t>
            </a:r>
            <a:r>
              <a:rPr lang="cs-CZ" dirty="0" err="1"/>
              <a:t>Rude</a:t>
            </a:r>
            <a:r>
              <a:rPr lang="cs-CZ" dirty="0"/>
              <a:t> a jeho </a:t>
            </a:r>
            <a:r>
              <a:rPr lang="cs-CZ" i="1" dirty="0"/>
              <a:t>amor de </a:t>
            </a:r>
            <a:r>
              <a:rPr lang="cs-CZ" i="1" dirty="0" err="1"/>
              <a:t>lonh</a:t>
            </a:r>
            <a:r>
              <a:rPr lang="cs-CZ" dirty="0"/>
              <a:t> pro Mahaut z Tripolisu; Blondel de </a:t>
            </a:r>
            <a:r>
              <a:rPr lang="cs-CZ" dirty="0" err="1"/>
              <a:t>Nesle</a:t>
            </a:r>
            <a:r>
              <a:rPr lang="cs-CZ" dirty="0"/>
              <a:t> (trubadúr z </a:t>
            </a:r>
            <a:r>
              <a:rPr lang="cs-CZ" dirty="0" err="1"/>
              <a:t>Artois</a:t>
            </a:r>
            <a:r>
              <a:rPr lang="cs-CZ" dirty="0"/>
              <a:t>) a Richard Lvi Srdce, kteří se setkali v Rakousku; </a:t>
            </a:r>
            <a:r>
              <a:rPr lang="cs-CZ" dirty="0" err="1"/>
              <a:t>Peire</a:t>
            </a:r>
            <a:r>
              <a:rPr lang="cs-CZ" dirty="0"/>
              <a:t> </a:t>
            </a:r>
            <a:r>
              <a:rPr lang="cs-CZ" dirty="0" err="1"/>
              <a:t>Vidal</a:t>
            </a:r>
            <a:r>
              <a:rPr lang="cs-CZ" dirty="0"/>
              <a:t>(s) - proměněný ve vlka z lásky ke své „</a:t>
            </a:r>
            <a:r>
              <a:rPr lang="cs-CZ" dirty="0" err="1"/>
              <a:t>Louve</a:t>
            </a:r>
            <a:r>
              <a:rPr lang="cs-CZ" dirty="0"/>
              <a:t>“ (</a:t>
            </a:r>
            <a:r>
              <a:rPr lang="cs-CZ" dirty="0" err="1"/>
              <a:t>Loba</a:t>
            </a:r>
            <a:r>
              <a:rPr lang="cs-CZ" dirty="0"/>
              <a:t> - hraběnka Stéphanie de </a:t>
            </a:r>
            <a:r>
              <a:rPr lang="cs-CZ" dirty="0" err="1"/>
              <a:t>Fanjeaux</a:t>
            </a:r>
            <a:r>
              <a:rPr lang="cs-CZ" dirty="0"/>
              <a:t>) je pronásledován psy, kteří ho připraví o jazyk</a:t>
            </a:r>
          </a:p>
        </p:txBody>
      </p:sp>
    </p:spTree>
    <p:extLst>
      <p:ext uri="{BB962C8B-B14F-4D97-AF65-F5344CB8AC3E}">
        <p14:creationId xmlns:p14="http://schemas.microsoft.com/office/powerpoint/2010/main" val="334925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0C3EDF-D45A-92FC-1AB8-C4525F32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61EFBC-0E14-BE36-A062-20593706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CA2C5D-BBB5-CA4C-85E5-A7F50DE1E624}"/>
              </a:ext>
            </a:extLst>
          </p:cNvPr>
          <p:cNvSpPr txBox="1"/>
          <p:nvPr/>
        </p:nvSpPr>
        <p:spPr>
          <a:xfrm>
            <a:off x="872912" y="451513"/>
            <a:ext cx="107064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Dvorská epika</a:t>
            </a:r>
          </a:p>
          <a:p>
            <a:endParaRPr lang="cs-CZ" b="1" dirty="0"/>
          </a:p>
          <a:p>
            <a:r>
              <a:rPr lang="cs-CZ" b="1" dirty="0"/>
              <a:t>Dvorský román</a:t>
            </a:r>
            <a:r>
              <a:rPr lang="cs-CZ" dirty="0"/>
              <a:t> je </a:t>
            </a:r>
            <a:r>
              <a:rPr lang="cs-CZ" b="1" dirty="0"/>
              <a:t>originálním výtvorem</a:t>
            </a:r>
            <a:r>
              <a:rPr lang="cs-CZ" dirty="0"/>
              <a:t> dvorské kultury. V antické kultuře má jen málo předchůdců (</a:t>
            </a:r>
            <a:r>
              <a:rPr lang="cs-CZ" i="1" dirty="0" err="1"/>
              <a:t>Theagenés</a:t>
            </a:r>
            <a:r>
              <a:rPr lang="cs-CZ" i="1" dirty="0"/>
              <a:t> a </a:t>
            </a:r>
            <a:r>
              <a:rPr lang="cs-CZ" i="1" dirty="0" err="1"/>
              <a:t>Charicléa</a:t>
            </a:r>
            <a:r>
              <a:rPr lang="cs-CZ" i="1" dirty="0"/>
              <a:t>, </a:t>
            </a:r>
            <a:r>
              <a:rPr lang="cs-CZ" i="1" dirty="0" err="1"/>
              <a:t>Aithoiopica</a:t>
            </a:r>
            <a:r>
              <a:rPr lang="cs-CZ" i="1" dirty="0"/>
              <a:t>, Dafnis a Chloé</a:t>
            </a:r>
            <a:r>
              <a:rPr lang="cs-CZ" dirty="0"/>
              <a:t>; </a:t>
            </a:r>
            <a:r>
              <a:rPr lang="cs-CZ" dirty="0" err="1"/>
              <a:t>Apuleiův</a:t>
            </a:r>
            <a:r>
              <a:rPr lang="cs-CZ" i="1" dirty="0"/>
              <a:t> </a:t>
            </a:r>
            <a:r>
              <a:rPr lang="cs-CZ" i="1" dirty="0" err="1"/>
              <a:t>Asinus</a:t>
            </a:r>
            <a:r>
              <a:rPr lang="cs-CZ" i="1" dirty="0"/>
              <a:t> aureus</a:t>
            </a:r>
            <a:r>
              <a:rPr lang="cs-CZ" dirty="0"/>
              <a:t>, </a:t>
            </a:r>
            <a:r>
              <a:rPr lang="cs-CZ" dirty="0" err="1"/>
              <a:t>Petroniův</a:t>
            </a:r>
            <a:r>
              <a:rPr lang="cs-CZ" dirty="0"/>
              <a:t> </a:t>
            </a:r>
            <a:r>
              <a:rPr lang="cs-CZ" i="1" dirty="0" err="1"/>
              <a:t>Satyricon</a:t>
            </a:r>
            <a:r>
              <a:rPr lang="cs-CZ" dirty="0"/>
              <a:t> ) a z hlediska inspirace a stylu se velmi liší od hrdinských písní.</a:t>
            </a:r>
          </a:p>
          <a:p>
            <a:endParaRPr lang="cs-CZ" dirty="0"/>
          </a:p>
          <a:p>
            <a:r>
              <a:rPr lang="cs-CZ" dirty="0"/>
              <a:t>Středem zápletky Paní, nová ideologie rytířství, urozenost nejen v boji a statečnosti, ale ve vybraném chování, mravech, oblékání, řeči, tanci, hudbě…</a:t>
            </a:r>
          </a:p>
          <a:p>
            <a:endParaRPr lang="cs-CZ" dirty="0"/>
          </a:p>
          <a:p>
            <a:r>
              <a:rPr lang="cs-CZ" dirty="0" err="1"/>
              <a:t>Topoi</a:t>
            </a:r>
            <a:r>
              <a:rPr lang="cs-CZ" dirty="0"/>
              <a:t> Dvora (civilizace) a Lesa (nebezpečí, dobrodružství, hrdinské činy)</a:t>
            </a:r>
          </a:p>
          <a:p>
            <a:r>
              <a:rPr lang="cs-CZ" dirty="0"/>
              <a:t>Spiritualita dvorské lásky, ale také erotika, smysl pro humor…</a:t>
            </a:r>
          </a:p>
          <a:p>
            <a:endParaRPr lang="cs-CZ" dirty="0"/>
          </a:p>
          <a:p>
            <a:r>
              <a:rPr lang="cs-CZ" b="1" dirty="0"/>
              <a:t>Antický cyklus</a:t>
            </a:r>
          </a:p>
          <a:p>
            <a:r>
              <a:rPr lang="cs-CZ" i="1" dirty="0"/>
              <a:t>Trojský román</a:t>
            </a:r>
            <a:r>
              <a:rPr lang="cs-CZ" dirty="0"/>
              <a:t>, </a:t>
            </a:r>
            <a:r>
              <a:rPr lang="cs-CZ" i="1" dirty="0"/>
              <a:t>Thébský román</a:t>
            </a:r>
            <a:r>
              <a:rPr lang="cs-CZ" dirty="0"/>
              <a:t>, </a:t>
            </a:r>
            <a:r>
              <a:rPr lang="cs-CZ" i="1" dirty="0"/>
              <a:t>Alexandreidy</a:t>
            </a:r>
          </a:p>
          <a:p>
            <a:endParaRPr lang="cs-CZ" dirty="0"/>
          </a:p>
          <a:p>
            <a:r>
              <a:rPr lang="cs-CZ" b="1" dirty="0"/>
              <a:t>Keltský cyklus</a:t>
            </a:r>
            <a:r>
              <a:rPr lang="cs-CZ" dirty="0"/>
              <a:t>: dvůr krále Marka (</a:t>
            </a:r>
            <a:r>
              <a:rPr lang="cs-CZ" i="1" dirty="0"/>
              <a:t>Tristan a Isolda</a:t>
            </a:r>
            <a:r>
              <a:rPr lang="cs-CZ" dirty="0"/>
              <a:t>), dvůr krále Artuše (</a:t>
            </a:r>
            <a:r>
              <a:rPr lang="cs-CZ" i="1" dirty="0" err="1"/>
              <a:t>Erec</a:t>
            </a:r>
            <a:r>
              <a:rPr lang="cs-CZ" i="1" dirty="0"/>
              <a:t> a </a:t>
            </a:r>
            <a:r>
              <a:rPr lang="cs-CZ" i="1" dirty="0" err="1"/>
              <a:t>Enide</a:t>
            </a:r>
            <a:r>
              <a:rPr lang="cs-CZ" dirty="0"/>
              <a:t>, </a:t>
            </a:r>
            <a:r>
              <a:rPr lang="cs-CZ" i="1" dirty="0" err="1"/>
              <a:t>Lancelot</a:t>
            </a:r>
            <a:r>
              <a:rPr lang="cs-CZ" dirty="0"/>
              <a:t>, </a:t>
            </a:r>
            <a:r>
              <a:rPr lang="cs-CZ" i="1" dirty="0" err="1"/>
              <a:t>Yvain</a:t>
            </a:r>
            <a:r>
              <a:rPr lang="cs-CZ" i="1" dirty="0"/>
              <a:t> aneb rytíř a lev</a:t>
            </a:r>
            <a:r>
              <a:rPr lang="cs-CZ" dirty="0"/>
              <a:t>, </a:t>
            </a:r>
            <a:r>
              <a:rPr lang="cs-CZ" i="1" dirty="0" err="1"/>
              <a:t>Clig</a:t>
            </a:r>
            <a:r>
              <a:rPr lang="fr-CA" dirty="0"/>
              <a:t>è</a:t>
            </a:r>
            <a:r>
              <a:rPr lang="cs-CZ" dirty="0"/>
              <a:t>s</a:t>
            </a:r>
            <a:r>
              <a:rPr lang="fr-CA" dirty="0"/>
              <a:t>, </a:t>
            </a:r>
            <a:r>
              <a:rPr lang="fr-CA" i="1" dirty="0" err="1"/>
              <a:t>Parcifal</a:t>
            </a:r>
            <a:r>
              <a:rPr lang="fr-CA" i="1" dirty="0"/>
              <a:t>, </a:t>
            </a:r>
            <a:r>
              <a:rPr lang="fr-CA" i="1" dirty="0" err="1"/>
              <a:t>cyklus¸o</a:t>
            </a:r>
            <a:r>
              <a:rPr lang="fr-CA" i="1" dirty="0"/>
              <a:t> </a:t>
            </a:r>
            <a:r>
              <a:rPr lang="cs-CZ" i="1" dirty="0"/>
              <a:t>svatém Grálu</a:t>
            </a:r>
            <a:r>
              <a:rPr lang="cs-CZ" dirty="0"/>
              <a:t>)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22678E-5E15-49A6-7057-A7C0B745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387F8A-B3C9-B89B-04DA-C2FC67A1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03C0F6-00D7-DC59-E828-9A5A723E7521}"/>
              </a:ext>
            </a:extLst>
          </p:cNvPr>
          <p:cNvSpPr txBox="1"/>
          <p:nvPr/>
        </p:nvSpPr>
        <p:spPr>
          <a:xfrm>
            <a:off x="977775" y="451513"/>
            <a:ext cx="6102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Klíčová role </a:t>
            </a:r>
            <a:r>
              <a:rPr lang="cs-CZ" b="1" dirty="0" err="1"/>
              <a:t>Pantagenetovské</a:t>
            </a:r>
            <a:r>
              <a:rPr lang="cs-CZ" b="1" dirty="0"/>
              <a:t> dynastie v zapojení keltské tematiky</a:t>
            </a:r>
          </a:p>
          <a:p>
            <a:endParaRPr lang="cs-CZ" b="1" i="1" dirty="0"/>
          </a:p>
          <a:p>
            <a:endParaRPr lang="cs-CZ" i="1" dirty="0"/>
          </a:p>
        </p:txBody>
      </p:sp>
      <p:pic>
        <p:nvPicPr>
          <p:cNvPr id="7" name="Obrázek 6" descr="Obsah obrázku text, mapa, atlas, Písmo&#10;&#10;Popis byl vytvořen automaticky">
            <a:extLst>
              <a:ext uri="{FF2B5EF4-FFF2-40B4-BE49-F238E27FC236}">
                <a16:creationId xmlns:a16="http://schemas.microsoft.com/office/drawing/2014/main" id="{8C6C56ED-526A-C842-BF07-33DDCBCC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57" y="126358"/>
            <a:ext cx="4197177" cy="609756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D87B6B-D614-D83A-6DB4-DB8CBFF82BEA}"/>
              </a:ext>
            </a:extLst>
          </p:cNvPr>
          <p:cNvSpPr txBox="1"/>
          <p:nvPr/>
        </p:nvSpPr>
        <p:spPr>
          <a:xfrm>
            <a:off x="677333" y="1166327"/>
            <a:ext cx="66565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Vliv bardů, velšských, cornwallských nebo irských recitátorů na francouzské půdě doložen od konce 11. století (</a:t>
            </a:r>
            <a:r>
              <a:rPr lang="cs-CZ" b="1" dirty="0" err="1"/>
              <a:t>Bledhri</a:t>
            </a:r>
            <a:r>
              <a:rPr lang="cs-CZ" b="1" dirty="0"/>
              <a:t> </a:t>
            </a:r>
            <a:r>
              <a:rPr lang="cs-CZ" dirty="0"/>
              <a:t>na dvoře </a:t>
            </a:r>
            <a:r>
              <a:rPr lang="cs-CZ" dirty="0" err="1"/>
              <a:t>Guilhema</a:t>
            </a:r>
            <a:r>
              <a:rPr lang="cs-CZ" dirty="0"/>
              <a:t> de </a:t>
            </a:r>
            <a:r>
              <a:rPr lang="cs-CZ" dirty="0" err="1"/>
              <a:t>Poitiers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Keltské dějiny, mytologie a zázraky zpracovány: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Britonum</a:t>
            </a:r>
            <a:r>
              <a:rPr lang="cs-CZ" dirty="0"/>
              <a:t> od </a:t>
            </a:r>
            <a:r>
              <a:rPr lang="cs-CZ" dirty="0" err="1"/>
              <a:t>Pseudo-Nennia</a:t>
            </a:r>
            <a:r>
              <a:rPr lang="cs-CZ" dirty="0"/>
              <a:t> (sestavená mezi 7. a 9. stoletím), převzatá </a:t>
            </a:r>
            <a:r>
              <a:rPr lang="cs-CZ" b="1" dirty="0" err="1"/>
              <a:t>Geoffreyem</a:t>
            </a:r>
            <a:r>
              <a:rPr lang="cs-CZ" b="1" dirty="0"/>
              <a:t> z </a:t>
            </a:r>
            <a:r>
              <a:rPr lang="cs-CZ" b="1" dirty="0" err="1"/>
              <a:t>Monmouthu</a:t>
            </a:r>
            <a:r>
              <a:rPr lang="cs-CZ" dirty="0"/>
              <a:t> v </a:t>
            </a:r>
            <a:r>
              <a:rPr lang="cs-CZ" b="1" i="1" dirty="0" err="1"/>
              <a:t>Historia</a:t>
            </a:r>
            <a:r>
              <a:rPr lang="cs-CZ" b="1" i="1" dirty="0"/>
              <a:t> </a:t>
            </a:r>
            <a:r>
              <a:rPr lang="cs-CZ" b="1" i="1" dirty="0" err="1"/>
              <a:t>regum</a:t>
            </a:r>
            <a:r>
              <a:rPr lang="cs-CZ" b="1" i="1" dirty="0"/>
              <a:t> </a:t>
            </a:r>
            <a:r>
              <a:rPr lang="cs-CZ" b="1" i="1" dirty="0" err="1"/>
              <a:t>Britaniae</a:t>
            </a:r>
            <a:r>
              <a:rPr lang="cs-CZ" dirty="0"/>
              <a:t> (1135): významné místo je vyhrazeno králi Artušovi a jeho rytířům. Významný je však i mytologický přínos: například motivy </a:t>
            </a:r>
            <a:r>
              <a:rPr lang="cs-CZ" i="1" dirty="0"/>
              <a:t>„prokletého krále“</a:t>
            </a:r>
            <a:r>
              <a:rPr lang="cs-CZ" dirty="0"/>
              <a:t> a </a:t>
            </a:r>
            <a:r>
              <a:rPr lang="cs-CZ" i="1" dirty="0"/>
              <a:t>„mrtvé země “, </a:t>
            </a:r>
            <a:r>
              <a:rPr lang="cs-CZ" dirty="0"/>
              <a:t>Tristanova cesta do země </a:t>
            </a:r>
            <a:r>
              <a:rPr lang="cs-CZ" dirty="0" err="1"/>
              <a:t>Morholt</a:t>
            </a:r>
            <a:r>
              <a:rPr lang="cs-CZ" dirty="0"/>
              <a:t> (</a:t>
            </a:r>
            <a:r>
              <a:rPr lang="cs-CZ" dirty="0" err="1"/>
              <a:t>Morhout</a:t>
            </a:r>
            <a:r>
              <a:rPr lang="cs-CZ" dirty="0"/>
              <a:t>; strážce země smrti a mrtvých). Toto keltské pozadí se však také spojuje s mystikou apokryfních křesťanských spisů, jako je například </a:t>
            </a:r>
            <a:r>
              <a:rPr lang="cs-CZ" i="1" dirty="0" err="1"/>
              <a:t>pseudoevangelium</a:t>
            </a:r>
            <a:r>
              <a:rPr lang="cs-CZ" i="1" dirty="0"/>
              <a:t> Nikodémovo</a:t>
            </a:r>
            <a:r>
              <a:rPr lang="cs-CZ" dirty="0"/>
              <a:t> (Josef z </a:t>
            </a:r>
            <a:r>
              <a:rPr lang="cs-CZ" dirty="0" err="1"/>
              <a:t>Arimatie</a:t>
            </a:r>
            <a:r>
              <a:rPr lang="cs-CZ" dirty="0"/>
              <a:t> a původ Grálu). Kulatý stůl připomíná uspořádání Poslední večeři, kde jedno místo, to obsazené Jidášem, zůstává prázdné, dokud ho nezabere rytíř čistého srdce, obraz lidstva navráceného k životu v milosti. </a:t>
            </a:r>
            <a:r>
              <a:rPr lang="cs-CZ" b="1" dirty="0" err="1"/>
              <a:t>Wace</a:t>
            </a:r>
            <a:r>
              <a:rPr lang="cs-CZ" dirty="0"/>
              <a:t> napsal francouzskou verzi pod názvem</a:t>
            </a:r>
            <a:r>
              <a:rPr lang="cs-CZ" b="1" dirty="0"/>
              <a:t> </a:t>
            </a:r>
            <a:r>
              <a:rPr lang="cs-CZ" b="1" i="1" dirty="0"/>
              <a:t>Roman de </a:t>
            </a:r>
            <a:r>
              <a:rPr lang="cs-CZ" b="1" i="1" dirty="0" err="1"/>
              <a:t>Brut</a:t>
            </a:r>
            <a:r>
              <a:rPr lang="cs-CZ" dirty="0"/>
              <a:t> (1155), kterou věnoval Eleonoře, anglické královně.</a:t>
            </a:r>
          </a:p>
        </p:txBody>
      </p:sp>
    </p:spTree>
    <p:extLst>
      <p:ext uri="{BB962C8B-B14F-4D97-AF65-F5344CB8AC3E}">
        <p14:creationId xmlns:p14="http://schemas.microsoft.com/office/powerpoint/2010/main" val="228818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D12E0D-66B7-7A4C-2B3C-2E7C00DD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5C2F6D-39D5-BAB4-5D19-1074181C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4C6670-76B2-2553-E400-FE9C2652229D}"/>
              </a:ext>
            </a:extLst>
          </p:cNvPr>
          <p:cNvSpPr txBox="1"/>
          <p:nvPr/>
        </p:nvSpPr>
        <p:spPr>
          <a:xfrm>
            <a:off x="677334" y="617843"/>
            <a:ext cx="82249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Marie de France (působila v letech 1160 až 1190)</a:t>
            </a:r>
            <a:br>
              <a:rPr lang="cs-CZ" dirty="0"/>
            </a:br>
            <a:r>
              <a:rPr lang="cs-CZ" dirty="0"/>
              <a:t>abatyše klášterů </a:t>
            </a:r>
            <a:r>
              <a:rPr lang="cs-CZ" dirty="0" err="1"/>
              <a:t>Barking</a:t>
            </a:r>
            <a:r>
              <a:rPr lang="cs-CZ" dirty="0"/>
              <a:t> a </a:t>
            </a:r>
            <a:r>
              <a:rPr lang="cs-CZ" dirty="0" err="1"/>
              <a:t>Shaftesbury</a:t>
            </a:r>
            <a:r>
              <a:rPr lang="cs-CZ" dirty="0"/>
              <a:t>? princezna z rodu </a:t>
            </a:r>
            <a:r>
              <a:rPr lang="cs-CZ" dirty="0" err="1"/>
              <a:t>Plantagenetů</a:t>
            </a:r>
            <a:r>
              <a:rPr lang="cs-CZ" dirty="0"/>
              <a:t>? Francouzka na anglické dvoru?</a:t>
            </a:r>
          </a:p>
          <a:p>
            <a:r>
              <a:rPr lang="cs-CZ" dirty="0"/>
              <a:t>Čerpá z velšských námětů formou krátkých příběhů (cca 500-700 veršů) – forma </a:t>
            </a:r>
            <a:r>
              <a:rPr lang="cs-CZ" b="1" dirty="0" err="1"/>
              <a:t>lais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Sbírka připisovaná Marii de France je uvedena veršovaným </a:t>
            </a:r>
            <a:r>
              <a:rPr lang="cs-CZ" i="1" dirty="0"/>
              <a:t>Prologem</a:t>
            </a:r>
            <a:r>
              <a:rPr lang="cs-CZ" dirty="0"/>
              <a:t> a obsahuje 12 </a:t>
            </a:r>
            <a:r>
              <a:rPr lang="cs-CZ" dirty="0" err="1"/>
              <a:t>lais</a:t>
            </a:r>
            <a:r>
              <a:rPr lang="cs-CZ" dirty="0"/>
              <a:t>: </a:t>
            </a:r>
            <a:r>
              <a:rPr lang="cs-CZ" b="1" dirty="0" err="1"/>
              <a:t>Guigemar</a:t>
            </a:r>
            <a:r>
              <a:rPr lang="cs-CZ" dirty="0"/>
              <a:t> (příběh </a:t>
            </a:r>
            <a:r>
              <a:rPr lang="cs-CZ" i="1" dirty="0"/>
              <a:t>rytíře</a:t>
            </a:r>
            <a:r>
              <a:rPr lang="cs-CZ" dirty="0"/>
              <a:t>, který se nedokáže zamilovat), </a:t>
            </a:r>
            <a:r>
              <a:rPr lang="cs-CZ" b="1" i="1" dirty="0" err="1"/>
              <a:t>Equitan</a:t>
            </a:r>
            <a:r>
              <a:rPr lang="cs-CZ" dirty="0"/>
              <a:t> (pán z Nantes, královský </a:t>
            </a:r>
            <a:r>
              <a:rPr lang="cs-CZ" dirty="0" err="1"/>
              <a:t>senešal</a:t>
            </a:r>
            <a:r>
              <a:rPr lang="cs-CZ" dirty="0"/>
              <a:t> a manžel ženy, do níž se král zamiluje, je ohrožen spiknutím, které proti němu chystají král a paní; opařeni v horké lázni však zahynou oni), </a:t>
            </a:r>
            <a:r>
              <a:rPr lang="cs-CZ" b="1" i="1" dirty="0" err="1"/>
              <a:t>Le</a:t>
            </a:r>
            <a:r>
              <a:rPr lang="cs-CZ" b="1" i="1" dirty="0"/>
              <a:t> </a:t>
            </a:r>
            <a:r>
              <a:rPr lang="cs-CZ" b="1" i="1" dirty="0" err="1"/>
              <a:t>Frêne</a:t>
            </a:r>
            <a:r>
              <a:rPr lang="cs-CZ" dirty="0"/>
              <a:t> (příběh dvojčat ve dvou rodinách), </a:t>
            </a:r>
            <a:r>
              <a:rPr lang="cs-CZ" b="1" i="1" dirty="0" err="1"/>
              <a:t>Bisclavret</a:t>
            </a:r>
            <a:r>
              <a:rPr lang="cs-CZ" dirty="0"/>
              <a:t> (vlkodlak je zrazen svou ženou a je mu zabráněno vrátit se do lidské podoby. .. ), </a:t>
            </a:r>
            <a:r>
              <a:rPr lang="cs-CZ" b="1" i="1" dirty="0" err="1"/>
              <a:t>Lanval</a:t>
            </a:r>
            <a:r>
              <a:rPr lang="cs-CZ" dirty="0"/>
              <a:t> (dokonalý rytíř na dvoře krále Artuše je zamilován do víly, která mu pod hrozbou, že ji navždy ztratí, zakazuje prozradit svou lásku lidem; králova žena mu však vyzná lásku; </a:t>
            </a:r>
            <a:r>
              <a:rPr lang="cs-CZ" dirty="0" err="1"/>
              <a:t>Lanval</a:t>
            </a:r>
            <a:r>
              <a:rPr lang="cs-CZ" dirty="0"/>
              <a:t> se musí obhájit u soudu lásky, ale není toho schopen, přesto ho víla </a:t>
            </a:r>
            <a:r>
              <a:rPr lang="cs-CZ" i="1" dirty="0"/>
              <a:t>v krajním případě</a:t>
            </a:r>
            <a:r>
              <a:rPr lang="cs-CZ" dirty="0"/>
              <a:t> zachrání), </a:t>
            </a:r>
            <a:r>
              <a:rPr lang="cs-CZ" b="1" i="1" dirty="0"/>
              <a:t>Dva milenci </a:t>
            </a:r>
            <a:r>
              <a:rPr lang="cs-CZ" dirty="0"/>
              <a:t>(aby získal ruku královy dcery, musí ji milenec vynést na kopec, jinak bude sťat; když dosáhne vrcholu, umírá vyčerpáním; protože dívka ho nemůže přežít, jsou oba milenci pohřbeni na vrcholu kopce), </a:t>
            </a:r>
            <a:r>
              <a:rPr lang="cs-CZ" b="1" i="1" dirty="0" err="1"/>
              <a:t>Yonec</a:t>
            </a:r>
            <a:r>
              <a:rPr lang="cs-CZ" dirty="0"/>
              <a:t> (plod cizoložné lásky, která stojí život jeho otce, </a:t>
            </a:r>
            <a:r>
              <a:rPr lang="cs-CZ" dirty="0" err="1"/>
              <a:t>Yonec</a:t>
            </a:r>
            <a:r>
              <a:rPr lang="cs-CZ" dirty="0"/>
              <a:t>, nyní dospělý, zabije starého muže - svého tchána).,,,</a:t>
            </a:r>
          </a:p>
        </p:txBody>
      </p:sp>
      <p:pic>
        <p:nvPicPr>
          <p:cNvPr id="7" name="Obrázek 6" descr="Obsah obrázku text, obraz, Sbírka, umění&#10;&#10;Popis byl vytvořen automaticky">
            <a:extLst>
              <a:ext uri="{FF2B5EF4-FFF2-40B4-BE49-F238E27FC236}">
                <a16:creationId xmlns:a16="http://schemas.microsoft.com/office/drawing/2014/main" id="{04489DBB-B3A3-72B8-1676-54D70D1F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09" y="167344"/>
            <a:ext cx="2954557" cy="46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4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CF1F1E-7D4B-80AE-6711-0E0CFB40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5C48DA-A7D0-A4B8-8DEE-76EB341B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A9D764-851D-9C94-E5AD-7E102D434DF2}"/>
              </a:ext>
            </a:extLst>
          </p:cNvPr>
          <p:cNvSpPr txBox="1"/>
          <p:nvPr/>
        </p:nvSpPr>
        <p:spPr>
          <a:xfrm>
            <a:off x="1067518" y="451513"/>
            <a:ext cx="89995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Středověk</a:t>
            </a:r>
          </a:p>
          <a:p>
            <a:r>
              <a:rPr lang="cs-CZ" b="1" dirty="0"/>
              <a:t>Co nutno vědět?</a:t>
            </a:r>
          </a:p>
          <a:p>
            <a:endParaRPr lang="cs-CZ" b="1" dirty="0"/>
          </a:p>
          <a:p>
            <a:r>
              <a:rPr lang="cs-CZ" b="1" dirty="0"/>
              <a:t>Rozsah a heterogenita zkoumaného období</a:t>
            </a:r>
          </a:p>
          <a:p>
            <a:r>
              <a:rPr lang="cs-CZ" dirty="0"/>
              <a:t>To, co označujeme jako středověk, zahrnuje období pěti století, přibližně od roku 1000 do konce 15. století, tedy období příliš dlouhé a příliš bohaté na to, aby nebylo možné je rozlišit.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CBADCD-930E-CDF6-B897-C13BFDDC7086}"/>
              </a:ext>
            </a:extLst>
          </p:cNvPr>
          <p:cNvSpPr txBox="1"/>
          <p:nvPr/>
        </p:nvSpPr>
        <p:spPr>
          <a:xfrm>
            <a:off x="2194834" y="3429000"/>
            <a:ext cx="95602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Jazyková otázka</a:t>
            </a:r>
          </a:p>
          <a:p>
            <a:r>
              <a:rPr lang="cs-CZ" dirty="0"/>
              <a:t>Středověká kultura se vyvíjela ve vícejazyčném prostředí. </a:t>
            </a:r>
            <a:r>
              <a:rPr lang="cs-CZ" b="1" dirty="0"/>
              <a:t>Latina</a:t>
            </a:r>
            <a:r>
              <a:rPr lang="cs-CZ" dirty="0"/>
              <a:t> měla čestné místo jako posvátný jazyk, prostředek vědění a víry, vytvářela solidaritu mezi intelektuály v evropském měřítku. </a:t>
            </a:r>
          </a:p>
          <a:p>
            <a:r>
              <a:rPr lang="cs-CZ" dirty="0"/>
              <a:t>Změna: královské nařízení z </a:t>
            </a:r>
            <a:r>
              <a:rPr lang="cs-CZ" dirty="0" err="1"/>
              <a:t>Villers-Cotterêts</a:t>
            </a:r>
            <a:r>
              <a:rPr lang="cs-CZ" dirty="0"/>
              <a:t> z roku 1539, jímž František I. nařídil používání francouzštiny.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07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59E8A-AD70-5A65-CD99-788CC716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1B053-E8B6-DC4A-EA8B-B9850F68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151205-9436-3CB7-0A7F-36081EB33842}"/>
              </a:ext>
            </a:extLst>
          </p:cNvPr>
          <p:cNvSpPr txBox="1"/>
          <p:nvPr/>
        </p:nvSpPr>
        <p:spPr>
          <a:xfrm>
            <a:off x="677334" y="371659"/>
            <a:ext cx="95512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/>
              <a:t>Antikurtoazie</a:t>
            </a:r>
            <a:endParaRPr lang="cs-CZ" b="1" dirty="0"/>
          </a:p>
          <a:p>
            <a:endParaRPr lang="cs-CZ" b="1" dirty="0"/>
          </a:p>
          <a:p>
            <a:r>
              <a:rPr lang="cs-CZ" dirty="0"/>
              <a:t>Demografický rozmach a hospodářský rozvoj (obchod, umění a řemesla), který vedl k zakládání a rozvoji měst jako nových hospodářských a kulturních center (</a:t>
            </a:r>
            <a:r>
              <a:rPr lang="cs-CZ" dirty="0" err="1"/>
              <a:t>Arras</a:t>
            </a:r>
            <a:r>
              <a:rPr lang="cs-CZ" dirty="0"/>
              <a:t>, Amiens, </a:t>
            </a:r>
            <a:r>
              <a:rPr lang="cs-CZ" dirty="0" err="1"/>
              <a:t>Troyes</a:t>
            </a:r>
            <a:r>
              <a:rPr lang="cs-CZ" dirty="0"/>
              <a:t>, </a:t>
            </a:r>
            <a:r>
              <a:rPr lang="cs-CZ" dirty="0" err="1"/>
              <a:t>Bourges</a:t>
            </a:r>
            <a:r>
              <a:rPr lang="cs-CZ" dirty="0"/>
              <a:t> atd.), nakonec přispěl ke vzniku nového sociálního typu - měšťana: řemeslníka, obchodníka, kramáře.</a:t>
            </a:r>
          </a:p>
          <a:p>
            <a:r>
              <a:rPr lang="cs-CZ" dirty="0"/>
              <a:t>Významnými rysy byly pevná ekonomická základna ve spojení s královskou mocí a rodem. Měšťanstvo se nemohlo vykázat urozeností, proto se nová třída mohla opřít o </a:t>
            </a:r>
            <a:r>
              <a:rPr lang="cs-CZ" b="1" dirty="0"/>
              <a:t>peníze</a:t>
            </a:r>
            <a:r>
              <a:rPr lang="cs-CZ" dirty="0"/>
              <a:t>, </a:t>
            </a:r>
            <a:r>
              <a:rPr lang="cs-CZ" b="1" dirty="0"/>
              <a:t>znalosti, vědění</a:t>
            </a:r>
            <a:r>
              <a:rPr lang="cs-CZ" dirty="0"/>
              <a:t> a</a:t>
            </a:r>
            <a:r>
              <a:rPr lang="cs-CZ" b="1" dirty="0"/>
              <a:t> morálku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2053E4-1858-6751-ECBD-67067A0B0FF2}"/>
              </a:ext>
            </a:extLst>
          </p:cNvPr>
          <p:cNvSpPr txBox="1"/>
          <p:nvPr/>
        </p:nvSpPr>
        <p:spPr>
          <a:xfrm>
            <a:off x="1902372" y="3288921"/>
            <a:ext cx="9961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Tematický rejstřík</a:t>
            </a:r>
            <a:r>
              <a:rPr lang="cs-CZ" dirty="0"/>
              <a:t>: </a:t>
            </a:r>
            <a:r>
              <a:rPr lang="cs-CZ" dirty="0" err="1"/>
              <a:t>antikurtoazie</a:t>
            </a:r>
            <a:r>
              <a:rPr lang="cs-CZ" dirty="0"/>
              <a:t> se vyhýbá „ušlechtilým“, idealizujícím, tématům, preferuje „nízkou“, syrovou, každodenní realitu (rodinné hádky, podvody, krádeže, opilecké scény, ženská nevěra, obscénnosti).</a:t>
            </a:r>
            <a:br>
              <a:rPr lang="cs-CZ" dirty="0"/>
            </a:br>
            <a:r>
              <a:rPr lang="cs-CZ" b="1" dirty="0"/>
              <a:t>Duch</a:t>
            </a:r>
            <a:r>
              <a:rPr lang="cs-CZ" dirty="0"/>
              <a:t>: měšťanský vkus je definován jako opak dvornosti, odtud výrazná</a:t>
            </a:r>
            <a:r>
              <a:rPr lang="cs-CZ" b="1" dirty="0"/>
              <a:t> misogynie</a:t>
            </a:r>
            <a:r>
              <a:rPr lang="cs-CZ" dirty="0"/>
              <a:t> - ženy nemají nic společného se vznešeností, ani s čistou láskou (srov. dvorská láska), odtud často obscénní </a:t>
            </a:r>
            <a:r>
              <a:rPr lang="cs-CZ" b="1" dirty="0"/>
              <a:t>erotika</a:t>
            </a:r>
            <a:r>
              <a:rPr lang="cs-CZ" dirty="0"/>
              <a:t>. </a:t>
            </a:r>
            <a:r>
              <a:rPr lang="cs-CZ" b="1" dirty="0"/>
              <a:t>Humor</a:t>
            </a:r>
            <a:r>
              <a:rPr lang="cs-CZ" dirty="0"/>
              <a:t> a </a:t>
            </a:r>
            <a:r>
              <a:rPr lang="cs-CZ" b="1" dirty="0"/>
              <a:t>ironie</a:t>
            </a:r>
            <a:r>
              <a:rPr lang="cs-CZ" dirty="0"/>
              <a:t> umožňují převracet hodnoty a jít až k </a:t>
            </a:r>
            <a:r>
              <a:rPr lang="cs-CZ" b="1" dirty="0"/>
              <a:t>subverzi</a:t>
            </a:r>
            <a:r>
              <a:rPr lang="cs-CZ" dirty="0"/>
              <a:t>. Odvrácenou stranou tohoto postoje je </a:t>
            </a:r>
            <a:r>
              <a:rPr lang="cs-CZ" b="1" dirty="0"/>
              <a:t>moralizování</a:t>
            </a:r>
            <a:r>
              <a:rPr lang="cs-CZ" dirty="0"/>
              <a:t> s implicitním apelem na </a:t>
            </a:r>
            <a:r>
              <a:rPr lang="cs-CZ" b="1" dirty="0"/>
              <a:t>univerzální morálku</a:t>
            </a:r>
            <a:r>
              <a:rPr lang="cs-CZ" dirty="0"/>
              <a:t> (a rovnost všech před takovou morálkou).</a:t>
            </a:r>
            <a:br>
              <a:rPr lang="cs-CZ" dirty="0"/>
            </a:br>
            <a:r>
              <a:rPr lang="cs-CZ" b="1" dirty="0"/>
              <a:t>Postavy</a:t>
            </a:r>
            <a:r>
              <a:rPr lang="cs-CZ" dirty="0"/>
              <a:t>: těžkopádní sedláci, vychytralí sedláci, nevěrné manželky, podvádějící manželé, drzí mniši.</a:t>
            </a:r>
          </a:p>
        </p:txBody>
      </p:sp>
    </p:spTree>
    <p:extLst>
      <p:ext uri="{BB962C8B-B14F-4D97-AF65-F5344CB8AC3E}">
        <p14:creationId xmlns:p14="http://schemas.microsoft.com/office/powerpoint/2010/main" val="283208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5B885B-AB3E-BEBB-29A0-9AAB4478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DEE609-CC35-E795-E026-A07DDB5F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EE0338-D65B-51A4-5C9E-C955F3A10E82}"/>
              </a:ext>
            </a:extLst>
          </p:cNvPr>
          <p:cNvSpPr txBox="1"/>
          <p:nvPr/>
        </p:nvSpPr>
        <p:spPr>
          <a:xfrm>
            <a:off x="1099353" y="451513"/>
            <a:ext cx="61012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/>
              <a:t>Fabliaux</a:t>
            </a:r>
            <a:r>
              <a:rPr lang="cs-CZ" b="1" dirty="0"/>
              <a:t>- </a:t>
            </a:r>
            <a:r>
              <a:rPr lang="cs-CZ" b="1" dirty="0" err="1"/>
              <a:t>fablely</a:t>
            </a:r>
            <a:br>
              <a:rPr lang="cs-CZ" dirty="0"/>
            </a:br>
            <a:r>
              <a:rPr lang="cs-CZ" dirty="0"/>
              <a:t>Termín je pikardského nebo artézského původu (z „</a:t>
            </a:r>
            <a:r>
              <a:rPr lang="cs-CZ" dirty="0" err="1"/>
              <a:t>fable</a:t>
            </a:r>
            <a:r>
              <a:rPr lang="cs-CZ" dirty="0"/>
              <a:t>“, „</a:t>
            </a:r>
            <a:r>
              <a:rPr lang="cs-CZ" dirty="0" err="1"/>
              <a:t>fableau</a:t>
            </a:r>
            <a:r>
              <a:rPr lang="cs-CZ" dirty="0"/>
              <a:t>“) a označuje krátké veršované příběhy (50 - 1500 osmislabičných veršů se sdruženými rýmy): satirické, často obscénní, nebo moralizující a poučné. </a:t>
            </a:r>
            <a:r>
              <a:rPr lang="cs-CZ" dirty="0" err="1"/>
              <a:t>Fabliaux</a:t>
            </a:r>
            <a:r>
              <a:rPr lang="cs-CZ" dirty="0"/>
              <a:t> vynikají vypravěčskou vervou a humorem.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3F0FBE-13A1-7F00-C794-D49056D1BF51}"/>
              </a:ext>
            </a:extLst>
          </p:cNvPr>
          <p:cNvSpPr txBox="1"/>
          <p:nvPr/>
        </p:nvSpPr>
        <p:spPr>
          <a:xfrm>
            <a:off x="6096000" y="3774999"/>
            <a:ext cx="58332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/>
              <a:t>Rutebeuf</a:t>
            </a:r>
            <a:r>
              <a:rPr lang="cs-CZ" b="1" dirty="0"/>
              <a:t> (cca 1230 - cca 1285)</a:t>
            </a:r>
            <a:br>
              <a:rPr lang="cs-CZ" dirty="0"/>
            </a:br>
            <a:r>
              <a:rPr lang="cs-CZ" dirty="0"/>
              <a:t>Bezpochyby pochází ze Champagne, ale jako básník spjatý s pařížským životem je tento silný tvůrce považován za předchůdce Françoise Villona. Jeho „autostylizace“ předznamenala linii, která vedla k </a:t>
            </a:r>
            <a:r>
              <a:rPr lang="cs-CZ" b="1" dirty="0"/>
              <a:t>„prokletým“</a:t>
            </a:r>
            <a:r>
              <a:rPr lang="cs-CZ" dirty="0"/>
              <a:t> básníkům </a:t>
            </a:r>
            <a:r>
              <a:rPr lang="cs-CZ" baseline="30000" dirty="0"/>
              <a:t>19.</a:t>
            </a:r>
            <a:r>
              <a:rPr lang="cs-CZ" dirty="0"/>
              <a:t> století. </a:t>
            </a:r>
          </a:p>
        </p:txBody>
      </p:sp>
      <p:pic>
        <p:nvPicPr>
          <p:cNvPr id="13" name="Obrázek 12" descr="Obsah obrázku kresba, skica, ilustrace, Dětské kresby&#10;&#10;Popis byl vytvořen automaticky">
            <a:extLst>
              <a:ext uri="{FF2B5EF4-FFF2-40B4-BE49-F238E27FC236}">
                <a16:creationId xmlns:a16="http://schemas.microsoft.com/office/drawing/2014/main" id="{0D12FE7C-2C44-AFC2-AC84-7161BE95A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09" y="622642"/>
            <a:ext cx="3170246" cy="2367777"/>
          </a:xfrm>
          <a:prstGeom prst="rect">
            <a:avLst/>
          </a:prstGeom>
        </p:spPr>
      </p:pic>
      <p:pic>
        <p:nvPicPr>
          <p:cNvPr id="15" name="Obrázek 14" descr="Obsah obrázku text, dopis, osvětlené, rukopis&#10;&#10;Popis byl vytvořen automaticky">
            <a:extLst>
              <a:ext uri="{FF2B5EF4-FFF2-40B4-BE49-F238E27FC236}">
                <a16:creationId xmlns:a16="http://schemas.microsoft.com/office/drawing/2014/main" id="{5A63DE52-7DE4-8178-7B56-4A2E8A0EF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34" y="2455378"/>
            <a:ext cx="3238008" cy="40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90F563-C602-4FAD-75D2-0F35231B54D6}"/>
              </a:ext>
            </a:extLst>
          </p:cNvPr>
          <p:cNvSpPr txBox="1"/>
          <p:nvPr/>
        </p:nvSpPr>
        <p:spPr>
          <a:xfrm>
            <a:off x="878642" y="1992424"/>
            <a:ext cx="4877928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Román o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Lišákovi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nejvýznamnější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nejobsáhlejší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dílo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hlediska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měšťanského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smýšlení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výraznou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společensky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satirickou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realistickou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parodickou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parodie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chanson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dvorský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román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moralizující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složkou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Roman de Renard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skládá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několika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samostatných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příběhů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napsaných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mezi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koncem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12,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polovinou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13.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století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seskupených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27 „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větví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různé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délky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(od 90 do 3500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osmislabičných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veršů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Celkem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více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100 000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veršů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9" name="Obrázek 8" descr="Obsah obrázku text, obraz, Sbírka, umění&#10;&#10;Popis byl vytvořen automaticky">
            <a:extLst>
              <a:ext uri="{FF2B5EF4-FFF2-40B4-BE49-F238E27FC236}">
                <a16:creationId xmlns:a16="http://schemas.microsoft.com/office/drawing/2014/main" id="{09D76BFE-B19D-21BC-E21F-D272CC7E3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"/>
          <a:stretch/>
        </p:blipFill>
        <p:spPr>
          <a:xfrm>
            <a:off x="6435431" y="1106819"/>
            <a:ext cx="4415050" cy="3882362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FA1C5F-D290-CB77-3015-E1F0F2C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5267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1AB9EA-D8D0-6C2E-C000-2079C77D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E708CC-0C3F-4567-9698-B54C0F35BD31}" type="slidenum">
              <a:rPr lang="en-US" altLang="cs-CZ" noProof="0" smtClean="0"/>
              <a:pPr defTabSz="914400">
                <a:spcAft>
                  <a:spcPts val="600"/>
                </a:spcAft>
              </a:pPr>
              <a:t>22</a:t>
            </a:fld>
            <a:endParaRPr lang="en-US" altLang="cs-CZ" noProof="0"/>
          </a:p>
        </p:txBody>
      </p:sp>
    </p:spTree>
    <p:extLst>
      <p:ext uri="{BB962C8B-B14F-4D97-AF65-F5344CB8AC3E}">
        <p14:creationId xmlns:p14="http://schemas.microsoft.com/office/powerpoint/2010/main" val="56510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B78DF8-F150-1E4E-2D9E-3588572F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0603" y="6325141"/>
            <a:ext cx="6297612" cy="365125"/>
          </a:xfrm>
        </p:spPr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2EC5E-C88E-83AA-E311-C7ED67C5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B3AAE1-525E-4F1E-4704-908285CD6C81}"/>
              </a:ext>
            </a:extLst>
          </p:cNvPr>
          <p:cNvSpPr txBox="1"/>
          <p:nvPr/>
        </p:nvSpPr>
        <p:spPr>
          <a:xfrm>
            <a:off x="786732" y="314878"/>
            <a:ext cx="74071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Ch</a:t>
            </a:r>
            <a:r>
              <a:rPr lang="fr-CA" b="1" dirty="0" err="1"/>
              <a:t>arles</a:t>
            </a:r>
            <a:r>
              <a:rPr lang="cs-CZ" b="1" dirty="0"/>
              <a:t> </a:t>
            </a:r>
            <a:r>
              <a:rPr lang="cs-CZ" b="1" dirty="0" err="1"/>
              <a:t>d'Orléans</a:t>
            </a:r>
            <a:r>
              <a:rPr lang="cs-CZ" b="1" dirty="0"/>
              <a:t> (24.11. 1394 Paříž - 4.1. 1465 </a:t>
            </a:r>
            <a:r>
              <a:rPr lang="cs-CZ" b="1" dirty="0" err="1"/>
              <a:t>Amboise</a:t>
            </a:r>
            <a:r>
              <a:rPr lang="cs-CZ" b="1" dirty="0"/>
              <a:t>)</a:t>
            </a:r>
            <a:br>
              <a:rPr lang="cs-CZ" dirty="0"/>
            </a:br>
            <a:r>
              <a:rPr lang="cs-CZ" dirty="0"/>
              <a:t>Vévoda z královské krve. Po zavraždění svého otce Ludvíka </a:t>
            </a:r>
            <a:r>
              <a:rPr lang="cs-CZ" dirty="0" err="1"/>
              <a:t>d'Orléans</a:t>
            </a:r>
            <a:r>
              <a:rPr lang="cs-CZ" dirty="0"/>
              <a:t> (1407) se stal vůdcem </a:t>
            </a:r>
            <a:r>
              <a:rPr lang="cs-CZ" dirty="0" err="1"/>
              <a:t>armagnacké</a:t>
            </a:r>
            <a:r>
              <a:rPr lang="cs-CZ" dirty="0"/>
              <a:t> strany. V bitvě u </a:t>
            </a:r>
            <a:r>
              <a:rPr lang="cs-CZ" dirty="0" err="1"/>
              <a:t>Azincourtu</a:t>
            </a:r>
            <a:r>
              <a:rPr lang="cs-CZ" dirty="0"/>
              <a:t> byl zraněn a zajat a strávil 25 let v zajetí v Anglii, než se mohl vrátit do Francie. V ústraní na svých zámcích v </a:t>
            </a:r>
            <a:r>
              <a:rPr lang="cs-CZ" dirty="0" err="1"/>
              <a:t>Blois</a:t>
            </a:r>
            <a:r>
              <a:rPr lang="cs-CZ" dirty="0"/>
              <a:t> a </a:t>
            </a:r>
            <a:r>
              <a:rPr lang="cs-CZ" dirty="0" err="1"/>
              <a:t>Amboise</a:t>
            </a:r>
            <a:r>
              <a:rPr lang="cs-CZ" dirty="0"/>
              <a:t> pěstoval poezii a přijímal básníky (včetně Villona). Jeho dílo představuje jeden z posledních velkých projevů </a:t>
            </a:r>
            <a:r>
              <a:rPr lang="fr-CA" dirty="0" err="1"/>
              <a:t>kurtoazie</a:t>
            </a:r>
            <a:r>
              <a:rPr lang="cs-CZ" dirty="0"/>
              <a:t> Velmi ceněné jsou jeho </a:t>
            </a:r>
            <a:r>
              <a:rPr lang="cs-CZ" dirty="0" err="1"/>
              <a:t>rondeaux</a:t>
            </a:r>
            <a:r>
              <a:rPr lang="cs-CZ" dirty="0"/>
              <a:t> a </a:t>
            </a:r>
            <a:r>
              <a:rPr lang="fr-CA" dirty="0" err="1"/>
              <a:t>balady</a:t>
            </a:r>
            <a:r>
              <a:rPr lang="cs-CZ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757B2E-2A6D-8272-6B3B-69DF47E96DF8}"/>
              </a:ext>
            </a:extLst>
          </p:cNvPr>
          <p:cNvSpPr txBox="1"/>
          <p:nvPr/>
        </p:nvSpPr>
        <p:spPr>
          <a:xfrm>
            <a:off x="4274000" y="2792940"/>
            <a:ext cx="76447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Christine de </a:t>
            </a:r>
            <a:r>
              <a:rPr lang="cs-CZ" b="1" dirty="0" err="1"/>
              <a:t>Pisan</a:t>
            </a:r>
            <a:r>
              <a:rPr lang="cs-CZ" b="1" dirty="0"/>
              <a:t> (1365 Benátky - 1431 </a:t>
            </a:r>
            <a:r>
              <a:rPr lang="cs-CZ" b="1" dirty="0" err="1"/>
              <a:t>Poissy</a:t>
            </a:r>
            <a:r>
              <a:rPr lang="cs-CZ" b="1" dirty="0"/>
              <a:t>)</a:t>
            </a:r>
            <a:br>
              <a:rPr lang="cs-CZ" dirty="0"/>
            </a:br>
            <a:r>
              <a:rPr lang="cs-CZ" dirty="0"/>
              <a:t>Její otec, lékař a astrolog, vyučoval na univerzitě v </a:t>
            </a:r>
            <a:r>
              <a:rPr lang="cs-CZ" dirty="0" err="1"/>
              <a:t>Bologni</a:t>
            </a:r>
            <a:r>
              <a:rPr lang="fr-CA" dirty="0"/>
              <a:t>. Ve </a:t>
            </a:r>
            <a:r>
              <a:rPr lang="cs-CZ" dirty="0"/>
              <a:t>Franci</a:t>
            </a:r>
            <a:r>
              <a:rPr lang="fr-CA" dirty="0"/>
              <a:t>i</a:t>
            </a:r>
            <a:r>
              <a:rPr lang="cs-CZ" dirty="0"/>
              <a:t> vstoupil do služeb krále </a:t>
            </a:r>
            <a:r>
              <a:rPr lang="fr-CA" dirty="0" err="1"/>
              <a:t>Charlese</a:t>
            </a:r>
            <a:r>
              <a:rPr lang="cs-CZ" dirty="0"/>
              <a:t> V. V 25 letech ovdověla a musela živit</a:t>
            </a:r>
            <a:r>
              <a:rPr lang="fr-CA" dirty="0"/>
              <a:t> sv0 t</a:t>
            </a:r>
            <a:r>
              <a:rPr lang="cs-CZ" dirty="0" err="1"/>
              <a:t>ři</a:t>
            </a:r>
            <a:r>
              <a:rPr lang="cs-CZ" dirty="0"/>
              <a:t> děti perem. Své básně a prozaické spisy věnovala různým mecenášům (Filipu Smělému, Ludvíku Orleánskému), pak v roce 1418 odešla do kláštera v </a:t>
            </a:r>
            <a:r>
              <a:rPr lang="cs-CZ" dirty="0" err="1"/>
              <a:t>Poissy</a:t>
            </a:r>
            <a:r>
              <a:rPr lang="cs-CZ" dirty="0"/>
              <a:t>. Rozsáhlé dílo zahrnuje celou řadu témat: </a:t>
            </a:r>
            <a:r>
              <a:rPr lang="cs-CZ" b="1" i="1" dirty="0" err="1"/>
              <a:t>Débat</a:t>
            </a:r>
            <a:r>
              <a:rPr lang="cs-CZ" b="1" i="1" dirty="0"/>
              <a:t> de </a:t>
            </a:r>
            <a:r>
              <a:rPr lang="cs-CZ" b="1" i="1" dirty="0" err="1"/>
              <a:t>deux</a:t>
            </a:r>
            <a:r>
              <a:rPr lang="cs-CZ" b="1" i="1" dirty="0"/>
              <a:t> </a:t>
            </a:r>
            <a:r>
              <a:rPr lang="cs-CZ" b="1" i="1" dirty="0" err="1"/>
              <a:t>amants</a:t>
            </a:r>
            <a:r>
              <a:rPr lang="cs-CZ" dirty="0"/>
              <a:t>, </a:t>
            </a:r>
            <a:r>
              <a:rPr lang="cs-CZ" b="1" i="1" dirty="0"/>
              <a:t>Livre des </a:t>
            </a:r>
            <a:r>
              <a:rPr lang="cs-CZ" b="1" i="1" dirty="0" err="1"/>
              <a:t>trois</a:t>
            </a:r>
            <a:r>
              <a:rPr lang="cs-CZ" b="1" i="1" dirty="0"/>
              <a:t> </a:t>
            </a:r>
            <a:r>
              <a:rPr lang="cs-CZ" b="1" i="1" dirty="0" err="1"/>
              <a:t>jugements</a:t>
            </a:r>
            <a:r>
              <a:rPr lang="cs-CZ" dirty="0"/>
              <a:t>, </a:t>
            </a:r>
            <a:r>
              <a:rPr lang="cs-CZ" b="1" i="1" dirty="0"/>
              <a:t>Dit de la Rose</a:t>
            </a:r>
            <a:r>
              <a:rPr lang="cs-CZ" dirty="0"/>
              <a:t> (polemika proti misogynii Jeana de </a:t>
            </a:r>
            <a:r>
              <a:rPr lang="cs-CZ" dirty="0" err="1"/>
              <a:t>Meung</a:t>
            </a:r>
            <a:r>
              <a:rPr lang="cs-CZ" dirty="0"/>
              <a:t> v </a:t>
            </a:r>
            <a:r>
              <a:rPr lang="cs-CZ" i="1" dirty="0" err="1"/>
              <a:t>Le</a:t>
            </a:r>
            <a:r>
              <a:rPr lang="cs-CZ" i="1" dirty="0"/>
              <a:t> Roman de la Rose</a:t>
            </a:r>
            <a:r>
              <a:rPr lang="cs-CZ" dirty="0"/>
              <a:t>), </a:t>
            </a:r>
            <a:r>
              <a:rPr lang="cs-CZ" b="1" i="1" dirty="0"/>
              <a:t>Livre de la </a:t>
            </a:r>
            <a:r>
              <a:rPr lang="cs-CZ" b="1" i="1" dirty="0" err="1"/>
              <a:t>cité</a:t>
            </a:r>
            <a:r>
              <a:rPr lang="cs-CZ" b="1" i="1" dirty="0"/>
              <a:t> des </a:t>
            </a:r>
            <a:r>
              <a:rPr lang="cs-CZ" b="1" i="1" dirty="0" err="1"/>
              <a:t>femmes</a:t>
            </a:r>
            <a:r>
              <a:rPr lang="cs-CZ" dirty="0"/>
              <a:t> (chvála ženských ctností, vychází z </a:t>
            </a:r>
            <a:r>
              <a:rPr lang="cs-CZ" dirty="0" err="1"/>
              <a:t>Boccacciova</a:t>
            </a:r>
            <a:r>
              <a:rPr lang="cs-CZ" dirty="0"/>
              <a:t> traktátu </a:t>
            </a:r>
            <a:r>
              <a:rPr lang="cs-CZ" i="1" dirty="0"/>
              <a:t>De </a:t>
            </a:r>
            <a:r>
              <a:rPr lang="cs-CZ" i="1" dirty="0" err="1"/>
              <a:t>claris</a:t>
            </a:r>
            <a:r>
              <a:rPr lang="cs-CZ" i="1" dirty="0"/>
              <a:t> </a:t>
            </a:r>
            <a:r>
              <a:rPr lang="cs-CZ" i="1" dirty="0" err="1"/>
              <a:t>mulieribus</a:t>
            </a:r>
            <a:r>
              <a:rPr lang="cs-CZ" dirty="0"/>
              <a:t>), </a:t>
            </a:r>
            <a:r>
              <a:rPr lang="cs-CZ" b="1" i="1" dirty="0"/>
              <a:t>Livre de la </a:t>
            </a:r>
            <a:r>
              <a:rPr lang="cs-CZ" b="1" i="1" dirty="0" err="1"/>
              <a:t>mutacion</a:t>
            </a:r>
            <a:r>
              <a:rPr lang="cs-CZ" b="1" i="1" dirty="0"/>
              <a:t> de </a:t>
            </a:r>
            <a:r>
              <a:rPr lang="cs-CZ" b="1" i="1" dirty="0" err="1"/>
              <a:t>fortune</a:t>
            </a:r>
            <a:r>
              <a:rPr lang="cs-CZ" dirty="0"/>
              <a:t> (23 000 veršů, autobiografické povahy).</a:t>
            </a:r>
          </a:p>
        </p:txBody>
      </p:sp>
      <p:pic>
        <p:nvPicPr>
          <p:cNvPr id="9" name="Obrázek 8" descr="Obsah obrázku obraz, rám obrazu, kresba, umění&#10;&#10;Popis byl vytvořen automaticky">
            <a:extLst>
              <a:ext uri="{FF2B5EF4-FFF2-40B4-BE49-F238E27FC236}">
                <a16:creationId xmlns:a16="http://schemas.microsoft.com/office/drawing/2014/main" id="{69E91433-5D85-86F4-EEF5-413B76CD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9" y="3016082"/>
            <a:ext cx="3251262" cy="3507148"/>
          </a:xfrm>
          <a:prstGeom prst="rect">
            <a:avLst/>
          </a:prstGeom>
        </p:spPr>
      </p:pic>
      <p:pic>
        <p:nvPicPr>
          <p:cNvPr id="11" name="Obrázek 10" descr="Obsah obrázku text, oblečení, osoba, Lidská tvář&#10;&#10;Popis byl vytvořen automaticky">
            <a:extLst>
              <a:ext uri="{FF2B5EF4-FFF2-40B4-BE49-F238E27FC236}">
                <a16:creationId xmlns:a16="http://schemas.microsoft.com/office/drawing/2014/main" id="{93296F1A-8026-3471-F4D2-90AE6EFE9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47" y="4515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3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FB15DD-19DD-8E13-FB12-FE719D15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5CC564-7A72-97F7-417B-A42CA096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21B543-906C-988D-B42D-B9786F5C64B7}"/>
              </a:ext>
            </a:extLst>
          </p:cNvPr>
          <p:cNvSpPr txBox="1"/>
          <p:nvPr/>
        </p:nvSpPr>
        <p:spPr>
          <a:xfrm>
            <a:off x="861848" y="451513"/>
            <a:ext cx="8290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François Villon (1.4. 1431 nebo 19.4. 1432 Paříž - po  r.1463)</a:t>
            </a:r>
            <a:br>
              <a:rPr lang="cs-CZ" dirty="0"/>
            </a:br>
            <a:r>
              <a:rPr lang="cs-CZ" dirty="0"/>
              <a:t>Vlastním jménem François de </a:t>
            </a:r>
            <a:r>
              <a:rPr lang="cs-CZ" dirty="0" err="1"/>
              <a:t>Montcorbier</a:t>
            </a:r>
            <a:r>
              <a:rPr lang="cs-CZ" dirty="0"/>
              <a:t>. Převzal jméno svého opatrovníka, kanovníka </a:t>
            </a:r>
            <a:r>
              <a:rPr lang="cs-CZ" dirty="0" err="1"/>
              <a:t>Guillauma</a:t>
            </a:r>
            <a:r>
              <a:rPr lang="cs-CZ" dirty="0"/>
              <a:t> de Villon. Získal bakalářský titul (1449) a poté i magisterský (1452, </a:t>
            </a:r>
            <a:r>
              <a:rPr lang="cs-CZ" dirty="0" err="1"/>
              <a:t>Artes</a:t>
            </a:r>
            <a:r>
              <a:rPr lang="cs-CZ" dirty="0"/>
              <a:t> </a:t>
            </a:r>
            <a:r>
              <a:rPr lang="cs-CZ" dirty="0" err="1"/>
              <a:t>liberales</a:t>
            </a:r>
            <a:r>
              <a:rPr lang="cs-CZ" dirty="0"/>
              <a:t>), ale brzy se dostal do problémů se zákonem kvůli vraždě kněze Filipa de </a:t>
            </a:r>
            <a:r>
              <a:rPr lang="cs-CZ" dirty="0" err="1"/>
              <a:t>Chermoy</a:t>
            </a:r>
            <a:r>
              <a:rPr lang="cs-CZ" dirty="0"/>
              <a:t> (1455) a krádeži. Střídavě byl odsuzován, vězněn a omilostňován a svůj život strávil mezi vzdělanci a lidmi na okraji společnosti, mezi Paříží a provincií. Když byl jeho trest smrti v roce 1462 změněn na vyhnanství, opustil Paříž a jeho stopa se ztratila.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093599-03F8-374B-DAE9-83EDA665FB92}"/>
              </a:ext>
            </a:extLst>
          </p:cNvPr>
          <p:cNvSpPr txBox="1"/>
          <p:nvPr/>
        </p:nvSpPr>
        <p:spPr>
          <a:xfrm>
            <a:off x="5013434" y="3128299"/>
            <a:ext cx="49281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1. </a:t>
            </a:r>
            <a:r>
              <a:rPr lang="cs-CZ" b="1" i="1" dirty="0" err="1"/>
              <a:t>Le</a:t>
            </a:r>
            <a:r>
              <a:rPr lang="cs-CZ" b="1" i="1" dirty="0"/>
              <a:t> </a:t>
            </a:r>
            <a:r>
              <a:rPr lang="cs-CZ" b="1" i="1" dirty="0" err="1"/>
              <a:t>Lais</a:t>
            </a:r>
            <a:r>
              <a:rPr lang="cs-CZ" b="1" dirty="0"/>
              <a:t> (Malý </a:t>
            </a:r>
            <a:r>
              <a:rPr lang="cs-CZ" b="1" i="1" dirty="0"/>
              <a:t>testament</a:t>
            </a:r>
            <a:r>
              <a:rPr lang="cs-CZ" b="1" dirty="0"/>
              <a:t>)</a:t>
            </a:r>
            <a:r>
              <a:rPr lang="cs-CZ" dirty="0"/>
              <a:t> - 40 oktáv, burleskní tón, navazující na tradici „loučení (</a:t>
            </a:r>
            <a:r>
              <a:rPr lang="cs-CZ" dirty="0" err="1"/>
              <a:t>congés</a:t>
            </a:r>
            <a:r>
              <a:rPr lang="cs-CZ" dirty="0"/>
              <a:t>)“ (srov. Jean Bodel) a „La Belle Dame </a:t>
            </a:r>
            <a:r>
              <a:rPr lang="cs-CZ" dirty="0" err="1"/>
              <a:t>sans</a:t>
            </a:r>
            <a:r>
              <a:rPr lang="cs-CZ" dirty="0"/>
              <a:t> </a:t>
            </a:r>
            <a:r>
              <a:rPr lang="cs-CZ" dirty="0" err="1"/>
              <a:t>mercy</a:t>
            </a:r>
            <a:r>
              <a:rPr lang="cs-CZ" dirty="0"/>
              <a:t>“ (Alain </a:t>
            </a:r>
            <a:r>
              <a:rPr lang="cs-CZ" dirty="0" err="1"/>
              <a:t>Chartier</a:t>
            </a:r>
            <a:r>
              <a:rPr lang="cs-CZ" dirty="0"/>
              <a:t>); 2. </a:t>
            </a:r>
            <a:r>
              <a:rPr lang="cs-CZ" b="1" i="1" dirty="0" err="1"/>
              <a:t>Le</a:t>
            </a:r>
            <a:r>
              <a:rPr lang="cs-CZ" b="1" i="1" dirty="0"/>
              <a:t> Testament</a:t>
            </a:r>
            <a:r>
              <a:rPr lang="cs-CZ" b="1" dirty="0"/>
              <a:t> (Velký </a:t>
            </a:r>
            <a:r>
              <a:rPr lang="cs-CZ" b="1" i="1" dirty="0"/>
              <a:t>Testament</a:t>
            </a:r>
            <a:r>
              <a:rPr lang="cs-CZ" b="1" dirty="0"/>
              <a:t>)</a:t>
            </a:r>
            <a:r>
              <a:rPr lang="cs-CZ" dirty="0"/>
              <a:t> - 172 oktáv, 16 balad, 3 </a:t>
            </a:r>
            <a:r>
              <a:rPr lang="cs-CZ" dirty="0" err="1"/>
              <a:t>rondeaux</a:t>
            </a:r>
            <a:r>
              <a:rPr lang="cs-CZ" dirty="0"/>
              <a:t> - existenciální zesílení testamentárního žánru; včetně </a:t>
            </a:r>
            <a:r>
              <a:rPr lang="cs-CZ" i="1" dirty="0" err="1"/>
              <a:t>Ballade</a:t>
            </a:r>
            <a:r>
              <a:rPr lang="cs-CZ" i="1" dirty="0"/>
              <a:t> des </a:t>
            </a:r>
            <a:r>
              <a:rPr lang="cs-CZ" i="1" dirty="0" err="1"/>
              <a:t>pendus</a:t>
            </a:r>
            <a:r>
              <a:rPr lang="cs-CZ" i="1" dirty="0"/>
              <a:t> </a:t>
            </a:r>
            <a:r>
              <a:rPr lang="cs-CZ" dirty="0"/>
              <a:t>; 4. 11 </a:t>
            </a:r>
            <a:r>
              <a:rPr lang="cs-CZ" b="1" dirty="0" err="1"/>
              <a:t>balades</a:t>
            </a:r>
            <a:r>
              <a:rPr lang="cs-CZ" b="1" dirty="0"/>
              <a:t> v argotu </a:t>
            </a:r>
            <a:r>
              <a:rPr lang="cs-CZ" b="1" dirty="0" err="1"/>
              <a:t>jobelin</a:t>
            </a:r>
            <a:r>
              <a:rPr lang="cs-CZ" dirty="0"/>
              <a:t>, slangově označující zlodějský cech La </a:t>
            </a:r>
            <a:r>
              <a:rPr lang="cs-CZ" dirty="0" err="1"/>
              <a:t>Coquille</a:t>
            </a:r>
            <a:r>
              <a:rPr lang="cs-CZ" dirty="0"/>
              <a:t>.</a:t>
            </a:r>
          </a:p>
        </p:txBody>
      </p:sp>
      <p:pic>
        <p:nvPicPr>
          <p:cNvPr id="9" name="Obrázek 8" descr="Obsah obrázku text, skica, kresba, kreslené&#10;&#10;Popis byl vytvořen automaticky">
            <a:extLst>
              <a:ext uri="{FF2B5EF4-FFF2-40B4-BE49-F238E27FC236}">
                <a16:creationId xmlns:a16="http://schemas.microsoft.com/office/drawing/2014/main" id="{C47E511F-6853-C4CF-DAF2-881B0E19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1" y="2960133"/>
            <a:ext cx="1711999" cy="35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053A08-8461-C285-0D5E-8F8E604C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32D4E2-1C4B-D732-EDB6-BA0C7391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333057-438F-9198-771D-A5DE33D6450A}"/>
              </a:ext>
            </a:extLst>
          </p:cNvPr>
          <p:cNvSpPr txBox="1"/>
          <p:nvPr/>
        </p:nvSpPr>
        <p:spPr>
          <a:xfrm>
            <a:off x="677333" y="338474"/>
            <a:ext cx="102639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RENESANCE</a:t>
            </a:r>
            <a:br>
              <a:rPr lang="cs-CZ" dirty="0"/>
            </a:br>
            <a:r>
              <a:rPr lang="cs-CZ" dirty="0"/>
              <a:t>Ve francouzském kontextu zahrnuje renesance období od italských válek (1494 - tažení Karla VIII.) do roku 1580 (1600). Samotný termín začali v tomto smyslu používat až romantičtí kritici na počátku 19. století, kteří renesanci znovuobjevili a použili ji jako překlad italského slova </a:t>
            </a:r>
            <a:r>
              <a:rPr lang="cs-CZ" i="1" dirty="0"/>
              <a:t>Rinascimento</a:t>
            </a:r>
            <a:r>
              <a:rPr lang="cs-CZ" dirty="0"/>
              <a:t>. Ve francouzské slovní zásobě však toto slovo existuje již od roku 1380, ale pouze v náboženském smyslu; význam „</a:t>
            </a:r>
            <a:r>
              <a:rPr lang="cs-CZ" dirty="0" err="1"/>
              <a:t>renouveau</a:t>
            </a:r>
            <a:r>
              <a:rPr lang="cs-CZ" dirty="0"/>
              <a:t>“ (nikoli však literární </a:t>
            </a:r>
            <a:r>
              <a:rPr lang="cs-CZ" dirty="0" err="1"/>
              <a:t>renouveau</a:t>
            </a:r>
            <a:r>
              <a:rPr lang="cs-CZ" dirty="0"/>
              <a:t>) se objevil až na konci 17. století.</a:t>
            </a:r>
          </a:p>
          <a:p>
            <a:r>
              <a:rPr lang="cs-CZ" dirty="0"/>
              <a:t>V době renesance se používala slova: </a:t>
            </a:r>
            <a:r>
              <a:rPr lang="cs-CZ" b="1" i="1" dirty="0" err="1"/>
              <a:t>humanitas</a:t>
            </a:r>
            <a:r>
              <a:rPr lang="cs-CZ" dirty="0"/>
              <a:t> nebo spíše </a:t>
            </a:r>
            <a:r>
              <a:rPr lang="cs-CZ" b="1" i="1" dirty="0" err="1"/>
              <a:t>humanitas</a:t>
            </a:r>
            <a:r>
              <a:rPr lang="cs-CZ" b="1" i="1" dirty="0"/>
              <a:t> </a:t>
            </a:r>
            <a:r>
              <a:rPr lang="cs-CZ" b="1" i="1" dirty="0" err="1"/>
              <a:t>atque</a:t>
            </a:r>
            <a:r>
              <a:rPr lang="cs-CZ" b="1" i="1" dirty="0"/>
              <a:t> </a:t>
            </a:r>
            <a:r>
              <a:rPr lang="cs-CZ" b="1" i="1" dirty="0" err="1"/>
              <a:t>litterae</a:t>
            </a:r>
            <a:r>
              <a:rPr lang="cs-CZ" dirty="0"/>
              <a:t> (lidskost ve smyslu: kultura, erudice, ale také městskost, elegantní a společenské chování), </a:t>
            </a:r>
            <a:r>
              <a:rPr lang="cs-CZ" b="1" i="1" dirty="0"/>
              <a:t>italianisme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b="1" i="1" dirty="0" err="1"/>
              <a:t>italianiser</a:t>
            </a:r>
            <a:r>
              <a:rPr lang="cs-CZ" dirty="0"/>
              <a:t> (slova aplikovaná na způsob mluvení a vyjadřování) a</a:t>
            </a:r>
            <a:r>
              <a:rPr lang="cs-CZ" b="1" dirty="0"/>
              <a:t> </a:t>
            </a:r>
            <a:r>
              <a:rPr lang="cs-CZ" b="1" i="1" dirty="0" err="1"/>
              <a:t>évangélisme</a:t>
            </a:r>
            <a:r>
              <a:rPr lang="cs-CZ" dirty="0"/>
              <a:t> (označení nového postoje k náboženské problematice). Používaný lexikon jasně ukazuje, že tehdejší lidé sami sebe nevnímali stejně jako současní kritici a historiografové, kteří s odstupem seskupují tři velká hnutí známá jako „renesance“ (umění, písmo, technika), „humanismus“ (erudice, písmo) a „reforma“ (náboženství).</a:t>
            </a:r>
          </a:p>
        </p:txBody>
      </p:sp>
    </p:spTree>
    <p:extLst>
      <p:ext uri="{BB962C8B-B14F-4D97-AF65-F5344CB8AC3E}">
        <p14:creationId xmlns:p14="http://schemas.microsoft.com/office/powerpoint/2010/main" val="348641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5E2F8-4CCE-CCBB-3D04-E0A31A25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27558-823C-34A9-019C-12ED9193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39D996-ABE3-C5AC-6E11-D4C0A0F736CD}"/>
              </a:ext>
            </a:extLst>
          </p:cNvPr>
          <p:cNvSpPr txBox="1"/>
          <p:nvPr/>
        </p:nvSpPr>
        <p:spPr>
          <a:xfrm>
            <a:off x="635293" y="198753"/>
            <a:ext cx="108361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Návrat k antice se zakládá na nových faktorech</a:t>
            </a:r>
            <a:r>
              <a:rPr lang="cs-CZ" dirty="0"/>
              <a:t>:</a:t>
            </a:r>
            <a:br>
              <a:rPr lang="cs-CZ" dirty="0"/>
            </a:br>
            <a:r>
              <a:rPr lang="cs-CZ" b="1" dirty="0"/>
              <a:t>1.</a:t>
            </a:r>
            <a:r>
              <a:rPr lang="cs-CZ" dirty="0"/>
              <a:t> </a:t>
            </a:r>
            <a:r>
              <a:rPr lang="cs-CZ" b="1" dirty="0"/>
              <a:t>Důvěrná znalost</a:t>
            </a:r>
            <a:r>
              <a:rPr lang="cs-CZ" dirty="0"/>
              <a:t> původních textů - vyplývající z objevů rukopisů v klášterech: srov. </a:t>
            </a:r>
            <a:r>
              <a:rPr lang="cs-CZ" b="1" dirty="0" err="1"/>
              <a:t>Poggio</a:t>
            </a:r>
            <a:r>
              <a:rPr lang="cs-CZ" b="1" dirty="0"/>
              <a:t> </a:t>
            </a:r>
            <a:r>
              <a:rPr lang="cs-CZ" b="1" dirty="0" err="1"/>
              <a:t>Bracciolini</a:t>
            </a:r>
            <a:r>
              <a:rPr lang="cs-CZ" b="1" dirty="0"/>
              <a:t>,</a:t>
            </a:r>
            <a:r>
              <a:rPr lang="cs-CZ" dirty="0"/>
              <a:t> který využil svého pobytu na Kostnickém koncilu k tomu, aby prošel knihovny v regionu (</a:t>
            </a:r>
            <a:r>
              <a:rPr lang="cs-CZ" dirty="0" err="1"/>
              <a:t>Stace</a:t>
            </a:r>
            <a:r>
              <a:rPr lang="cs-CZ" dirty="0"/>
              <a:t>, </a:t>
            </a:r>
            <a:r>
              <a:rPr lang="cs-CZ" dirty="0" err="1"/>
              <a:t>Quintilianus</a:t>
            </a:r>
            <a:r>
              <a:rPr lang="cs-CZ" dirty="0"/>
              <a:t>, </a:t>
            </a:r>
            <a:r>
              <a:rPr lang="cs-CZ" dirty="0" err="1"/>
              <a:t>Silvius</a:t>
            </a:r>
            <a:r>
              <a:rPr lang="cs-CZ" dirty="0"/>
              <a:t> </a:t>
            </a:r>
            <a:r>
              <a:rPr lang="cs-CZ" dirty="0" err="1"/>
              <a:t>Italicus</a:t>
            </a:r>
            <a:r>
              <a:rPr lang="cs-CZ" dirty="0"/>
              <a:t> nalezené v klášteře Saint-Gall); </a:t>
            </a:r>
            <a:r>
              <a:rPr lang="cs-CZ" b="1" dirty="0"/>
              <a:t>Giovanni </a:t>
            </a:r>
            <a:r>
              <a:rPr lang="cs-CZ" b="1" dirty="0" err="1"/>
              <a:t>Aurispa</a:t>
            </a:r>
            <a:r>
              <a:rPr lang="cs-CZ" dirty="0"/>
              <a:t>, který cestoval do Německa (objev Plinia Staršího) a Byzance (</a:t>
            </a:r>
            <a:r>
              <a:rPr lang="cs-CZ" i="1" dirty="0"/>
              <a:t>Iliada</a:t>
            </a:r>
            <a:r>
              <a:rPr lang="cs-CZ" dirty="0"/>
              <a:t>, </a:t>
            </a:r>
            <a:r>
              <a:rPr lang="cs-CZ" dirty="0" err="1"/>
              <a:t>Aischylos</a:t>
            </a:r>
            <a:r>
              <a:rPr lang="cs-CZ" dirty="0"/>
              <a:t>, </a:t>
            </a:r>
            <a:r>
              <a:rPr lang="cs-CZ" dirty="0" err="1"/>
              <a:t>Sofoklés</a:t>
            </a:r>
            <a:r>
              <a:rPr lang="cs-CZ" dirty="0"/>
              <a:t>).</a:t>
            </a:r>
            <a:br>
              <a:rPr lang="cs-CZ" dirty="0"/>
            </a:br>
            <a:r>
              <a:rPr lang="cs-CZ" b="1" dirty="0"/>
              <a:t>2.</a:t>
            </a:r>
            <a:r>
              <a:rPr lang="cs-CZ" dirty="0"/>
              <a:t> </a:t>
            </a:r>
            <a:r>
              <a:rPr lang="cs-CZ" b="1" dirty="0"/>
              <a:t>Přímá znalost</a:t>
            </a:r>
            <a:r>
              <a:rPr lang="cs-CZ" dirty="0"/>
              <a:t> textů: je s podivem, že všechny tyto texty byly ihned po svém objevení komentovány a tištěny (tiskaři </a:t>
            </a:r>
            <a:r>
              <a:rPr lang="cs-CZ" dirty="0" err="1"/>
              <a:t>Frobenius</a:t>
            </a:r>
            <a:r>
              <a:rPr lang="cs-CZ" dirty="0"/>
              <a:t> v Basileji, rodina </a:t>
            </a:r>
            <a:r>
              <a:rPr lang="cs-CZ" dirty="0" err="1"/>
              <a:t>Estienne</a:t>
            </a:r>
            <a:r>
              <a:rPr lang="cs-CZ" dirty="0"/>
              <a:t> v Paříži a Ženevě, </a:t>
            </a:r>
            <a:r>
              <a:rPr lang="cs-CZ" dirty="0" err="1"/>
              <a:t>Étienne</a:t>
            </a:r>
            <a:r>
              <a:rPr lang="cs-CZ" dirty="0"/>
              <a:t> Dolet a Sébastien </a:t>
            </a:r>
            <a:r>
              <a:rPr lang="cs-CZ" dirty="0" err="1"/>
              <a:t>Gryphe</a:t>
            </a:r>
            <a:r>
              <a:rPr lang="cs-CZ" dirty="0"/>
              <a:t> v Lyonu atd.). Instituce, které do té doby rozdávaly vědomosti - církev, univerzita - byly vytlačeny z intelektuálního koloběhu. </a:t>
            </a:r>
            <a:r>
              <a:rPr lang="cs-CZ" b="1" dirty="0"/>
              <a:t>Protože nové vědění bylo mimo instituce, unikalo autoritám</a:t>
            </a:r>
            <a:r>
              <a:rPr lang="cs-CZ" dirty="0"/>
              <a:t>.</a:t>
            </a:r>
            <a:br>
              <a:rPr lang="cs-CZ" dirty="0"/>
            </a:br>
            <a:r>
              <a:rPr lang="cs-CZ" b="1" dirty="0"/>
              <a:t>3.</a:t>
            </a:r>
            <a:r>
              <a:rPr lang="cs-CZ" dirty="0"/>
              <a:t> </a:t>
            </a:r>
            <a:r>
              <a:rPr lang="cs-CZ" b="1" dirty="0"/>
              <a:t>Přímé poznání řecké a hebrejské antiky</a:t>
            </a:r>
            <a:r>
              <a:rPr lang="cs-CZ" dirty="0"/>
              <a:t>: díky dvěma koncilům - </a:t>
            </a:r>
            <a:r>
              <a:rPr lang="cs-CZ" b="1" dirty="0"/>
              <a:t>ve Ferraře</a:t>
            </a:r>
            <a:r>
              <a:rPr lang="cs-CZ" dirty="0"/>
              <a:t> (1438) a ve </a:t>
            </a:r>
            <a:r>
              <a:rPr lang="cs-CZ" b="1" dirty="0"/>
              <a:t>Florencii</a:t>
            </a:r>
            <a:r>
              <a:rPr lang="cs-CZ" dirty="0"/>
              <a:t> (1439-42) - byly navázány důležité kontakty s křesťanským Východem.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3AF92D-79F3-A4BF-A62E-9E3EC764F955}"/>
              </a:ext>
            </a:extLst>
          </p:cNvPr>
          <p:cNvSpPr txBox="1"/>
          <p:nvPr/>
        </p:nvSpPr>
        <p:spPr>
          <a:xfrm>
            <a:off x="1968167" y="3774970"/>
            <a:ext cx="9656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Postavení humanistických intelektuálů</a:t>
            </a:r>
            <a:br>
              <a:rPr lang="cs-CZ" dirty="0"/>
            </a:br>
            <a:r>
              <a:rPr lang="cs-CZ" b="1" dirty="0"/>
              <a:t>1.</a:t>
            </a:r>
            <a:r>
              <a:rPr lang="cs-CZ" dirty="0"/>
              <a:t> </a:t>
            </a:r>
            <a:r>
              <a:rPr lang="cs-CZ" b="1" dirty="0"/>
              <a:t>Sekularizace a oslabení autority</a:t>
            </a:r>
            <a:r>
              <a:rPr lang="cs-CZ" dirty="0"/>
              <a:t> </a:t>
            </a:r>
            <a:br>
              <a:rPr lang="cs-CZ" dirty="0"/>
            </a:br>
            <a:r>
              <a:rPr lang="cs-CZ" b="1" dirty="0"/>
              <a:t>2.</a:t>
            </a:r>
            <a:r>
              <a:rPr lang="cs-CZ" dirty="0"/>
              <a:t> </a:t>
            </a:r>
            <a:r>
              <a:rPr lang="cs-CZ" b="1" dirty="0"/>
              <a:t>Sekulární mýtus renesance „Bůh v závorce“.</a:t>
            </a:r>
            <a:br>
              <a:rPr lang="cs-CZ" dirty="0"/>
            </a:br>
            <a:r>
              <a:rPr lang="cs-CZ" b="1" dirty="0" err="1"/>
              <a:t>Marsilio</a:t>
            </a:r>
            <a:r>
              <a:rPr lang="cs-CZ" b="1" dirty="0"/>
              <a:t> </a:t>
            </a:r>
            <a:r>
              <a:rPr lang="cs-CZ" b="1" dirty="0" err="1"/>
              <a:t>Ficino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b="1" i="1" dirty="0" err="1"/>
              <a:t>Theologia</a:t>
            </a:r>
            <a:r>
              <a:rPr lang="cs-CZ" b="1" i="1" dirty="0"/>
              <a:t> </a:t>
            </a:r>
            <a:r>
              <a:rPr lang="cs-CZ" b="1" i="1" dirty="0" err="1"/>
              <a:t>platonica</a:t>
            </a:r>
            <a:r>
              <a:rPr lang="cs-CZ" b="1" i="1" dirty="0"/>
              <a:t> de </a:t>
            </a:r>
            <a:r>
              <a:rPr lang="cs-CZ" b="1" i="1" dirty="0" err="1"/>
              <a:t>immortalitate</a:t>
            </a:r>
            <a:r>
              <a:rPr lang="cs-CZ" b="1" i="1" dirty="0"/>
              <a:t> </a:t>
            </a:r>
            <a:r>
              <a:rPr lang="cs-CZ" b="1" i="1" dirty="0" err="1"/>
              <a:t>animarum</a:t>
            </a:r>
            <a:r>
              <a:rPr lang="cs-CZ" dirty="0"/>
              <a:t> (1482 </a:t>
            </a:r>
            <a:r>
              <a:rPr lang="cs-CZ" b="1" i="1" dirty="0"/>
              <a:t>)</a:t>
            </a:r>
            <a:r>
              <a:rPr lang="cs-CZ" dirty="0"/>
              <a:t>. Viz </a:t>
            </a:r>
            <a:r>
              <a:rPr lang="cs-CZ" b="1" dirty="0"/>
              <a:t>Maurice </a:t>
            </a:r>
            <a:r>
              <a:rPr lang="cs-CZ" b="1" dirty="0" err="1"/>
              <a:t>Scève</a:t>
            </a:r>
            <a:r>
              <a:rPr lang="cs-CZ" dirty="0"/>
              <a:t> (1501-1562) a jeho filozofickou báseň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Microcosme</a:t>
            </a:r>
            <a:r>
              <a:rPr lang="cs-CZ" dirty="0"/>
              <a:t>, v níž prvotní Adam představuje sen o nové jednotě ducha a těla; srovnej </a:t>
            </a:r>
            <a:r>
              <a:rPr lang="cs-CZ" b="1" dirty="0"/>
              <a:t>François </a:t>
            </a:r>
            <a:r>
              <a:rPr lang="cs-CZ" b="1" dirty="0" err="1"/>
              <a:t>Rabelais</a:t>
            </a:r>
            <a:r>
              <a:rPr lang="cs-CZ" dirty="0"/>
              <a:t> (1494-1553) a jeho „</a:t>
            </a:r>
            <a:r>
              <a:rPr lang="cs-CZ" dirty="0" err="1"/>
              <a:t>Abbaye</a:t>
            </a:r>
            <a:r>
              <a:rPr lang="cs-CZ" dirty="0"/>
              <a:t> de </a:t>
            </a:r>
            <a:r>
              <a:rPr lang="cs-CZ" dirty="0" err="1"/>
              <a:t>Thélème</a:t>
            </a:r>
            <a:r>
              <a:rPr lang="cs-CZ" dirty="0"/>
              <a:t>“ atd.</a:t>
            </a:r>
            <a:br>
              <a:rPr lang="cs-CZ" dirty="0"/>
            </a:br>
            <a:r>
              <a:rPr lang="cs-CZ" b="1" dirty="0"/>
              <a:t>4.</a:t>
            </a:r>
            <a:r>
              <a:rPr lang="cs-CZ" dirty="0"/>
              <a:t> Víra ve </a:t>
            </a:r>
            <a:r>
              <a:rPr lang="cs-CZ" b="1" dirty="0"/>
              <a:t>schopnosti člověka</a:t>
            </a:r>
            <a:r>
              <a:rPr lang="cs-CZ" dirty="0"/>
              <a:t> - nejdokonalejšího Božího stvoření - slouží především k uplatnění </a:t>
            </a:r>
            <a:r>
              <a:rPr lang="cs-CZ" b="1" dirty="0"/>
              <a:t>individuálních schopností a zásluh</a:t>
            </a:r>
            <a:r>
              <a:rPr lang="cs-CZ" dirty="0"/>
              <a:t> („</a:t>
            </a:r>
            <a:r>
              <a:rPr lang="cs-CZ" dirty="0" err="1"/>
              <a:t>virtus</a:t>
            </a:r>
            <a:r>
              <a:rPr lang="cs-CZ" dirty="0"/>
              <a:t>“), aby se člověk vyznamenal a dosáhl </a:t>
            </a:r>
            <a:r>
              <a:rPr lang="cs-CZ" b="1" dirty="0"/>
              <a:t>slávy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3270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A533011-3316-4DFD-B545-CAAF85A5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6F765C2-CFA0-43E2-B4AA-9B1A7E50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7EBBA5-9C98-41C0-8D3E-B8BF8BD8E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C771D4E-1F4E-45D3-BA61-0D47390C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870B5F-9A8A-41E5-B3BA-69025EC20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E85410D-4D65-4C22-8938-1DFF919F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ED07E7-1F26-484A-9FA1-E822B46AE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70AEF5-6B4E-4F8D-BF1F-BC5C65452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C1811B-FFBE-435C-820F-DADEC25D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97FDC73-3DBB-44D0-8EE8-41F35CAB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B5DE8BB-A829-45DC-AA9E-1138CFB10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text, kresba, skica, Sbírka&#10;&#10;Popis byl vytvořen automaticky">
            <a:extLst>
              <a:ext uri="{FF2B5EF4-FFF2-40B4-BE49-F238E27FC236}">
                <a16:creationId xmlns:a16="http://schemas.microsoft.com/office/drawing/2014/main" id="{AD413C83-7D7E-41C6-42FC-CC564C96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025342"/>
            <a:ext cx="3420534" cy="2690459"/>
          </a:xfrm>
          <a:prstGeom prst="rect">
            <a:avLst/>
          </a:prstGeom>
        </p:spPr>
      </p:pic>
      <p:pic>
        <p:nvPicPr>
          <p:cNvPr id="9" name="Obrázek 8" descr="Obsah obrázku text, kniha, dopis, Pergamen&#10;&#10;Popis byl vytvořen automaticky">
            <a:extLst>
              <a:ext uri="{FF2B5EF4-FFF2-40B4-BE49-F238E27FC236}">
                <a16:creationId xmlns:a16="http://schemas.microsoft.com/office/drawing/2014/main" id="{AFC6D7CD-95BB-8E62-E943-7244780FD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12" y="761905"/>
            <a:ext cx="1954976" cy="3217333"/>
          </a:xfrm>
          <a:prstGeom prst="rect">
            <a:avLst/>
          </a:prstGeom>
        </p:spPr>
      </p:pic>
      <p:pic>
        <p:nvPicPr>
          <p:cNvPr id="15" name="Obrázek 14" descr="Obsah obrázku text, kniha, papír, dopis&#10;&#10;Popis byl vytvořen automaticky">
            <a:extLst>
              <a:ext uri="{FF2B5EF4-FFF2-40B4-BE49-F238E27FC236}">
                <a16:creationId xmlns:a16="http://schemas.microsoft.com/office/drawing/2014/main" id="{1BCEB895-B18A-E17E-37BF-72710D779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889457"/>
            <a:ext cx="3415776" cy="296222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F6EF2C-5116-DF84-9639-7EE843F141C0}"/>
              </a:ext>
            </a:extLst>
          </p:cNvPr>
          <p:cNvSpPr txBox="1"/>
          <p:nvPr/>
        </p:nvSpPr>
        <p:spPr>
          <a:xfrm>
            <a:off x="5268685" y="4814595"/>
            <a:ext cx="4531807" cy="1563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rgbClr val="FFFFFF"/>
                </a:solidFill>
              </a:rPr>
              <a:t>Nový status literatury - knihtisk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Vynález knihtisku pronikl do Francie poměrně rychle (1470), a to i přes prudký odpor kopistů, který přiměl krále Ludvíka XI., aby zasáhl ve prospěch tiskařů.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156204-906B-A49C-4029-22DBEEFA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78495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B955AF-0440-2DD6-2617-40E2F8D0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378495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E708CC-0C3F-4567-9698-B54C0F35BD31}" type="slidenum">
              <a:rPr lang="en-US" altLang="cs-CZ" noProof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27</a:t>
            </a:fld>
            <a:endParaRPr lang="en-US" altLang="cs-CZ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16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2F43B3-2500-53B9-5799-F5C8B785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BE3B88-F995-070F-990D-D45B3F19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934E58-E180-F8EE-786D-8307683086B6}"/>
              </a:ext>
            </a:extLst>
          </p:cNvPr>
          <p:cNvSpPr txBox="1"/>
          <p:nvPr/>
        </p:nvSpPr>
        <p:spPr>
          <a:xfrm>
            <a:off x="504497" y="963049"/>
            <a:ext cx="108676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fr-CA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Maurice Scève (1501? 1510 Lyon - 1562? 1564)</a:t>
            </a:r>
            <a:endParaRPr lang="cs-CZ" sz="1800" b="1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-457200" algn="l"/>
              </a:tabLst>
            </a:pPr>
            <a:endParaRPr lang="cs-CZ" b="1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-457200" algn="l"/>
              </a:tabLst>
            </a:pPr>
            <a:r>
              <a:rPr lang="cs-CZ" b="1" i="1" dirty="0" err="1"/>
              <a:t>Délie</a:t>
            </a:r>
            <a:r>
              <a:rPr lang="cs-CZ" b="1" i="1" dirty="0"/>
              <a:t>, objet de plus haute </a:t>
            </a:r>
            <a:r>
              <a:rPr lang="cs-CZ" b="1" i="1" dirty="0" err="1"/>
              <a:t>vertu</a:t>
            </a:r>
            <a:r>
              <a:rPr lang="cs-CZ" dirty="0"/>
              <a:t> (1544) byla inspirována básnířkou </a:t>
            </a:r>
            <a:r>
              <a:rPr lang="cs-CZ" b="1" dirty="0" err="1"/>
              <a:t>Pernette</a:t>
            </a:r>
            <a:r>
              <a:rPr lang="cs-CZ" b="1" dirty="0"/>
              <a:t> </a:t>
            </a:r>
            <a:r>
              <a:rPr lang="cs-CZ" b="1" dirty="0" err="1"/>
              <a:t>du</a:t>
            </a:r>
            <a:r>
              <a:rPr lang="cs-CZ" b="1" dirty="0"/>
              <a:t> </a:t>
            </a:r>
            <a:r>
              <a:rPr lang="cs-CZ" b="1" dirty="0" err="1"/>
              <a:t>Guillet</a:t>
            </a:r>
            <a:r>
              <a:rPr lang="cs-CZ" dirty="0"/>
              <a:t> (která zemřela v roce 1545 obklopena básníky, kteří ji obdivovali). Sbírka sleduje zrod a proměny hledání lásky (</a:t>
            </a:r>
            <a:r>
              <a:rPr lang="cs-CZ" i="1" dirty="0"/>
              <a:t>„</a:t>
            </a:r>
            <a:r>
              <a:rPr lang="cs-CZ" i="1" dirty="0" err="1"/>
              <a:t>Souffrir</a:t>
            </a:r>
            <a:r>
              <a:rPr lang="cs-CZ" i="1" dirty="0"/>
              <a:t> ne pas </a:t>
            </a:r>
            <a:r>
              <a:rPr lang="cs-CZ" i="1" dirty="0" err="1"/>
              <a:t>souffrir</a:t>
            </a:r>
            <a:r>
              <a:rPr lang="cs-CZ" i="1" dirty="0"/>
              <a:t>“</a:t>
            </a:r>
            <a:r>
              <a:rPr lang="cs-CZ" dirty="0"/>
              <a:t>) ve stylu platónské očisty. </a:t>
            </a:r>
            <a:r>
              <a:rPr lang="cs-CZ" dirty="0" err="1"/>
              <a:t>Scève</a:t>
            </a:r>
            <a:r>
              <a:rPr lang="cs-CZ" dirty="0"/>
              <a:t>, hudebník, ale také pythagorejec a platónský mystik, byl citlivý na harmonii a symboliku čísel. Sbírka se skládá ze 449 </a:t>
            </a:r>
            <a:r>
              <a:rPr lang="cs-CZ" dirty="0" err="1"/>
              <a:t>dizainů</a:t>
            </a:r>
            <a:r>
              <a:rPr lang="cs-CZ" dirty="0"/>
              <a:t>: odečteme-li prvních 5 a poslední 3, které tvoří úvod a závěr, dostaneme číslo 441, tedy (7x7)x(3x3), neboli 4+4+1=9. Knihu zdobí 50 dřevorytových emblémů, které kombinují text a obraz (báseň-obraz-symbol) a pravidelně střídají 6 jednoduchých geometrických tvarů: obdélník, kruh, kosočtverec, elipsa, trojúhelník a ovál. Z tohoto systému existují pouze dvě výjimky, které jsou nezbytné pro přechod od 48 (=6x8) k 50: dva přídavky uprostřed 5.</a:t>
            </a:r>
            <a:r>
              <a:rPr lang="cs-CZ" baseline="30000" dirty="0"/>
              <a:t>.</a:t>
            </a:r>
            <a:r>
              <a:rPr lang="cs-CZ" dirty="0"/>
              <a:t> série a v čele závěrečné </a:t>
            </a:r>
            <a:r>
              <a:rPr lang="cs-CZ" dirty="0" err="1"/>
              <a:t>půlsérie</a:t>
            </a:r>
            <a:r>
              <a:rPr lang="cs-CZ" dirty="0"/>
              <a:t>. Jedná se o dílo </a:t>
            </a:r>
            <a:r>
              <a:rPr lang="cs-CZ" b="1" i="1" dirty="0"/>
              <a:t>poeta </a:t>
            </a:r>
            <a:r>
              <a:rPr lang="cs-CZ" b="1" i="1" dirty="0" err="1"/>
              <a:t>doctus</a:t>
            </a:r>
            <a:r>
              <a:rPr lang="cs-CZ" b="1" i="1" dirty="0"/>
              <a:t>,</a:t>
            </a:r>
            <a:r>
              <a:rPr lang="cs-CZ" dirty="0"/>
              <a:t> kde je estetika spojena s (hermetickým) poznáním a poetický impuls s mystikou. </a:t>
            </a:r>
            <a:r>
              <a:rPr lang="cs-CZ" b="1" dirty="0" err="1"/>
              <a:t>Délie</a:t>
            </a:r>
            <a:r>
              <a:rPr lang="cs-CZ" dirty="0"/>
              <a:t> je jednak anagramem </a:t>
            </a:r>
            <a:r>
              <a:rPr lang="cs-CZ" dirty="0" err="1"/>
              <a:t>slova</a:t>
            </a:r>
            <a:r>
              <a:rPr lang="cs-CZ" b="1" dirty="0" err="1"/>
              <a:t>„Idea</a:t>
            </a:r>
            <a:r>
              <a:rPr lang="cs-CZ" b="1" dirty="0"/>
              <a:t>“,</a:t>
            </a:r>
            <a:r>
              <a:rPr lang="cs-CZ" dirty="0"/>
              <a:t> jednak řeckou a latinskou podobou epiteta „ </a:t>
            </a:r>
            <a:r>
              <a:rPr lang="cs-CZ" b="1" dirty="0"/>
              <a:t>Delia“</a:t>
            </a:r>
            <a:r>
              <a:rPr lang="cs-CZ" dirty="0"/>
              <a:t> bohyně Artemis-Diane, narozené na ostrově Délos, která vystupuje v mytologii, V mytologii se objevuje jako součást triády, kterou tvoří pekelné božstvo </a:t>
            </a:r>
            <a:r>
              <a:rPr lang="cs-CZ" b="1" dirty="0" err="1"/>
              <a:t>Hekaté-Hekaté</a:t>
            </a:r>
            <a:r>
              <a:rPr lang="cs-CZ" dirty="0"/>
              <a:t> (čarodějka, která ničí lidi), divoká a panenská </a:t>
            </a:r>
            <a:r>
              <a:rPr lang="cs-CZ" b="1" dirty="0"/>
              <a:t>Artemis-Diane</a:t>
            </a:r>
            <a:r>
              <a:rPr lang="cs-CZ" dirty="0"/>
              <a:t> (lovkyně, která je osudná mužům, kteří loví, jako </a:t>
            </a:r>
            <a:r>
              <a:rPr lang="cs-CZ" dirty="0" err="1"/>
              <a:t>Aktaión-Aktéón</a:t>
            </a:r>
            <a:r>
              <a:rPr lang="cs-CZ" dirty="0"/>
              <a:t>) a nebeská </a:t>
            </a:r>
            <a:r>
              <a:rPr lang="cs-CZ" b="1" dirty="0"/>
              <a:t>Luna,</a:t>
            </a:r>
            <a:r>
              <a:rPr lang="cs-CZ" dirty="0"/>
              <a:t> čistá a inspirující poezii, jako její bratr Apollón. Používání emblémů je vedle jejich kontextové poetické a symbolické funkce také znakem povznesení poezie a zušlechtění poezie a poezií.</a:t>
            </a:r>
          </a:p>
        </p:txBody>
      </p:sp>
    </p:spTree>
    <p:extLst>
      <p:ext uri="{BB962C8B-B14F-4D97-AF65-F5344CB8AC3E}">
        <p14:creationId xmlns:p14="http://schemas.microsoft.com/office/powerpoint/2010/main" val="73337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87BF2A-D5B0-82C0-582B-610780FB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F6BC5B-E361-8E1E-C847-BC8E43E2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BBE1B1-90B6-21EC-C9C6-D1989ABD20F1}"/>
              </a:ext>
            </a:extLst>
          </p:cNvPr>
          <p:cNvSpPr txBox="1"/>
          <p:nvPr/>
        </p:nvSpPr>
        <p:spPr>
          <a:xfrm>
            <a:off x="1305911" y="611916"/>
            <a:ext cx="61012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/>
              <a:t>Pléiade</a:t>
            </a:r>
            <a:br>
              <a:rPr lang="cs-CZ" dirty="0"/>
            </a:br>
            <a:r>
              <a:rPr lang="cs-CZ" dirty="0"/>
              <a:t>V dějinách francouzské literatury se jednalo o nový fenomén. Bylo to první vědomě konstituované literární hnutí s uceleným literárním programem, který předznamenával samotnou tvorbu.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1C7F83-0120-C320-9403-582C510ED97C}"/>
              </a:ext>
            </a:extLst>
          </p:cNvPr>
          <p:cNvSpPr txBox="1"/>
          <p:nvPr/>
        </p:nvSpPr>
        <p:spPr>
          <a:xfrm>
            <a:off x="5413912" y="2572720"/>
            <a:ext cx="61012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Joachim </a:t>
            </a:r>
            <a:r>
              <a:rPr lang="cs-CZ" b="1" dirty="0" err="1"/>
              <a:t>du</a:t>
            </a:r>
            <a:r>
              <a:rPr lang="cs-CZ" b="1" dirty="0"/>
              <a:t> </a:t>
            </a:r>
            <a:r>
              <a:rPr lang="cs-CZ" b="1" dirty="0" err="1"/>
              <a:t>Bellay</a:t>
            </a:r>
            <a:r>
              <a:rPr lang="cs-CZ" b="1" dirty="0"/>
              <a:t> (1522 La </a:t>
            </a:r>
            <a:r>
              <a:rPr lang="cs-CZ" b="1" dirty="0" err="1"/>
              <a:t>Tourmelière</a:t>
            </a:r>
            <a:r>
              <a:rPr lang="cs-CZ" b="1" dirty="0"/>
              <a:t> - 1. 1. 1560 Paříž)</a:t>
            </a:r>
            <a:br>
              <a:rPr lang="cs-CZ" dirty="0"/>
            </a:br>
            <a:r>
              <a:rPr lang="cs-CZ" dirty="0"/>
              <a:t>Jeho rod patřil k </a:t>
            </a:r>
            <a:r>
              <a:rPr lang="cs-CZ" dirty="0" err="1"/>
              <a:t>anjouovské</a:t>
            </a:r>
            <a:r>
              <a:rPr lang="cs-CZ" dirty="0"/>
              <a:t> šlechtě (původní jméno bylo </a:t>
            </a:r>
            <a:r>
              <a:rPr lang="cs-CZ" dirty="0" err="1"/>
              <a:t>Berlay</a:t>
            </a:r>
            <a:r>
              <a:rPr lang="cs-CZ" dirty="0"/>
              <a:t>), jedné z nejstarších ve Francii: jeho předek </a:t>
            </a:r>
            <a:r>
              <a:rPr lang="cs-CZ" dirty="0" err="1"/>
              <a:t>Emenon</a:t>
            </a:r>
            <a:r>
              <a:rPr lang="cs-CZ" dirty="0"/>
              <a:t> byl koncem 7. století hrabětem z </a:t>
            </a:r>
            <a:r>
              <a:rPr lang="cs-CZ" dirty="0" err="1"/>
              <a:t>Poities</a:t>
            </a:r>
            <a:r>
              <a:rPr lang="cs-CZ" dirty="0"/>
              <a:t> a </a:t>
            </a:r>
            <a:r>
              <a:rPr lang="cs-CZ" dirty="0" err="1"/>
              <a:t>Angoulême</a:t>
            </a:r>
            <a:r>
              <a:rPr lang="cs-CZ" dirty="0"/>
              <a:t>. Je to také rod proslulý svými válečníky a diplomaty: jeden z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Bellayových</a:t>
            </a:r>
            <a:r>
              <a:rPr lang="cs-CZ" dirty="0"/>
              <a:t> předků bojoval ve Svaté zemi po boku Richarda Lví srdce a další na anglické straně u </a:t>
            </a:r>
            <a:r>
              <a:rPr lang="cs-CZ" dirty="0" err="1"/>
              <a:t>Azincourtu</a:t>
            </a:r>
            <a:r>
              <a:rPr lang="cs-CZ" dirty="0"/>
              <a:t>.</a:t>
            </a:r>
          </a:p>
        </p:txBody>
      </p:sp>
      <p:pic>
        <p:nvPicPr>
          <p:cNvPr id="11" name="Obrázek 10" descr="Obsah obrázku muž, skica, portrét, kresba&#10;&#10;Popis byl vytvořen automaticky">
            <a:extLst>
              <a:ext uri="{FF2B5EF4-FFF2-40B4-BE49-F238E27FC236}">
                <a16:creationId xmlns:a16="http://schemas.microsoft.com/office/drawing/2014/main" id="{5F647405-78B0-1CDE-6956-5BBC5B8D7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23" y="2416383"/>
            <a:ext cx="2604760" cy="38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8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1C685B-6B2A-4D37-9E00-EEBC5944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84E0AB-FE95-05F7-A1C9-B1EC17CE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pic>
        <p:nvPicPr>
          <p:cNvPr id="5" name="Obrázek 4" descr="Obsah obrázku text, mapa, atlas, diagram&#10;&#10;Popis byl vytvořen automaticky">
            <a:extLst>
              <a:ext uri="{FF2B5EF4-FFF2-40B4-BE49-F238E27FC236}">
                <a16:creationId xmlns:a16="http://schemas.microsoft.com/office/drawing/2014/main" id="{4F4DD054-EE15-8547-7E06-8CE37FB73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1" y="518474"/>
            <a:ext cx="4594741" cy="52380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D00938-FA1B-96FB-3D3B-2ADA3DB3802A}"/>
              </a:ext>
            </a:extLst>
          </p:cNvPr>
          <p:cNvSpPr txBox="1"/>
          <p:nvPr/>
        </p:nvSpPr>
        <p:spPr>
          <a:xfrm>
            <a:off x="6346884" y="599384"/>
            <a:ext cx="51435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Nejstarší literární texty jsou psány v </a:t>
            </a:r>
            <a:r>
              <a:rPr lang="cs-CZ" b="1" dirty="0"/>
              <a:t>dialektech. </a:t>
            </a:r>
            <a:r>
              <a:rPr lang="cs-CZ" dirty="0"/>
              <a:t>Jednotná literární francouzština až od 13. století.</a:t>
            </a:r>
            <a:endParaRPr lang="fr-CA" dirty="0"/>
          </a:p>
          <a:p>
            <a:endParaRPr lang="cs-CZ" dirty="0"/>
          </a:p>
          <a:p>
            <a:r>
              <a:rPr lang="cs-CZ" b="1" dirty="0" err="1"/>
              <a:t>Langue</a:t>
            </a:r>
            <a:r>
              <a:rPr lang="cs-CZ" b="1" dirty="0"/>
              <a:t> d</a:t>
            </a:r>
            <a:r>
              <a:rPr lang="fr-CA" b="1" dirty="0"/>
              <a:t>’oc x Langue d’oïl</a:t>
            </a:r>
          </a:p>
          <a:p>
            <a:endParaRPr lang="fr-CA" b="1" dirty="0"/>
          </a:p>
          <a:p>
            <a:endParaRPr lang="fr-CA" b="1" dirty="0"/>
          </a:p>
          <a:p>
            <a:pPr algn="just"/>
            <a:r>
              <a:rPr lang="fr-C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Jean de Meung </a:t>
            </a:r>
          </a:p>
          <a:p>
            <a:pPr algn="just"/>
            <a:r>
              <a:rPr lang="fr-C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captatio </a:t>
            </a:r>
            <a:r>
              <a:rPr lang="fr-CA" sz="1800" i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benevolentiae</a:t>
            </a:r>
            <a:r>
              <a:rPr lang="fr-C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fr-C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Rom</a:t>
            </a:r>
            <a:r>
              <a:rPr lang="cs-CZ" i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ánu</a:t>
            </a:r>
            <a:r>
              <a:rPr lang="cs-CZ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růži</a:t>
            </a: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fr-CA" sz="1800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C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„Si m’excuse de mon langage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C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Rude, malotru et sauvage,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C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Car nés ne suis pas de Paris.“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947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pic>
        <p:nvPicPr>
          <p:cNvPr id="7" name="Obrázek 6" descr="Obsah obrázku text, portrét, Lidská tvář, muž&#10;&#10;Popis byl vytvořen automaticky">
            <a:extLst>
              <a:ext uri="{FF2B5EF4-FFF2-40B4-BE49-F238E27FC236}">
                <a16:creationId xmlns:a16="http://schemas.microsoft.com/office/drawing/2014/main" id="{EF2DDF65-6FF5-052D-152F-6D9FFD71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r="1" b="27781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9" name="Obrázek 8" descr="Obsah obrázku skica, muž, Lidská tvář, kresba&#10;&#10;Popis byl vytvořen automaticky">
            <a:extLst>
              <a:ext uri="{FF2B5EF4-FFF2-40B4-BE49-F238E27FC236}">
                <a16:creationId xmlns:a16="http://schemas.microsoft.com/office/drawing/2014/main" id="{6C88DDC8-7A7F-5E70-8DD5-E8A7532C1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" r="-1" b="14128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4031BC-86F6-AD40-82B4-24028A844A2C}"/>
              </a:ext>
            </a:extLst>
          </p:cNvPr>
          <p:cNvSpPr txBox="1"/>
          <p:nvPr/>
        </p:nvSpPr>
        <p:spPr>
          <a:xfrm>
            <a:off x="4159225" y="2160589"/>
            <a:ext cx="51147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Pierre de Ronsard (6. nebo 10.9. 1524 La Possonnière - 27.12. 1585 Saint-Cosme-lez-Tours)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Pocházel ze starého šlechtického rodu a byl předurčen k vojenské kariéře, stejně jako jeho starší bratr Claude (+ 1556), nebo k diplomacii, administrativě a právu. Stejně jako mnoho jiných pánů jeho generace se rozhodl proslavit se poezií. Byl prodchnut humanistickým snem o básníkovi-prorokovi a rádci králů a po určitou dobu byl jeho ztělesněním, než tento ideál zkompromitoval úpadek dynastie Valois, utopený v krvi náboženských válek.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F4633F-B78E-D166-02E3-386B9C72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9224" y="6041362"/>
            <a:ext cx="24056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CB9DF-6143-4EF8-D7E7-263B315E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E708CC-0C3F-4567-9698-B54C0F35BD31}" type="slidenum">
              <a:rPr lang="en-US" altLang="cs-CZ" noProof="0" smtClean="0"/>
              <a:pPr defTabSz="914400">
                <a:spcAft>
                  <a:spcPts val="600"/>
                </a:spcAft>
              </a:pPr>
              <a:t>30</a:t>
            </a:fld>
            <a:endParaRPr lang="en-US" altLang="cs-CZ" noProof="0"/>
          </a:p>
        </p:txBody>
      </p:sp>
    </p:spTree>
    <p:extLst>
      <p:ext uri="{BB962C8B-B14F-4D97-AF65-F5344CB8AC3E}">
        <p14:creationId xmlns:p14="http://schemas.microsoft.com/office/powerpoint/2010/main" val="1224745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pic>
        <p:nvPicPr>
          <p:cNvPr id="7" name="Obrázek 6" descr="Obsah obrázku Lidská tvář, portrét, obraz, muž&#10;&#10;Popis byl vytvořen automaticky">
            <a:extLst>
              <a:ext uri="{FF2B5EF4-FFF2-40B4-BE49-F238E27FC236}">
                <a16:creationId xmlns:a16="http://schemas.microsoft.com/office/drawing/2014/main" id="{2A0ACF41-3E35-9082-6272-C631251AD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r="27812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D80046-B4CB-9FE1-AD33-FB8C6F426D44}"/>
              </a:ext>
            </a:extLst>
          </p:cNvPr>
          <p:cNvSpPr txBox="1"/>
          <p:nvPr/>
        </p:nvSpPr>
        <p:spPr>
          <a:xfrm>
            <a:off x="3512368" y="1107613"/>
            <a:ext cx="6550779" cy="4767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François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Rabelais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(1483?, 1484 nebo 1494 La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Devinière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- 1553 Paříž)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Jeho otec Antoine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Rabelais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 právníkem u královského dvora v Chinonu a velkým vlastníkem půdy. Rodina předurčila mladého Françoise k církevní kariéře. Vzdělával se v opatství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Seuilly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poté jako novic v opatství La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Baumette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kde se podle některých pramenů setkal s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Geoffroyem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d'Estissac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bratry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Bellay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Guillaume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Langey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Jean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Bellay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Tyto tři velké osobnosti se měly stát hlavními ochránci budoucího prozaika.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26 letech vstoupil François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Rabelais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františkánského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řádu v klášteře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Cordeliers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-Saint-Martin poblíž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Fontenay-le-Comte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Poitou. Tam se seznámil s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Pierrem 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(známým jako Lamy), u kterého začal studovat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řečtinu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Znalost řečtiny zajistila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Rabelaisovi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přední místo mezi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humanistickou elitou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66CCD0-7F15-569D-666D-0FE93E89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9563" y="6041362"/>
            <a:ext cx="41253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6203D2-9F1A-E572-9FFF-52091C8D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E708CC-0C3F-4567-9698-B54C0F35BD31}" type="slidenum">
              <a:rPr lang="en-US" altLang="cs-CZ" noProof="0" smtClean="0"/>
              <a:pPr defTabSz="914400">
                <a:spcAft>
                  <a:spcPts val="600"/>
                </a:spcAft>
              </a:pPr>
              <a:t>31</a:t>
            </a:fld>
            <a:endParaRPr lang="en-US" altLang="cs-CZ" noProof="0"/>
          </a:p>
        </p:txBody>
      </p:sp>
    </p:spTree>
    <p:extLst>
      <p:ext uri="{BB962C8B-B14F-4D97-AF65-F5344CB8AC3E}">
        <p14:creationId xmlns:p14="http://schemas.microsoft.com/office/powerpoint/2010/main" val="2264162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EF06F0-F65B-96E5-217D-FB01F21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4EBDB1-CDFE-C62C-D3A9-CA73D837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444A8E-A1E2-0D47-D647-D0710D4B2F49}"/>
              </a:ext>
            </a:extLst>
          </p:cNvPr>
          <p:cNvSpPr txBox="1"/>
          <p:nvPr/>
        </p:nvSpPr>
        <p:spPr>
          <a:xfrm>
            <a:off x="6464447" y="4073934"/>
            <a:ext cx="4066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i="1" spc="-15" dirty="0">
                <a:effectLst/>
                <a:ea typeface="Times New Roman" panose="02020603050405020304" pitchFamily="18" charset="0"/>
              </a:rPr>
              <a:t>Pantagruel</a:t>
            </a:r>
            <a:r>
              <a:rPr lang="fr-CA" sz="1800" spc="-15" dirty="0">
                <a:effectLst/>
                <a:ea typeface="Times New Roman" panose="02020603050405020304" pitchFamily="18" charset="0"/>
              </a:rPr>
              <a:t> (1532)</a:t>
            </a:r>
            <a:endParaRPr lang="cs-CZ" sz="1800" spc="-15" dirty="0">
              <a:effectLst/>
              <a:ea typeface="Times New Roman" panose="02020603050405020304" pitchFamily="18" charset="0"/>
            </a:endParaRPr>
          </a:p>
          <a:p>
            <a:r>
              <a:rPr lang="cs-CZ" b="1" i="1" dirty="0" err="1"/>
              <a:t>Gargantua</a:t>
            </a:r>
            <a:r>
              <a:rPr lang="cs-CZ" dirty="0"/>
              <a:t> (1534)</a:t>
            </a:r>
          </a:p>
          <a:p>
            <a:r>
              <a:rPr lang="fr-CA" sz="1800" b="1" i="1" spc="-15" dirty="0">
                <a:effectLst/>
                <a:ea typeface="Times New Roman" panose="02020603050405020304" pitchFamily="18" charset="0"/>
              </a:rPr>
              <a:t>Le Tiers Livre</a:t>
            </a:r>
            <a:r>
              <a:rPr lang="fr-CA" sz="1800" spc="-15" dirty="0">
                <a:effectLst/>
                <a:ea typeface="Times New Roman" panose="02020603050405020304" pitchFamily="18" charset="0"/>
              </a:rPr>
              <a:t> (1546)</a:t>
            </a:r>
            <a:endParaRPr lang="cs-CZ" sz="1800" spc="-15" dirty="0">
              <a:effectLst/>
              <a:ea typeface="Times New Roman" panose="02020603050405020304" pitchFamily="18" charset="0"/>
            </a:endParaRPr>
          </a:p>
          <a:p>
            <a:r>
              <a:rPr lang="fr-CA" sz="1800" b="1" i="1" spc="-15" dirty="0">
                <a:effectLst/>
                <a:ea typeface="Times New Roman" panose="02020603050405020304" pitchFamily="18" charset="0"/>
              </a:rPr>
              <a:t>Le Quart Livre</a:t>
            </a:r>
            <a:r>
              <a:rPr lang="fr-CA" sz="1800" spc="-15" dirty="0">
                <a:effectLst/>
                <a:ea typeface="Times New Roman" panose="02020603050405020304" pitchFamily="18" charset="0"/>
              </a:rPr>
              <a:t> (1548-1552)</a:t>
            </a:r>
            <a:endParaRPr lang="cs-CZ" spc="-15" dirty="0">
              <a:ea typeface="Times New Roman" panose="02020603050405020304" pitchFamily="18" charset="0"/>
            </a:endParaRPr>
          </a:p>
          <a:p>
            <a:r>
              <a:rPr lang="fr-CA" sz="1800" b="1" i="1" spc="-15" dirty="0">
                <a:effectLst/>
                <a:ea typeface="Times New Roman" panose="02020603050405020304" pitchFamily="18" charset="0"/>
              </a:rPr>
              <a:t>Le Cinquième Livre</a:t>
            </a:r>
            <a:r>
              <a:rPr lang="fr-CA" sz="1800" spc="-15" dirty="0">
                <a:effectLst/>
                <a:ea typeface="Times New Roman" panose="02020603050405020304" pitchFamily="18" charset="0"/>
              </a:rPr>
              <a:t> (1564) </a:t>
            </a:r>
            <a:endParaRPr lang="en-CA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4C523A-8105-9C58-30EF-F3FF090BE951}"/>
              </a:ext>
            </a:extLst>
          </p:cNvPr>
          <p:cNvSpPr txBox="1"/>
          <p:nvPr/>
        </p:nvSpPr>
        <p:spPr>
          <a:xfrm>
            <a:off x="894547" y="619157"/>
            <a:ext cx="80377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listopadu 1532 byl </a:t>
            </a:r>
            <a:r>
              <a:rPr lang="cs-CZ" dirty="0" err="1"/>
              <a:t>Rabelais</a:t>
            </a:r>
            <a:r>
              <a:rPr lang="cs-CZ" dirty="0"/>
              <a:t> jmenován lékařem Grand-</a:t>
            </a:r>
            <a:r>
              <a:rPr lang="cs-CZ" dirty="0" err="1"/>
              <a:t>Hôtel</a:t>
            </a:r>
            <a:r>
              <a:rPr lang="cs-CZ" dirty="0"/>
              <a:t>-Dieu-de-Notre-Dame-de-</a:t>
            </a:r>
            <a:r>
              <a:rPr lang="cs-CZ" dirty="0" err="1"/>
              <a:t>Pitié</a:t>
            </a:r>
            <a:r>
              <a:rPr lang="cs-CZ" dirty="0"/>
              <a:t>-</a:t>
            </a:r>
            <a:r>
              <a:rPr lang="cs-CZ" dirty="0" err="1"/>
              <a:t>du</a:t>
            </a:r>
            <a:r>
              <a:rPr lang="cs-CZ" dirty="0"/>
              <a:t>-Pont-</a:t>
            </a:r>
            <a:r>
              <a:rPr lang="cs-CZ" dirty="0" err="1"/>
              <a:t>du</a:t>
            </a:r>
            <a:r>
              <a:rPr lang="cs-CZ" dirty="0"/>
              <a:t>-</a:t>
            </a:r>
            <a:r>
              <a:rPr lang="cs-CZ" dirty="0" err="1"/>
              <a:t>Rhône</a:t>
            </a:r>
            <a:r>
              <a:rPr lang="cs-CZ" dirty="0"/>
              <a:t> v </a:t>
            </a:r>
            <a:r>
              <a:rPr lang="cs-CZ" b="1" dirty="0"/>
              <a:t>Lyonu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Rabelais</a:t>
            </a:r>
            <a:r>
              <a:rPr lang="cs-CZ" dirty="0"/>
              <a:t> získal pověst jednoho z nejlepších lékařů v království. V roce 1536 získal v </a:t>
            </a:r>
            <a:r>
              <a:rPr lang="cs-CZ" dirty="0" err="1"/>
              <a:t>Montpellier</a:t>
            </a:r>
            <a:r>
              <a:rPr lang="cs-CZ" dirty="0"/>
              <a:t> doktorát, vyučoval v </a:t>
            </a:r>
            <a:r>
              <a:rPr lang="cs-CZ" dirty="0" err="1"/>
              <a:t>Montpellier</a:t>
            </a:r>
            <a:r>
              <a:rPr lang="cs-CZ" dirty="0"/>
              <a:t> a Lyonu, pitval mrtvoly. Kromě Lyonu vykonával svou profesi na několika dalších místech: v Poitou (1543-1546), Metách (1546). Tyto přesuny byly často vyvolány obavami z trestního stíhání za vydávání jeho knih (to, když uprchl do Met) nebo podezřením z protestantismu (plakátová aféra roku 1534).</a:t>
            </a:r>
          </a:p>
          <a:p>
            <a:r>
              <a:rPr lang="cs-CZ" dirty="0"/>
              <a:t>Všechny své knihy vydá </a:t>
            </a:r>
            <a:r>
              <a:rPr lang="cs-CZ" dirty="0" err="1"/>
              <a:t>Rabelais</a:t>
            </a:r>
            <a:r>
              <a:rPr lang="cs-CZ" dirty="0"/>
              <a:t> v Lyonu</a:t>
            </a:r>
          </a:p>
        </p:txBody>
      </p:sp>
    </p:spTree>
    <p:extLst>
      <p:ext uri="{BB962C8B-B14F-4D97-AF65-F5344CB8AC3E}">
        <p14:creationId xmlns:p14="http://schemas.microsoft.com/office/powerpoint/2010/main" val="265701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E12E53-7307-CB67-8ED6-125C5A85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1199A7-4C78-CDEE-E906-AED72D11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F2E793-E3A7-88E7-F29C-7790E930CBAF}"/>
              </a:ext>
            </a:extLst>
          </p:cNvPr>
          <p:cNvSpPr txBox="1"/>
          <p:nvPr/>
        </p:nvSpPr>
        <p:spPr>
          <a:xfrm>
            <a:off x="832610" y="1512438"/>
            <a:ext cx="93465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b="1" dirty="0">
                <a:effectLst/>
                <a:ea typeface="Times New Roman" panose="02020603050405020304" pitchFamily="18" charset="0"/>
              </a:rPr>
              <a:t>Bariéra mentality</a:t>
            </a:r>
          </a:p>
          <a:p>
            <a:pPr algn="just"/>
            <a:endParaRPr lang="cs-CZ" sz="1800" b="1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obtíž naučit se žít ve velkém společenství - ve městech (srov. dílo historika Slavíka, popisy Indra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Montanelliho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ve Vita di Dante), obtíž naučit se respektovat jinou spravedlnost než kmenovou pomstu (srov. La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Chanson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de Roland);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kritéria krásy a ošklivosti (La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Chanson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de Roland,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Aucassin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et Nicolette), kritéria slušnosti (vyjádření smutku v La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Chanson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de Roland, jazyk slušnosti v salonech 17. století);	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všudypřítomnost náboženského faktoru, vášeň pro teologické disputace (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Abélard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Petrus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Lombardus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Siger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Brabantský, Albertus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Magnus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Tomáš Akvinský,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Peckham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), moc církve (ve Francii 13. století: 60. léta 17. stol. 000 cisterciáckých mnichů; 550 benediktinských opatství, včetně opatství Saint-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Régnier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s 2 500 domy, 6 000 ha, 10 000 slepicemi), náboženské války v 16. století, pronásledování jansenistů v 17. století, svobodomyslný nonkonformismus v 18. století</a:t>
            </a:r>
          </a:p>
        </p:txBody>
      </p:sp>
    </p:spTree>
    <p:extLst>
      <p:ext uri="{BB962C8B-B14F-4D97-AF65-F5344CB8AC3E}">
        <p14:creationId xmlns:p14="http://schemas.microsoft.com/office/powerpoint/2010/main" val="171275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6ACC94-35DD-2CC4-570A-C289AF88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ADA74B-1815-B1B7-2BC2-31A22C34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E21E23-8360-ADAF-5636-2D18CEC10EFE}"/>
              </a:ext>
            </a:extLst>
          </p:cNvPr>
          <p:cNvSpPr txBox="1"/>
          <p:nvPr/>
        </p:nvSpPr>
        <p:spPr>
          <a:xfrm>
            <a:off x="2076809" y="2712379"/>
            <a:ext cx="9215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Jiný status literatury, jiné publikum</a:t>
            </a:r>
          </a:p>
          <a:p>
            <a:pPr marL="342900" indent="-342900">
              <a:buAutoNum type="arabicPeriod"/>
            </a:pPr>
            <a:r>
              <a:rPr lang="cs-CZ" dirty="0" err="1"/>
              <a:t>oralita</a:t>
            </a:r>
            <a:r>
              <a:rPr lang="cs-CZ" dirty="0"/>
              <a:t> koexistuje s písmem (středověk);</a:t>
            </a:r>
          </a:p>
          <a:p>
            <a:pPr marL="342900" indent="-342900">
              <a:buAutoNum type="arabicPeriod"/>
            </a:pPr>
            <a:r>
              <a:rPr lang="cs-CZ" dirty="0"/>
              <a:t>převládá psaná literatura, ale ústní projev stále hraje velmi důležitou roli (renesance, baroko, klasicismus, rokoko)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dirty="0"/>
              <a:t>Důsledky v žánrech, tematice (intimita?), stylu a kompozici, kontaktu s publikem</a:t>
            </a:r>
          </a:p>
          <a:p>
            <a:endParaRPr lang="cs-CZ" dirty="0"/>
          </a:p>
          <a:p>
            <a:r>
              <a:rPr lang="cs-CZ" b="1" dirty="0"/>
              <a:t>Jiné postavení tvůrce</a:t>
            </a:r>
            <a:endParaRPr lang="cs-CZ" dirty="0"/>
          </a:p>
          <a:p>
            <a:r>
              <a:rPr lang="cs-CZ" dirty="0"/>
              <a:t>anonymita, (ne)originalita</a:t>
            </a:r>
          </a:p>
        </p:txBody>
      </p:sp>
    </p:spTree>
    <p:extLst>
      <p:ext uri="{BB962C8B-B14F-4D97-AF65-F5344CB8AC3E}">
        <p14:creationId xmlns:p14="http://schemas.microsoft.com/office/powerpoint/2010/main" val="384064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A273AB-BA65-62E3-2350-23EB9C77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A5900B-6A3E-C03D-54E9-53335F79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3F08B0-76CD-6A25-BC75-716AEB5DD372}"/>
              </a:ext>
            </a:extLst>
          </p:cNvPr>
          <p:cNvSpPr txBox="1"/>
          <p:nvPr/>
        </p:nvSpPr>
        <p:spPr>
          <a:xfrm>
            <a:off x="1041640" y="451513"/>
            <a:ext cx="610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Karel Veliký a jeho reformy - vznik národních literatur</a:t>
            </a:r>
          </a:p>
        </p:txBody>
      </p:sp>
      <p:pic>
        <p:nvPicPr>
          <p:cNvPr id="9" name="Obrázek 8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1095AFE8-0586-DEA8-F012-808D1275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96" y="1108961"/>
            <a:ext cx="6660170" cy="560914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56061A-FFB0-81A6-DC3C-D2AB2F425C49}"/>
              </a:ext>
            </a:extLst>
          </p:cNvPr>
          <p:cNvSpPr txBox="1"/>
          <p:nvPr/>
        </p:nvSpPr>
        <p:spPr>
          <a:xfrm>
            <a:off x="1257635" y="2100999"/>
            <a:ext cx="31935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/>
              <a:t>Schola</a:t>
            </a:r>
            <a:r>
              <a:rPr lang="cs-CZ" b="1" dirty="0"/>
              <a:t> </a:t>
            </a:r>
            <a:r>
              <a:rPr lang="cs-CZ" b="1" dirty="0" err="1"/>
              <a:t>Palatina</a:t>
            </a:r>
            <a:endParaRPr lang="cs-CZ" b="1" dirty="0"/>
          </a:p>
          <a:p>
            <a:r>
              <a:rPr lang="cs-CZ" dirty="0" err="1"/>
              <a:t>Alcuin</a:t>
            </a:r>
            <a:r>
              <a:rPr lang="cs-CZ" dirty="0"/>
              <a:t> z Yorku, irští básníci </a:t>
            </a:r>
            <a:r>
              <a:rPr lang="cs-CZ" dirty="0" err="1"/>
              <a:t>Dungal</a:t>
            </a:r>
            <a:r>
              <a:rPr lang="cs-CZ" dirty="0"/>
              <a:t> a Joseph (význam Irska a Britských ostrovů pro zachování evropské kultury), Lombarďan Paulus </a:t>
            </a:r>
            <a:r>
              <a:rPr lang="cs-CZ" dirty="0" err="1"/>
              <a:t>Diaconus</a:t>
            </a:r>
            <a:r>
              <a:rPr lang="cs-CZ" dirty="0"/>
              <a:t> (Gesta </a:t>
            </a:r>
            <a:r>
              <a:rPr lang="cs-CZ" dirty="0" err="1"/>
              <a:t>Langobardorum</a:t>
            </a:r>
            <a:r>
              <a:rPr lang="cs-CZ" dirty="0"/>
              <a:t>), Vizigót </a:t>
            </a:r>
            <a:r>
              <a:rPr lang="cs-CZ" dirty="0" err="1"/>
              <a:t>Théodulphus</a:t>
            </a:r>
            <a:r>
              <a:rPr lang="cs-CZ" dirty="0"/>
              <a:t>, </a:t>
            </a:r>
            <a:r>
              <a:rPr lang="cs-CZ" dirty="0" err="1"/>
              <a:t>Fortunatus</a:t>
            </a:r>
            <a:r>
              <a:rPr lang="cs-CZ" dirty="0"/>
              <a:t>, </a:t>
            </a:r>
            <a:r>
              <a:rPr lang="cs-CZ" dirty="0" err="1"/>
              <a:t>Anghilbert</a:t>
            </a:r>
            <a:r>
              <a:rPr lang="cs-CZ" dirty="0"/>
              <a:t> (dvorní „Homér“) historik </a:t>
            </a:r>
            <a:r>
              <a:rPr lang="cs-CZ" dirty="0" err="1"/>
              <a:t>Eginhard</a:t>
            </a:r>
            <a:r>
              <a:rPr lang="cs-CZ" dirty="0"/>
              <a:t>, autor Vita Karoli</a:t>
            </a:r>
          </a:p>
        </p:txBody>
      </p:sp>
    </p:spTree>
    <p:extLst>
      <p:ext uri="{BB962C8B-B14F-4D97-AF65-F5344CB8AC3E}">
        <p14:creationId xmlns:p14="http://schemas.microsoft.com/office/powerpoint/2010/main" val="259175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30D2F2-9C84-7219-E21D-1A031A8A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D82173-6E7E-126A-F4AF-88921AED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30303-15C1-77C5-5F51-0B27198C4D73}"/>
              </a:ext>
            </a:extLst>
          </p:cNvPr>
          <p:cNvSpPr txBox="1"/>
          <p:nvPr/>
        </p:nvSpPr>
        <p:spPr>
          <a:xfrm>
            <a:off x="677334" y="361225"/>
            <a:ext cx="9601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Literatura v lidových/národních jazycích</a:t>
            </a:r>
          </a:p>
          <a:p>
            <a:endParaRPr lang="cs-CZ" dirty="0"/>
          </a:p>
          <a:p>
            <a:r>
              <a:rPr lang="cs-CZ" dirty="0"/>
              <a:t>Učený proud karolinské kultury byl doprovázen probuzením zájmu o literaturu v „jazycích lidu. </a:t>
            </a:r>
          </a:p>
          <a:p>
            <a:endParaRPr lang="cs-CZ" dirty="0"/>
          </a:p>
          <a:p>
            <a:r>
              <a:rPr lang="cs-CZ" dirty="0"/>
              <a:t>Učenci tyto básně, které byly sepsány na příkaz Karla Velikého, označovali jako „barbara et </a:t>
            </a:r>
            <a:r>
              <a:rPr lang="cs-CZ" dirty="0" err="1"/>
              <a:t>antiquissima</a:t>
            </a:r>
            <a:r>
              <a:rPr lang="cs-CZ" dirty="0"/>
              <a:t>“. </a:t>
            </a:r>
          </a:p>
          <a:p>
            <a:endParaRPr lang="cs-CZ" dirty="0"/>
          </a:p>
          <a:p>
            <a:r>
              <a:rPr lang="cs-CZ" dirty="0"/>
              <a:t>Karel Veliký prý také vydal gramatická pravidla pro používání franského jazyka a zavedl franské termíny pro měsíce a dvanáct větrů. Tímto způsobem dával tentýž císař, který se snažil znovu zavést klasickou latinu, oficiální existenci literatuře v lidových jazycích </a:t>
            </a:r>
          </a:p>
          <a:p>
            <a:endParaRPr lang="cs-CZ" dirty="0"/>
          </a:p>
          <a:p>
            <a:r>
              <a:rPr lang="cs-CZ" dirty="0"/>
              <a:t>Ve stejném duchu a z podobných důvodů rozhodl koncil v </a:t>
            </a:r>
            <a:r>
              <a:rPr lang="cs-CZ" dirty="0" err="1"/>
              <a:t>Tours</a:t>
            </a:r>
            <a:r>
              <a:rPr lang="cs-CZ" dirty="0"/>
              <a:t> v roce 815, že kněží budou napříště svá kázání věřícím provádět „in lingua romana </a:t>
            </a:r>
            <a:r>
              <a:rPr lang="cs-CZ" dirty="0" err="1"/>
              <a:t>rustica</a:t>
            </a:r>
            <a:r>
              <a:rPr lang="cs-CZ" dirty="0"/>
              <a:t>“ nebo „in lingua </a:t>
            </a:r>
            <a:r>
              <a:rPr lang="cs-CZ" dirty="0" err="1"/>
              <a:t>theotisca</a:t>
            </a:r>
            <a:r>
              <a:rPr lang="cs-CZ" dirty="0"/>
              <a:t>“.</a:t>
            </a:r>
          </a:p>
          <a:p>
            <a:endParaRPr lang="cs-CZ" dirty="0"/>
          </a:p>
          <a:p>
            <a:r>
              <a:rPr lang="cs-CZ" dirty="0"/>
              <a:t>Štrasburské přísahy</a:t>
            </a:r>
          </a:p>
        </p:txBody>
      </p:sp>
    </p:spTree>
    <p:extLst>
      <p:ext uri="{BB962C8B-B14F-4D97-AF65-F5344CB8AC3E}">
        <p14:creationId xmlns:p14="http://schemas.microsoft.com/office/powerpoint/2010/main" val="93868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F50647-F008-6FD3-7A66-107DB3AB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7A8ABA-4F48-98C9-5145-03A121BB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9316BB-ED6B-FD3B-BFC0-5D640B08210D}"/>
              </a:ext>
            </a:extLst>
          </p:cNvPr>
          <p:cNvSpPr txBox="1"/>
          <p:nvPr/>
        </p:nvSpPr>
        <p:spPr>
          <a:xfrm>
            <a:off x="955375" y="589328"/>
            <a:ext cx="6103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/>
              <a:t>Štrasburské přísahy</a:t>
            </a:r>
            <a:r>
              <a:rPr lang="cs-CZ" dirty="0"/>
              <a:t> (842) obsahují první texty v „románštině“ a „</a:t>
            </a:r>
            <a:r>
              <a:rPr lang="cs-CZ" dirty="0" err="1"/>
              <a:t>germánštině“.Jedná</a:t>
            </a:r>
            <a:r>
              <a:rPr lang="cs-CZ" dirty="0"/>
              <a:t> se vlastně o úryvek z kroniky, kterou sepsal </a:t>
            </a:r>
            <a:r>
              <a:rPr lang="cs-CZ" b="1" dirty="0" err="1"/>
              <a:t>Nithard</a:t>
            </a:r>
            <a:r>
              <a:rPr lang="cs-CZ" dirty="0"/>
              <a:t>, levoboček básníka </a:t>
            </a:r>
            <a:r>
              <a:rPr lang="cs-CZ" dirty="0" err="1"/>
              <a:t>Anghilberta</a:t>
            </a:r>
            <a:r>
              <a:rPr lang="cs-CZ" dirty="0"/>
              <a:t>. </a:t>
            </a:r>
            <a:r>
              <a:rPr lang="cs-CZ" dirty="0" err="1"/>
              <a:t>Nithard</a:t>
            </a:r>
            <a:r>
              <a:rPr lang="cs-CZ" dirty="0"/>
              <a:t> líčí události své doby pomocí listin a jejich citací, odtud také zápis „přísah“ v původním znění, nikoli v latině.</a:t>
            </a:r>
          </a:p>
        </p:txBody>
      </p:sp>
      <p:pic>
        <p:nvPicPr>
          <p:cNvPr id="7" name="Obrázek 6" descr="Obsah obrázku text, menu, dopis, papír&#10;&#10;Popis byl vytvořen automaticky">
            <a:extLst>
              <a:ext uri="{FF2B5EF4-FFF2-40B4-BE49-F238E27FC236}">
                <a16:creationId xmlns:a16="http://schemas.microsoft.com/office/drawing/2014/main" id="{3DF0B28E-20F6-4102-3A55-5E54EB03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25" y="2655983"/>
            <a:ext cx="4166070" cy="3073049"/>
          </a:xfrm>
          <a:prstGeom prst="rect">
            <a:avLst/>
          </a:prstGeom>
        </p:spPr>
      </p:pic>
      <p:pic>
        <p:nvPicPr>
          <p:cNvPr id="11" name="Obrázek 10" descr="Obsah obrázku text, mapa, atlas&#10;&#10;Popis byl vytvořen automaticky">
            <a:extLst>
              <a:ext uri="{FF2B5EF4-FFF2-40B4-BE49-F238E27FC236}">
                <a16:creationId xmlns:a16="http://schemas.microsoft.com/office/drawing/2014/main" id="{75A19662-2B25-DE08-DB41-F3A67A5A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3" y="1805883"/>
            <a:ext cx="5408778" cy="47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6B2003-0012-2838-6CC4-DA0596A2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AFB45-20B7-B095-0A77-F541509A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EA36D7-3B2E-316C-93AD-32D5E4E11997}"/>
              </a:ext>
            </a:extLst>
          </p:cNvPr>
          <p:cNvSpPr txBox="1"/>
          <p:nvPr/>
        </p:nvSpPr>
        <p:spPr>
          <a:xfrm>
            <a:off x="776378" y="569343"/>
            <a:ext cx="84976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Rychlý vývoj a diferenciace</a:t>
            </a:r>
          </a:p>
          <a:p>
            <a:endParaRPr lang="cs-CZ" b="1" dirty="0"/>
          </a:p>
          <a:p>
            <a:r>
              <a:rPr lang="cs-CZ" dirty="0"/>
              <a:t>9. století – hagiografická literatura</a:t>
            </a:r>
          </a:p>
          <a:p>
            <a:r>
              <a:rPr lang="cs-CZ" dirty="0"/>
              <a:t>11. století - hagiografická literatura a profánní literatura</a:t>
            </a:r>
          </a:p>
          <a:p>
            <a:r>
              <a:rPr lang="cs-CZ" dirty="0"/>
              <a:t>12. století - hagiografická literatura a diferenciace profánní literatury na vysoký a nízký styl (kurtoazie a </a:t>
            </a:r>
            <a:r>
              <a:rPr lang="cs-CZ" dirty="0" err="1"/>
              <a:t>antikurtoazie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Hagiografie</a:t>
            </a:r>
          </a:p>
          <a:p>
            <a:r>
              <a:rPr lang="cs-CZ" dirty="0"/>
              <a:t>Sekvence o svaté </a:t>
            </a:r>
            <a:r>
              <a:rPr lang="cs-CZ" dirty="0" err="1"/>
              <a:t>Eulalii</a:t>
            </a:r>
            <a:r>
              <a:rPr lang="cs-CZ" dirty="0"/>
              <a:t> (krátce po roce 882) v opatství Saint-Amand u </a:t>
            </a:r>
            <a:r>
              <a:rPr lang="cs-CZ" dirty="0" err="1"/>
              <a:t>Valenciennes</a:t>
            </a:r>
            <a:r>
              <a:rPr lang="cs-CZ" dirty="0"/>
              <a:t>. Skládá se z 29 veršů v jazyce na půli cesty mezi středověkou latinou a francouzštinou, jehož veršování, které již dlouho přitahuje pozornost badatelů, je zřejmě založeno na střídání rytmu silných a slabých úderů. </a:t>
            </a:r>
          </a:p>
          <a:p>
            <a:endParaRPr lang="cs-CZ" dirty="0"/>
          </a:p>
          <a:p>
            <a:r>
              <a:rPr lang="cs-CZ" dirty="0"/>
              <a:t>Následují další nábožensky inspirované skladby v </a:t>
            </a:r>
            <a:r>
              <a:rPr lang="cs-CZ" dirty="0" err="1"/>
              <a:t>langue</a:t>
            </a:r>
            <a:r>
              <a:rPr lang="cs-CZ" dirty="0"/>
              <a:t> </a:t>
            </a:r>
            <a:r>
              <a:rPr lang="cs-CZ" dirty="0" err="1"/>
              <a:t>d'oc</a:t>
            </a:r>
            <a:r>
              <a:rPr lang="cs-CZ" dirty="0"/>
              <a:t> i </a:t>
            </a:r>
            <a:r>
              <a:rPr lang="cs-CZ" dirty="0" err="1"/>
              <a:t>langue</a:t>
            </a:r>
            <a:r>
              <a:rPr lang="cs-CZ" dirty="0"/>
              <a:t> </a:t>
            </a:r>
            <a:r>
              <a:rPr lang="cs-CZ" dirty="0" err="1"/>
              <a:t>d'oïl</a:t>
            </a:r>
            <a:r>
              <a:rPr lang="cs-CZ" dirty="0"/>
              <a:t>: </a:t>
            </a:r>
            <a:r>
              <a:rPr lang="cs-CZ" b="1" dirty="0"/>
              <a:t>Pašije</a:t>
            </a:r>
            <a:r>
              <a:rPr lang="cs-CZ" dirty="0"/>
              <a:t> o 516 osmislabičných verších psané v dělených kupletech (10. století, rukopis </a:t>
            </a:r>
            <a:r>
              <a:rPr lang="cs-CZ" dirty="0" err="1"/>
              <a:t>Clermont-Ferrand</a:t>
            </a:r>
            <a:r>
              <a:rPr lang="cs-CZ" dirty="0"/>
              <a:t>), </a:t>
            </a:r>
            <a:r>
              <a:rPr lang="cs-CZ" b="1" dirty="0"/>
              <a:t>Život svatého </a:t>
            </a:r>
            <a:r>
              <a:rPr lang="cs-CZ" b="1" dirty="0" err="1"/>
              <a:t>Leodegara</a:t>
            </a:r>
            <a:r>
              <a:rPr lang="cs-CZ" dirty="0"/>
              <a:t> v osmislabičných verších seskupených do strof po šesti verších, </a:t>
            </a:r>
            <a:r>
              <a:rPr lang="cs-CZ" b="1" dirty="0"/>
              <a:t>Život </a:t>
            </a:r>
            <a:r>
              <a:rPr lang="cs-CZ" b="1" dirty="0" err="1"/>
              <a:t>Boethiův</a:t>
            </a:r>
            <a:r>
              <a:rPr lang="cs-CZ" dirty="0"/>
              <a:t> o více než 250 verších.</a:t>
            </a:r>
          </a:p>
          <a:p>
            <a:r>
              <a:rPr lang="cs-CZ" dirty="0"/>
              <a:t>Největší z těchto hagiografických básní, pocházejících z kapetovského období, je bezpochyby </a:t>
            </a:r>
            <a:r>
              <a:rPr lang="cs-CZ" b="1" dirty="0"/>
              <a:t>Život svatého Alexia</a:t>
            </a:r>
            <a:r>
              <a:rPr lang="cs-CZ" dirty="0"/>
              <a:t>, napsaný kolem poloviny 11. století (125 strof o pěti desetislabičných) ve franko-provensálském dialektu. </a:t>
            </a:r>
          </a:p>
        </p:txBody>
      </p:sp>
    </p:spTree>
    <p:extLst>
      <p:ext uri="{BB962C8B-B14F-4D97-AF65-F5344CB8AC3E}">
        <p14:creationId xmlns:p14="http://schemas.microsoft.com/office/powerpoint/2010/main" val="22041837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934</TotalTime>
  <Words>5203</Words>
  <Application>Microsoft Office PowerPoint</Application>
  <PresentationFormat>Širokoúhlá obrazovka</PresentationFormat>
  <Paragraphs>225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Kyloušek</dc:creator>
  <cp:lastModifiedBy>Petr Kyloušek</cp:lastModifiedBy>
  <cp:revision>38</cp:revision>
  <cp:lastPrinted>1601-01-01T00:00:00Z</cp:lastPrinted>
  <dcterms:created xsi:type="dcterms:W3CDTF">2021-06-15T06:42:30Z</dcterms:created>
  <dcterms:modified xsi:type="dcterms:W3CDTF">2024-09-28T19:38:14Z</dcterms:modified>
</cp:coreProperties>
</file>