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9" r:id="rId7"/>
    <p:sldId id="440" r:id="rId8"/>
    <p:sldId id="441" r:id="rId9"/>
    <p:sldId id="442" r:id="rId10"/>
    <p:sldId id="443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1899920" y="2875354"/>
            <a:ext cx="31908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znamení Apokalypsy</a:t>
            </a:r>
          </a:p>
          <a:p>
            <a:pPr algn="ctr"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Mongolský vpád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9829895" y="201638"/>
            <a:ext cx="76283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Prolog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B0E711B-DF1E-7229-AAA3-826BFEF479E7}"/>
              </a:ext>
            </a:extLst>
          </p:cNvPr>
          <p:cNvSpPr/>
          <p:nvPr/>
        </p:nvSpPr>
        <p:spPr>
          <a:xfrm>
            <a:off x="299815" y="201638"/>
            <a:ext cx="9144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1218–1219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páté křížové výpravy byla obléhána egyptská pevnost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Damietta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1220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křižáky se rozšířilo proroctví o příchodu mocného křesťanského vojska z Východu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Davide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1221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se doslechl o porážce gruzínského krále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1224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poprvé zmínil národ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Tartari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spojováni se znamením Apokalypsy a pronárody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Magog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2B627A7-F5DD-281E-26A2-9D8025093662}"/>
              </a:ext>
            </a:extLst>
          </p:cNvPr>
          <p:cNvSpPr txBox="1"/>
          <p:nvPr/>
        </p:nvSpPr>
        <p:spPr>
          <a:xfrm>
            <a:off x="340700" y="323028"/>
            <a:ext cx="214849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Mongolské plány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AC71114-3945-995B-299F-4C345BD08FB7}"/>
              </a:ext>
            </a:extLst>
          </p:cNvPr>
          <p:cNvSpPr/>
          <p:nvPr/>
        </p:nvSpPr>
        <p:spPr>
          <a:xfrm>
            <a:off x="7614880" y="181957"/>
            <a:ext cx="4312960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Mongolské plány vycházel z dobré znalosti západoevropských poměrů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Jejich průzkum obsáhl Uhry, piastovské državy, římsko-německou říši i francouzské království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Plán počítal s postupnými útoky, které pro chána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vypracoval jeho velitel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Sübetej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Velení západní armády převzal chánův synovec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Nejprve měla severní armáda (asi 1/6 celkových sil) napadnout Polsko a strhnout na sebe pozornost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Prvořadým cílem Mongolů však bylo ovládnutí panonské nížiny, kde si chtěli vybudovat zázemí pro další expanzi. Proto do Uher zamířily hlavní mongolské síly, kterým veleli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Sübetej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Následovat měl vpád do římsko-německé říše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dobytí středu Evropy měly mongolské síly obsadit Francii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0F3CE83-1F23-EE2E-B983-00554BBBD405}"/>
              </a:ext>
            </a:extLst>
          </p:cNvPr>
          <p:cNvSpPr/>
          <p:nvPr/>
        </p:nvSpPr>
        <p:spPr>
          <a:xfrm>
            <a:off x="3656043" y="199039"/>
            <a:ext cx="159370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Lehnický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mýtus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CFCE9EA-D864-8C37-DD35-1010A078717F}"/>
              </a:ext>
            </a:extLst>
          </p:cNvPr>
          <p:cNvSpPr/>
          <p:nvPr/>
        </p:nvSpPr>
        <p:spPr>
          <a:xfrm>
            <a:off x="376266" y="4920023"/>
            <a:ext cx="1143101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Průběh bitvy známe z díla krakovského kanovníka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Jana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Długosze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Longinus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Žil o víc než dvě století později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Odjinud neznámými podrobnostmi přesto zastínil všechny dějepisce 13. století - nájezdníky v duchu době poplatných vzorů přejmenoval na Tatary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 nevídanou přesností Jan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Długosz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popsal bitvu na Dobrém poli 9. dubna 1241 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242977" y="132518"/>
            <a:ext cx="161294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cíl: Uhry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17E0F2F-DA3B-CBE8-C157-15058626B855}"/>
              </a:ext>
            </a:extLst>
          </p:cNvPr>
          <p:cNvSpPr/>
          <p:nvPr/>
        </p:nvSpPr>
        <p:spPr>
          <a:xfrm>
            <a:off x="197981" y="1653590"/>
            <a:ext cx="3730954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Kumáni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uprchli před Mongoly do Panonie, kde se usadili se svolením krále Bely IV.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Žádost Mongolů o vydání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Kumánů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uherský král zamítl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Mongolové tak získali záminku pro vpád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polovině března 1241 pronikly mongolské síly přes Karpaty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Rozhodující bitva se odehrála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dubna 1241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nedaleko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řeky Slaná/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Sajó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Král Béla unikl, ale musel před Mongoly prchnout do Vídně, kde byl zajat vévodou Fridrichem II. Bojovným. Byl nucen vydat cennosti a zastavit pohraniční župy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 Vídně se Béla IV. přesunul do Záhřebu, poté se uchýlil do přístavu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Trogir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Panonii zastihla v roce 1242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zpráva o smrti Velkého chána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stáhl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se účastnil volby nového chána.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79E0C07-FD97-690D-74EE-6189E772D35E}"/>
              </a:ext>
            </a:extLst>
          </p:cNvPr>
          <p:cNvSpPr/>
          <p:nvPr/>
        </p:nvSpPr>
        <p:spPr>
          <a:xfrm>
            <a:off x="7071359" y="183940"/>
            <a:ext cx="4998055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1. lyonském koncilu papež Inocenc Iv. vyhlásil odpustky, které měly financovat křížovou výpravu proti Saracénům a Mongolům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Ještě o něco dříve (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1245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však Inocenc IV. pověřil Giovanni Piano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předal mongolskému chánovi latinský psaný dopis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Výprava vyrazila z Lyonu do Prahy, kde bylo poselstvo přijato a obdarováno českým králem Václavem I. 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svědectví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byl Václav I., který poselstvu poradil, aby se vydali přes Polsko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Výprava zamířila do Vratislavi, kde se k ní přidal další františkán, Polák Benedikt, ovládající jazyky a sloužící jako tlumočník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Výprava se pak vydala přes Krakov do Kyjeva Dále cestovatelé zamířili k Volze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Volze tábořil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velitel mongolského západního vojska, který poselstvo poslal ke dvoru mongolského chána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výprava ujela asi 4800 km za 106 dní a do centra chanátu dorazila, právě když vyvrcholily spory po smrti chána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době příchodu poselstva zvítězil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Ögedejův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Güjük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ujal se vlády (vládl 1246–1248)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Chán posly přijal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listopadu 1246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papežův list odpověděl, šlo však spíše o zdvořilé odmítnutí. Poslové odpověď přijali, 13. listopadu se vydali na zpáteční cestu a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července 1247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vstoupili do Lyonu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09EB10-6577-5BE5-07BF-B8FF0AE60D58}"/>
              </a:ext>
            </a:extLst>
          </p:cNvPr>
          <p:cNvSpPr/>
          <p:nvPr/>
        </p:nvSpPr>
        <p:spPr>
          <a:xfrm>
            <a:off x="242977" y="649941"/>
            <a:ext cx="161294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mise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5B6E54A-D48A-2686-C32D-418B372B7445}"/>
              </a:ext>
            </a:extLst>
          </p:cNvPr>
          <p:cNvSpPr/>
          <p:nvPr/>
        </p:nvSpPr>
        <p:spPr>
          <a:xfrm>
            <a:off x="6287537" y="1642927"/>
            <a:ext cx="5605221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Mongolové pod vedením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Hülegiho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Ilchana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dobyli Bagdád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Hülegi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vyzval káhirského sultána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Suafa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Dina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Kutuze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se mu podrobil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zprávě o smrti svého bratra velkého chána se s většinou sil stáhl na Východ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Zbytek sil se pokoušel spojit s křesťany, uzavřeli spojenectví 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Bohemundem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IV. z Antiochie a Tripolisu, byli exkomunikováni Alexandrem IV.,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Jeruzalémský král dal přednost egyptským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Mamlúkům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proto dala pouze souhlas s volným průchodem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září 1260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Džálút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Mongolové pod vedením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Ketbugy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křesťané (Gruzíni, Arméni) byli drtivě poraženi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053AE07-B6D6-3AD1-20E1-B087468550B8}"/>
              </a:ext>
            </a:extLst>
          </p:cNvPr>
          <p:cNvSpPr/>
          <p:nvPr/>
        </p:nvSpPr>
        <p:spPr>
          <a:xfrm>
            <a:off x="8615680" y="491685"/>
            <a:ext cx="327707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země: </a:t>
            </a:r>
          </a:p>
          <a:p>
            <a:pPr algn="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Nečekané spojenectví</a:t>
            </a:r>
          </a:p>
        </p:txBody>
      </p:sp>
    </p:spTree>
    <p:extLst>
      <p:ext uri="{BB962C8B-B14F-4D97-AF65-F5344CB8AC3E}">
        <p14:creationId xmlns:p14="http://schemas.microsoft.com/office/powerpoint/2010/main" val="331317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7B78EB4-F9AF-3C04-C405-0A132E723249}"/>
              </a:ext>
            </a:extLst>
          </p:cNvPr>
          <p:cNvSpPr/>
          <p:nvPr/>
        </p:nvSpPr>
        <p:spPr>
          <a:xfrm>
            <a:off x="7367954" y="793424"/>
            <a:ext cx="3643832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zprávy o Mongolech pronikly na Západ již v roce 1219. Byly však vsazovány do biblického (apokalyptického) rámce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Mongolové vyznávali různá náboženství, část z nich byla „nestoriány“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 Mongoly však nebyla náboženská otázka zásadní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Mentalitě Západu proto navzdory všem získaným informacím neporozuměli</a:t>
            </a:r>
          </a:p>
          <a:p>
            <a:pPr marL="285750" indent="-285750">
              <a:buFontTx/>
              <a:buChar char="-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Počátek odlišného vývoje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evropského Východu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07EE9F2-B16C-1F57-E49E-73A840F969F2}"/>
              </a:ext>
            </a:extLst>
          </p:cNvPr>
          <p:cNvSpPr/>
          <p:nvPr/>
        </p:nvSpPr>
        <p:spPr>
          <a:xfrm>
            <a:off x="320494" y="793424"/>
            <a:ext cx="85792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32467737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782</Words>
  <Application>Microsoft Office PowerPoint</Application>
  <PresentationFormat>Širokoúhlá obrazovka</PresentationFormat>
  <Paragraphs>86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291</cp:revision>
  <cp:lastPrinted>2019-10-16T06:26:31Z</cp:lastPrinted>
  <dcterms:created xsi:type="dcterms:W3CDTF">2019-09-26T11:11:15Z</dcterms:created>
  <dcterms:modified xsi:type="dcterms:W3CDTF">2024-12-03T06:37:37Z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