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4"/>
  </p:sldMasterIdLst>
  <p:notesMasterIdLst>
    <p:notesMasterId r:id="rId10"/>
  </p:notesMasterIdLst>
  <p:handoutMasterIdLst>
    <p:handoutMasterId r:id="rId11"/>
  </p:handoutMasterIdLst>
  <p:sldIdLst>
    <p:sldId id="436" r:id="rId5"/>
    <p:sldId id="440" r:id="rId6"/>
    <p:sldId id="439" r:id="rId7"/>
    <p:sldId id="438" r:id="rId8"/>
    <p:sldId id="437" r:id="rId9"/>
  </p:sldIdLst>
  <p:sldSz cx="12192000" cy="6858000"/>
  <p:notesSz cx="6797675" cy="992822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áša Ayadi" initials="D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D85D"/>
    <a:srgbClr val="FFDD71"/>
    <a:srgbClr val="4B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09" d="100"/>
          <a:sy n="109" d="100"/>
        </p:scale>
        <p:origin x="114" y="12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Wihoda" userId="58322e09a6bf6d7c" providerId="LiveId" clId="{F0BC803C-37BC-4D43-B7F3-EE6D940FA371}"/>
    <pc:docChg chg="delSld modSld">
      <pc:chgData name="Martin Wihoda" userId="58322e09a6bf6d7c" providerId="LiveId" clId="{F0BC803C-37BC-4D43-B7F3-EE6D940FA371}" dt="2020-10-10T15:35:52.052" v="50" actId="1076"/>
      <pc:docMkLst>
        <pc:docMk/>
      </pc:docMkLst>
      <pc:sldChg chg="modSp mod">
        <pc:chgData name="Martin Wihoda" userId="58322e09a6bf6d7c" providerId="LiveId" clId="{F0BC803C-37BC-4D43-B7F3-EE6D940FA371}" dt="2020-10-10T15:29:27.001" v="16" actId="20577"/>
        <pc:sldMkLst>
          <pc:docMk/>
          <pc:sldMk cId="3295407149" sldId="436"/>
        </pc:sldMkLst>
        <pc:spChg chg="mod">
          <ac:chgData name="Martin Wihoda" userId="58322e09a6bf6d7c" providerId="LiveId" clId="{F0BC803C-37BC-4D43-B7F3-EE6D940FA371}" dt="2020-10-10T15:29:27.001" v="16" actId="20577"/>
          <ac:spMkLst>
            <pc:docMk/>
            <pc:sldMk cId="3295407149" sldId="436"/>
            <ac:spMk id="7" creationId="{00000000-0000-0000-0000-000000000000}"/>
          </ac:spMkLst>
        </pc:spChg>
      </pc:sldChg>
      <pc:sldChg chg="del">
        <pc:chgData name="Martin Wihoda" userId="58322e09a6bf6d7c" providerId="LiveId" clId="{F0BC803C-37BC-4D43-B7F3-EE6D940FA371}" dt="2020-10-10T15:30:21.342" v="17" actId="2696"/>
        <pc:sldMkLst>
          <pc:docMk/>
          <pc:sldMk cId="4118038389" sldId="440"/>
        </pc:sldMkLst>
      </pc:sldChg>
      <pc:sldChg chg="modSp mod">
        <pc:chgData name="Martin Wihoda" userId="58322e09a6bf6d7c" providerId="LiveId" clId="{F0BC803C-37BC-4D43-B7F3-EE6D940FA371}" dt="2020-10-10T15:35:52.052" v="50" actId="1076"/>
        <pc:sldMkLst>
          <pc:docMk/>
          <pc:sldMk cId="1661931061" sldId="441"/>
        </pc:sldMkLst>
        <pc:spChg chg="mod">
          <ac:chgData name="Martin Wihoda" userId="58322e09a6bf6d7c" providerId="LiveId" clId="{F0BC803C-37BC-4D43-B7F3-EE6D940FA371}" dt="2020-10-10T15:35:46.552" v="49" actId="1076"/>
          <ac:spMkLst>
            <pc:docMk/>
            <pc:sldMk cId="1661931061" sldId="441"/>
            <ac:spMk id="4" creationId="{00000000-0000-0000-0000-000000000000}"/>
          </ac:spMkLst>
        </pc:spChg>
        <pc:picChg chg="mod">
          <ac:chgData name="Martin Wihoda" userId="58322e09a6bf6d7c" providerId="LiveId" clId="{F0BC803C-37BC-4D43-B7F3-EE6D940FA371}" dt="2020-10-10T15:35:52.052" v="50" actId="1076"/>
          <ac:picMkLst>
            <pc:docMk/>
            <pc:sldMk cId="1661931061" sldId="441"/>
            <ac:picMk id="3"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5D21EF72-3072-4710-A17A-9B68D35C3D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5682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221CE213-A173-41CF-BA99-7A8C39EDDC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00ECF312-612B-4D8F-9ADA-7B8234D63D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4BC8F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Schůzka pracovní skupiny HR Award FF MU 13.1.2020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921D43C-AA8B-4250-B0E5-825E8D675E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74748"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ARTS">
    <p:bg>
      <p:bgPr>
        <a:solidFill>
          <a:srgbClr val="4BC8F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F1B3041E-A881-4F77-88F8-58E639946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147317" cy="2833315"/>
          </a:xfrm>
          <a:prstGeom prst="rect">
            <a:avLst/>
          </a:prstGeom>
        </p:spPr>
      </p:pic>
      <p:sp>
        <p:nvSpPr>
          <p:cNvPr id="3" name="Zástupný symbol pro zápatí 1">
            <a:extLst>
              <a:ext uri="{FF2B5EF4-FFF2-40B4-BE49-F238E27FC236}">
                <a16:creationId xmlns:a16="http://schemas.microsoft.com/office/drawing/2014/main" id="{62C38F51-21B5-4FCA-8498-6F65C0DB2C33}"/>
              </a:ext>
            </a:extLst>
          </p:cNvPr>
          <p:cNvSpPr>
            <a:spLocks noGrp="1"/>
          </p:cNvSpPr>
          <p:nvPr>
            <p:ph type="ftr" sz="quarter" idx="10"/>
          </p:nvPr>
        </p:nvSpPr>
        <p:spPr>
          <a:xfrm>
            <a:off x="720000" y="6228000"/>
            <a:ext cx="7920000" cy="252000"/>
          </a:xfrm>
        </p:spPr>
        <p:txBody>
          <a:bodyPr/>
          <a:lstStyle>
            <a:lvl1pPr>
              <a:defRPr>
                <a:solidFill>
                  <a:srgbClr val="4BC8FF"/>
                </a:solidFill>
              </a:defRPr>
            </a:lvl1pPr>
          </a:lstStyle>
          <a:p>
            <a:r>
              <a:rPr lang="cs-CZ"/>
              <a:t>Schůzka pracovní skupiny HR Award FF MU 13.1.2020 	</a:t>
            </a:r>
            <a:endParaRPr lang="cs-CZ" dirty="0"/>
          </a:p>
        </p:txBody>
      </p:sp>
      <p:sp>
        <p:nvSpPr>
          <p:cNvPr id="4" name="Zástupný symbol pro číslo snímku 2">
            <a:extLst>
              <a:ext uri="{FF2B5EF4-FFF2-40B4-BE49-F238E27FC236}">
                <a16:creationId xmlns:a16="http://schemas.microsoft.com/office/drawing/2014/main" id="{1CB56087-1653-4687-91A3-3216416E0183}"/>
              </a:ext>
            </a:extLst>
          </p:cNvPr>
          <p:cNvSpPr>
            <a:spLocks noGrp="1"/>
          </p:cNvSpPr>
          <p:nvPr>
            <p:ph type="sldNum" sz="quarter" idx="11"/>
          </p:nvPr>
        </p:nvSpPr>
        <p:spPr>
          <a:xfrm>
            <a:off x="414000" y="6228000"/>
            <a:ext cx="252000" cy="252000"/>
          </a:xfrm>
        </p:spPr>
        <p:txBody>
          <a:bodyPr/>
          <a:lstStyle>
            <a:lvl1pPr>
              <a:defRPr>
                <a:solidFill>
                  <a:srgbClr val="4BC8F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3B71AC8-4CA1-4239-89AB-D9E452AEC91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Schůzka pracovní skupiny HR Award FF MU 13.1.2020 	</a:t>
            </a:r>
            <a:endParaRPr lang="cs-CZ" dirty="0"/>
          </a:p>
        </p:txBody>
      </p:sp>
      <p:sp>
        <p:nvSpPr>
          <p:cNvPr id="5" name="Zástupný symbol pro číslo snímku 2">
            <a:extLst>
              <a:ext uri="{FF2B5EF4-FFF2-40B4-BE49-F238E27FC236}">
                <a16:creationId xmlns:a16="http://schemas.microsoft.com/office/drawing/2014/main" id="{07684D48-9ECE-47F4-B60D-1F10FA1F06D0}"/>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499F8229-0F91-48F2-B8B9-3D62AB080C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66181539-CB28-4249-8656-2F8138AB97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4934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0E614447-E10C-4DB8-8B61-754F2BE0F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FACE40E-5B18-41AE-BFE5-D68E8FEAA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4F2E8CD9-E848-4CA4-A74F-A0CE634CAE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FE84F8C4-4400-4A78-A6D4-5E5C184CD9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EEB07A44-568B-4E49-86CC-C885AAEC3A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667EE8C0-D8F0-4FB0-9F14-EA71A89C68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Schůzka pracovní skupiny HR Award FF MU 13.1.2020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386367" y="5692462"/>
            <a:ext cx="2382592" cy="901521"/>
          </a:xfrm>
        </p:spPr>
        <p:txBody>
          <a:bodyPr/>
          <a:lstStyle/>
          <a:p>
            <a:r>
              <a:rPr lang="cs-CZ" dirty="0"/>
              <a:t>Prof. PhDr. Martin </a:t>
            </a:r>
            <a:r>
              <a:rPr lang="cs-CZ" dirty="0" err="1"/>
              <a:t>Wihoda</a:t>
            </a:r>
            <a:r>
              <a:rPr lang="cs-CZ" dirty="0"/>
              <a:t>, PhD. </a:t>
            </a:r>
          </a:p>
          <a:p>
            <a:r>
              <a:rPr lang="cs-CZ" dirty="0" err="1"/>
              <a:t>Faculty</a:t>
            </a:r>
            <a:r>
              <a:rPr lang="cs-CZ" dirty="0"/>
              <a:t> </a:t>
            </a:r>
            <a:r>
              <a:rPr lang="cs-CZ" dirty="0" err="1"/>
              <a:t>of</a:t>
            </a:r>
            <a:r>
              <a:rPr lang="cs-CZ" dirty="0"/>
              <a:t> </a:t>
            </a:r>
            <a:r>
              <a:rPr lang="cs-CZ" dirty="0" err="1"/>
              <a:t>Arts</a:t>
            </a:r>
            <a:r>
              <a:rPr lang="cs-CZ" dirty="0"/>
              <a:t> </a:t>
            </a:r>
          </a:p>
          <a:p>
            <a:r>
              <a:rPr lang="cs-CZ" dirty="0"/>
              <a:t>Masaryk University </a:t>
            </a:r>
          </a:p>
          <a:p>
            <a:r>
              <a:rPr lang="cs-CZ" dirty="0"/>
              <a:t>Czech Republic 	</a:t>
            </a:r>
          </a:p>
        </p:txBody>
      </p:sp>
      <p:sp>
        <p:nvSpPr>
          <p:cNvPr id="3" name="Obdélník 2">
            <a:extLst>
              <a:ext uri="{FF2B5EF4-FFF2-40B4-BE49-F238E27FC236}">
                <a16:creationId xmlns:a16="http://schemas.microsoft.com/office/drawing/2014/main" id="{D40D6567-807E-DCDB-CACA-DC1803A7B18E}"/>
              </a:ext>
            </a:extLst>
          </p:cNvPr>
          <p:cNvSpPr/>
          <p:nvPr/>
        </p:nvSpPr>
        <p:spPr>
          <a:xfrm>
            <a:off x="959409" y="2705797"/>
            <a:ext cx="1555191" cy="276999"/>
          </a:xfrm>
          <a:prstGeom prst="rect">
            <a:avLst/>
          </a:prstGeom>
          <a:solidFill>
            <a:schemeClr val="bg1"/>
          </a:solidFill>
        </p:spPr>
        <p:txBody>
          <a:bodyPr wrap="square">
            <a:spAutoFit/>
          </a:bodyPr>
          <a:lstStyle/>
          <a:p>
            <a:pPr eaLnBrk="1" hangingPunct="1"/>
            <a:r>
              <a:rPr lang="cs-CZ" altLang="cs-CZ" sz="1200" b="1" dirty="0">
                <a:latin typeface="Times New Roman" panose="02020603050405020304" pitchFamily="18" charset="0"/>
                <a:cs typeface="Times New Roman" panose="02020603050405020304" pitchFamily="18" charset="0"/>
              </a:rPr>
              <a:t>Autor se představuje</a:t>
            </a:r>
          </a:p>
        </p:txBody>
      </p:sp>
    </p:spTree>
    <p:extLst>
      <p:ext uri="{BB962C8B-B14F-4D97-AF65-F5344CB8AC3E}">
        <p14:creationId xmlns:p14="http://schemas.microsoft.com/office/powerpoint/2010/main" val="3295407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a:extLst>
              <a:ext uri="{FF2B5EF4-FFF2-40B4-BE49-F238E27FC236}">
                <a16:creationId xmlns:a16="http://schemas.microsoft.com/office/drawing/2014/main" id="{079DA871-802F-5CFC-1174-4265FB95B236}"/>
              </a:ext>
            </a:extLst>
          </p:cNvPr>
          <p:cNvSpPr txBox="1"/>
          <p:nvPr/>
        </p:nvSpPr>
        <p:spPr>
          <a:xfrm>
            <a:off x="5246964" y="802077"/>
            <a:ext cx="6097772" cy="452431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spcAft>
                <a:spcPts val="0"/>
              </a:spcAft>
            </a:pPr>
            <a:r>
              <a:rPr lang="cs-CZ" sz="1200" b="1" dirty="0">
                <a:effectLst/>
                <a:latin typeface="Times New Roman" panose="02020603050405020304" pitchFamily="18" charset="0"/>
                <a:ea typeface="Calibri" panose="020F0502020204030204" pitchFamily="34" charset="0"/>
                <a:cs typeface="Times New Roman" panose="02020603050405020304" pitchFamily="18" charset="0"/>
              </a:rPr>
              <a:t>Lipský rukopis </a:t>
            </a:r>
            <a:r>
              <a:rPr lang="cs-CZ" sz="1200" b="1" dirty="0" err="1">
                <a:effectLst/>
                <a:latin typeface="Times New Roman" panose="02020603050405020304" pitchFamily="18" charset="0"/>
                <a:ea typeface="Calibri" panose="020F0502020204030204" pitchFamily="34" charset="0"/>
                <a:cs typeface="Times New Roman" panose="02020603050405020304" pitchFamily="18" charset="0"/>
              </a:rPr>
              <a:t>Ms</a:t>
            </a:r>
            <a:r>
              <a:rPr lang="cs-CZ" sz="1200" b="1" dirty="0">
                <a:effectLst/>
                <a:latin typeface="Times New Roman" panose="02020603050405020304" pitchFamily="18" charset="0"/>
                <a:ea typeface="Calibri" panose="020F0502020204030204" pitchFamily="34" charset="0"/>
                <a:cs typeface="Times New Roman" panose="02020603050405020304" pitchFamily="18" charset="0"/>
              </a:rPr>
              <a:t> 1324</a:t>
            </a:r>
          </a:p>
          <a:p>
            <a:pPr>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Rudolf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Köpke</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datoval </a:t>
            </a:r>
            <a:r>
              <a:rPr lang="cs-CZ" sz="1200" dirty="0">
                <a:latin typeface="Times New Roman" panose="02020603050405020304" pitchFamily="18" charset="0"/>
                <a:ea typeface="Calibri" panose="020F0502020204030204" pitchFamily="34" charset="0"/>
                <a:cs typeface="Times New Roman" panose="02020603050405020304" pitchFamily="18" charset="0"/>
              </a:rPr>
              <a:t>opis</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do 12. století. Jeho závěr upřesnil Bertold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Bertholz</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který po diskusi s Wilhelmem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Weinbergem</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konstatoval, že se rukopis skládá z nepravidelně oříznutých pergamenových listů podružné kvality a že </a:t>
            </a:r>
            <a:r>
              <a:rPr lang="cs-CZ" sz="1200" dirty="0">
                <a:latin typeface="Times New Roman" panose="02020603050405020304" pitchFamily="18" charset="0"/>
                <a:ea typeface="Calibri" panose="020F0502020204030204" pitchFamily="34" charset="0"/>
                <a:cs typeface="Times New Roman" panose="02020603050405020304" pitchFamily="18" charset="0"/>
              </a:rPr>
              <a:t>zhotovitel</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pracoval na zakázce kolem přelomu 12. a 13. století. </a:t>
            </a:r>
          </a:p>
          <a:p>
            <a:pPr>
              <a:spcAft>
                <a:spcPts val="0"/>
              </a:spcAft>
            </a:pPr>
            <a:endParaRPr lang="cs-CZ" sz="12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Klaus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Naß</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však připomněl, že za kronikou následuje shodnou rukou pořízený katalog papežů do pontifikátu Hadriána IV. (1154–1159). Dále upozornil, že opis byl pořízen podle předlohy, k níž měl přístup kompilátor zvaný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Annalista</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Saxo</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který v Magdeburgu mezi léty 1148–1152, kdy sestavil říšskou, letopisecky strukturovanou kroniku. </a:t>
            </a:r>
          </a:p>
          <a:p>
            <a:pPr>
              <a:spcAft>
                <a:spcPts val="0"/>
              </a:spcAft>
            </a:pPr>
            <a:endParaRPr lang="cs-CZ" sz="12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Lipský rukopis proto musel vzniknout v polovině 12. století, čili krátce, dvě, nejvýše tři dekády po Kosmově smrti. Jak si ale vysvětlit nezvyklý, poměrům ve svatovítské kapitule neodpovídající oděv a jeho barevnost?</a:t>
            </a:r>
          </a:p>
          <a:p>
            <a:pPr>
              <a:spcAft>
                <a:spcPts val="0"/>
              </a:spcAft>
            </a:pPr>
            <a:endParaRPr lang="cs-CZ" sz="12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Kosmas se v kronice zmínil o zásluhách probošta Marka, kterého obdivoval pro jeho učenost a zásluhy při správě svatovítské kapituly. Kanovníkům totiž zajistil důstojné příjmy a oděv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religionis</a:t>
            </a:r>
            <a:r>
              <a:rPr lang="cs-CZ" sz="1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habitum</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aby na kůru nesloužili ve světském šatstvu (II/26, s. 119). </a:t>
            </a:r>
          </a:p>
          <a:p>
            <a:pPr>
              <a:spcAft>
                <a:spcPts val="0"/>
              </a:spcAft>
            </a:pP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cs-CZ" sz="1200" cap="all" dirty="0">
                <a:effectLst/>
                <a:latin typeface="Times New Roman" panose="02020603050405020304" pitchFamily="18" charset="0"/>
                <a:ea typeface="Calibri" panose="020F0502020204030204" pitchFamily="34" charset="0"/>
                <a:cs typeface="Times New Roman" panose="02020603050405020304" pitchFamily="18" charset="0"/>
              </a:rPr>
              <a:t>Rudolf </a:t>
            </a:r>
            <a:r>
              <a:rPr lang="cs-CZ" sz="1200" cap="all" dirty="0" err="1">
                <a:effectLst/>
                <a:latin typeface="Times New Roman" panose="02020603050405020304" pitchFamily="18" charset="0"/>
                <a:ea typeface="Calibri" panose="020F0502020204030204" pitchFamily="34" charset="0"/>
                <a:cs typeface="Times New Roman" panose="02020603050405020304" pitchFamily="18" charset="0"/>
              </a:rPr>
              <a:t>Köpke</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Cosmae</a:t>
            </a:r>
            <a:r>
              <a:rPr lang="cs-CZ" sz="1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decani</a:t>
            </a:r>
            <a:r>
              <a:rPr lang="cs-CZ" sz="1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Pragensis</a:t>
            </a:r>
            <a:r>
              <a:rPr lang="cs-CZ" sz="1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Chronica</a:t>
            </a:r>
            <a:r>
              <a:rPr lang="cs-CZ" sz="1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Boemorum</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Hannover 1851 (MGH SS IX), s. 22.</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B. </a:t>
            </a:r>
            <a:r>
              <a:rPr lang="pl-PL" sz="1200" cap="all" dirty="0" err="1">
                <a:effectLst/>
                <a:latin typeface="Times New Roman" panose="02020603050405020304" pitchFamily="18" charset="0"/>
                <a:ea typeface="Calibri" panose="020F0502020204030204" pitchFamily="34" charset="0"/>
                <a:cs typeface="Times New Roman" panose="02020603050405020304" pitchFamily="18" charset="0"/>
              </a:rPr>
              <a:t>Bretholz</a:t>
            </a:r>
            <a:r>
              <a:rPr lang="pl-PL" sz="1200" cap="all" dirty="0">
                <a:effectLst/>
                <a:latin typeface="Times New Roman" panose="02020603050405020304" pitchFamily="18" charset="0"/>
                <a:ea typeface="Calibri" panose="020F0502020204030204" pitchFamily="34" charset="0"/>
                <a:cs typeface="Times New Roman" panose="02020603050405020304" pitchFamily="18" charset="0"/>
              </a:rPr>
              <a:t>, W. Weinberger,</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Chronica</a:t>
            </a:r>
            <a:r>
              <a:rPr lang="cs-CZ" sz="1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i="1" dirty="0" err="1">
                <a:effectLst/>
                <a:latin typeface="Times New Roman" panose="02020603050405020304" pitchFamily="18" charset="0"/>
                <a:ea typeface="Calibri" panose="020F0502020204030204" pitchFamily="34" charset="0"/>
                <a:cs typeface="Times New Roman" panose="02020603050405020304" pitchFamily="18" charset="0"/>
              </a:rPr>
              <a:t>Boemorum</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s. LIV.</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1200" cap="all" dirty="0">
                <a:effectLst/>
                <a:latin typeface="Times New Roman" panose="02020603050405020304" pitchFamily="18" charset="0"/>
                <a:ea typeface="Calibri" panose="020F0502020204030204" pitchFamily="34" charset="0"/>
                <a:cs typeface="Times New Roman" panose="02020603050405020304" pitchFamily="18" charset="0"/>
              </a:rPr>
              <a:t>Klaus </a:t>
            </a:r>
            <a:r>
              <a:rPr lang="de-DE" sz="1200" cap="all" dirty="0" err="1">
                <a:effectLst/>
                <a:latin typeface="Times New Roman" panose="02020603050405020304" pitchFamily="18" charset="0"/>
                <a:ea typeface="Calibri" panose="020F0502020204030204" pitchFamily="34" charset="0"/>
                <a:cs typeface="Times New Roman" panose="02020603050405020304" pitchFamily="18" charset="0"/>
              </a:rPr>
              <a:t>Naß</a:t>
            </a:r>
            <a:r>
              <a:rPr lang="de-DE" sz="1200" cap="all" dirty="0">
                <a:effectLst/>
                <a:latin typeface="Times New Roman" panose="02020603050405020304" pitchFamily="18" charset="0"/>
                <a:ea typeface="Calibri" panose="020F0502020204030204" pitchFamily="34" charset="0"/>
                <a:cs typeface="Times New Roman" panose="02020603050405020304" pitchFamily="18" charset="0"/>
              </a:rPr>
              <a:t>,</a:t>
            </a:r>
            <a:r>
              <a:rPr lang="de-DE"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1200" i="1" dirty="0">
                <a:effectLst/>
                <a:latin typeface="Times New Roman" panose="02020603050405020304" pitchFamily="18" charset="0"/>
                <a:ea typeface="Calibri" panose="020F0502020204030204" pitchFamily="34" charset="0"/>
                <a:cs typeface="Times New Roman" panose="02020603050405020304" pitchFamily="18" charset="0"/>
              </a:rPr>
              <a:t>Die Reichschronik des </a:t>
            </a:r>
            <a:r>
              <a:rPr lang="de-DE" sz="1200" i="1" dirty="0" err="1">
                <a:effectLst/>
                <a:latin typeface="Times New Roman" panose="02020603050405020304" pitchFamily="18" charset="0"/>
                <a:ea typeface="Calibri" panose="020F0502020204030204" pitchFamily="34" charset="0"/>
                <a:cs typeface="Times New Roman" panose="02020603050405020304" pitchFamily="18" charset="0"/>
              </a:rPr>
              <a:t>Annalista</a:t>
            </a:r>
            <a:r>
              <a:rPr lang="de-DE" sz="1200" i="1" dirty="0">
                <a:effectLst/>
                <a:latin typeface="Times New Roman" panose="02020603050405020304" pitchFamily="18" charset="0"/>
                <a:ea typeface="Calibri" panose="020F0502020204030204" pitchFamily="34" charset="0"/>
                <a:cs typeface="Times New Roman" panose="02020603050405020304" pitchFamily="18" charset="0"/>
              </a:rPr>
              <a:t> Saxo und die sächsische Geschichtsschreibung im 12. Jahrhundert</a:t>
            </a:r>
            <a:r>
              <a:rPr lang="de-DE" sz="1200" dirty="0">
                <a:effectLst/>
                <a:latin typeface="Times New Roman" panose="02020603050405020304" pitchFamily="18" charset="0"/>
                <a:ea typeface="Calibri" panose="020F0502020204030204" pitchFamily="34" charset="0"/>
                <a:cs typeface="Times New Roman" panose="02020603050405020304" pitchFamily="18" charset="0"/>
              </a:rPr>
              <a:t>, Hannover 1996 (MGH Schriften 41), s. 254–255, </a:t>
            </a:r>
            <a:r>
              <a:rPr lang="de-DE" sz="1200" dirty="0" err="1">
                <a:effectLst/>
                <a:latin typeface="Times New Roman" panose="02020603050405020304" pitchFamily="18" charset="0"/>
                <a:ea typeface="Calibri" panose="020F0502020204030204" pitchFamily="34" charset="0"/>
                <a:cs typeface="Times New Roman" panose="02020603050405020304" pitchFamily="18" charset="0"/>
              </a:rPr>
              <a:t>pozn</a:t>
            </a:r>
            <a:r>
              <a:rPr lang="de-DE" sz="1200" dirty="0">
                <a:effectLst/>
                <a:latin typeface="Times New Roman" panose="02020603050405020304" pitchFamily="18" charset="0"/>
                <a:ea typeface="Calibri" panose="020F0502020204030204" pitchFamily="34" charset="0"/>
                <a:cs typeface="Times New Roman" panose="02020603050405020304" pitchFamily="18" charset="0"/>
              </a:rPr>
              <a:t>. 908.</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7957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10;&#10;Popis byl vytvořen automaticky">
            <a:extLst>
              <a:ext uri="{FF2B5EF4-FFF2-40B4-BE49-F238E27FC236}">
                <a16:creationId xmlns:a16="http://schemas.microsoft.com/office/drawing/2014/main" id="{C9F10F6E-A992-6B72-48A9-E286F9593F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587" y="0"/>
            <a:ext cx="4054485" cy="6858000"/>
          </a:xfrm>
          <a:prstGeom prst="rect">
            <a:avLst/>
          </a:prstGeom>
          <a:solidFill>
            <a:schemeClr val="bg2">
              <a:lumMod val="20000"/>
              <a:lumOff val="80000"/>
            </a:schemeClr>
          </a:solidFill>
        </p:spPr>
      </p:pic>
      <p:pic>
        <p:nvPicPr>
          <p:cNvPr id="6" name="Obrázek 5" descr="Obsah obrázku text&#10;&#10;Popis byl vytvořen automaticky">
            <a:extLst>
              <a:ext uri="{FF2B5EF4-FFF2-40B4-BE49-F238E27FC236}">
                <a16:creationId xmlns:a16="http://schemas.microsoft.com/office/drawing/2014/main" id="{6A8E2402-C46C-C6CC-3CCD-912F8888E6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5437" y="0"/>
            <a:ext cx="4069154" cy="6858000"/>
          </a:xfrm>
          <a:prstGeom prst="rect">
            <a:avLst/>
          </a:prstGeom>
          <a:solidFill>
            <a:schemeClr val="bg2">
              <a:lumMod val="20000"/>
              <a:lumOff val="80000"/>
            </a:schemeClr>
          </a:solidFill>
        </p:spPr>
      </p:pic>
    </p:spTree>
    <p:extLst>
      <p:ext uri="{BB962C8B-B14F-4D97-AF65-F5344CB8AC3E}">
        <p14:creationId xmlns:p14="http://schemas.microsoft.com/office/powerpoint/2010/main" val="2114369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23CB2918-C426-5BDC-F7D7-5168438401B6}"/>
              </a:ext>
            </a:extLst>
          </p:cNvPr>
          <p:cNvSpPr txBox="1"/>
          <p:nvPr/>
        </p:nvSpPr>
        <p:spPr>
          <a:xfrm>
            <a:off x="7148146" y="1765"/>
            <a:ext cx="5043854" cy="581697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LIX.</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Pamatuji se, že jsem řekl v úvodu první knihy, že tato kronika byla vydána za časů knížete Vladislava a biskupa Heřmana. Ti byli již z tohoto slzavého údolí osudem přeneseni v kraj bohdá blaženosti, ale dějinné látky zbývá ještě hojnost. A proto</a:t>
            </a:r>
          </a:p>
          <a:p>
            <a:pPr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sličná rádkyně má, dej nyní, Múzo, mi radu,</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mám-li tu zaraziti kotvu u břehu, či, ač dosud burácejí větry, mám rozestříti plachty k plavbě na širé moře. Vždyť ty, jež nikdy nestárneš, neustáváš mne, starce, pokoušet k jinošským studiím, ač dobře víš, že ve mně jako v každém starci jest dětinská mysl a slabý duch. Kéž by mně, již osmdesátiletému, Bůh vrátit chtěl ta minulá léta, v nichž sis dost nahrála se mnou kdysi v Lutychu pod mistrem Frankem na trávnících a lukách gramatiky a dialektiky! Ty, nadmíru líbezná jinochům a milá, vždy cudná, ale nikdy nezestárlá, proč na mne, starce, znova dorážíš? Proč otupělou mysl podněcuješ? Již mi letitý věk shýbá záda, již mi svraštělá kůže hyzdí obličej, již prsa dýchají jako utahaný kůň, již drsný hlas sípe jako husa a chorobné stáří oslabuje mé smysly. Věru více mne těší měkký chléb a topinka než tvá sofizmata, jež jsme kdysi, měkce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léhajíce</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pod vaší peřinkou, sladce sávali z tvého něžného prsu. Ó sofistiko trkavá,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syllogistikům</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sama sebou žádoucí, nám však již dosti ze zkušenosti známá, nechej starců, hoň se za jinochy sobě podobnými, bystře nadanými a v uměních všeho umění důvtipnými, kteří, nakrmivše se nedávno při velikém stole paní filosofie rozkošnými jídly a vyčerpavše poklady celé Francie, vracejí se jako noví filosofové!</a:t>
            </a: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 takové učence čeká slovutná ctnost knížete Soběslava, na učence, kteří by dovedli podivuhodné jeho skutky zlatým rydlem podivuhodně ozlatiti. Těmto i já, stařec, vše, co neobratně blábolím, odevzdávám s prosbou, aby to bezvadně vypilovali. S dovolením jejich a všech to čtoucích budiž mi dovoleno z mnohých</a:t>
            </a:r>
          </a:p>
          <a:p>
            <a:pPr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tohoto knížete činů se něčeho dotknouti písmem.</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kdo mě, starce, haníš, když sám jsi moudrý, poklad své učenosti vynes na světlo a tento můj neumělý spis pokládej za pouhou látku.</a:t>
            </a:r>
          </a:p>
        </p:txBody>
      </p:sp>
    </p:spTree>
    <p:extLst>
      <p:ext uri="{BB962C8B-B14F-4D97-AF65-F5344CB8AC3E}">
        <p14:creationId xmlns:p14="http://schemas.microsoft.com/office/powerpoint/2010/main" val="108978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CC108C4-5A3A-6798-E698-9833198A866D}"/>
              </a:ext>
            </a:extLst>
          </p:cNvPr>
          <p:cNvSpPr txBox="1"/>
          <p:nvPr/>
        </p:nvSpPr>
        <p:spPr>
          <a:xfrm>
            <a:off x="378633" y="243512"/>
            <a:ext cx="6303521" cy="63709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sz="1200" b="1" dirty="0">
                <a:latin typeface="Times New Roman" panose="02020603050405020304" pitchFamily="18" charset="0"/>
                <a:cs typeface="Times New Roman" panose="02020603050405020304" pitchFamily="18" charset="0"/>
              </a:rPr>
              <a:t>Postava téměř anonymní…</a:t>
            </a:r>
            <a:endParaRPr lang="cs-CZ" sz="1200" dirty="0">
              <a:latin typeface="Times New Roman" panose="02020603050405020304" pitchFamily="18" charset="0"/>
              <a:cs typeface="Times New Roman" panose="02020603050405020304" pitchFamily="18" charset="0"/>
            </a:endParaRP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Zemřel 18. října 1125 (Přípisek k poslední kapitole III/62):</a:t>
            </a:r>
          </a:p>
          <a:p>
            <a:r>
              <a:rPr lang="cs-CZ" sz="1200" dirty="0">
                <a:latin typeface="Times New Roman" panose="02020603050405020304" pitchFamily="18" charset="0"/>
                <a:cs typeface="Times New Roman" panose="02020603050405020304" pitchFamily="18" charset="0"/>
              </a:rPr>
              <a:t>„</a:t>
            </a:r>
            <a:r>
              <a:rPr lang="cs-CZ" sz="1200" i="1" dirty="0" err="1">
                <a:latin typeface="Times New Roman" panose="02020603050405020304" pitchFamily="18" charset="0"/>
                <a:cs typeface="Times New Roman" panose="02020603050405020304" pitchFamily="18" charset="0"/>
              </a:rPr>
              <a:t>Noverint</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omnes</a:t>
            </a:r>
            <a:r>
              <a:rPr lang="cs-CZ" sz="1200" i="1" dirty="0">
                <a:latin typeface="Times New Roman" panose="02020603050405020304" pitchFamily="18" charset="0"/>
                <a:cs typeface="Times New Roman" panose="02020603050405020304" pitchFamily="18" charset="0"/>
              </a:rPr>
              <a:t> in Christo </a:t>
            </a:r>
            <a:r>
              <a:rPr lang="cs-CZ" sz="1200" i="1" dirty="0" err="1">
                <a:latin typeface="Times New Roman" panose="02020603050405020304" pitchFamily="18" charset="0"/>
                <a:cs typeface="Times New Roman" panose="02020603050405020304" pitchFamily="18" charset="0"/>
              </a:rPr>
              <a:t>fideles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huius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chronice</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compositorem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scilicet</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Cosmam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reverentissimum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Pragensis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ecclesie</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decanum</a:t>
            </a:r>
            <a:r>
              <a:rPr lang="cs-CZ" sz="1200" i="1" dirty="0">
                <a:latin typeface="Times New Roman" panose="02020603050405020304" pitchFamily="18" charset="0"/>
                <a:cs typeface="Times New Roman" panose="02020603050405020304" pitchFamily="18" charset="0"/>
              </a:rPr>
              <a:t>, XII. Kal. </a:t>
            </a:r>
            <a:r>
              <a:rPr lang="cs-CZ" sz="1200" i="1" dirty="0" err="1">
                <a:latin typeface="Times New Roman" panose="02020603050405020304" pitchFamily="18" charset="0"/>
                <a:cs typeface="Times New Roman" panose="02020603050405020304" pitchFamily="18" charset="0"/>
              </a:rPr>
              <a:t>Novembris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obisse</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eodem</a:t>
            </a:r>
            <a:r>
              <a:rPr lang="cs-CZ" sz="1200" i="1" dirty="0">
                <a:latin typeface="Times New Roman" panose="02020603050405020304" pitchFamily="18" charset="0"/>
                <a:cs typeface="Times New Roman" panose="02020603050405020304" pitchFamily="18" charset="0"/>
              </a:rPr>
              <a:t> anno, quo ducem </a:t>
            </a:r>
            <a:r>
              <a:rPr lang="cs-CZ" sz="1200" i="1" dirty="0" err="1">
                <a:latin typeface="Times New Roman" panose="02020603050405020304" pitchFamily="18" charset="0"/>
                <a:cs typeface="Times New Roman" panose="02020603050405020304" pitchFamily="18" charset="0"/>
              </a:rPr>
              <a:t>Zobezlaum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constat</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intronizatum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fuisse</a:t>
            </a:r>
            <a:r>
              <a:rPr lang="cs-CZ" sz="1200" dirty="0">
                <a:latin typeface="Times New Roman" panose="02020603050405020304" pitchFamily="18" charset="0"/>
                <a:cs typeface="Times New Roman" panose="02020603050405020304" pitchFamily="18" charset="0"/>
              </a:rPr>
              <a:t>“. </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Narodil se 1045 (III/59):</a:t>
            </a:r>
          </a:p>
          <a:p>
            <a:r>
              <a:rPr lang="cs-CZ" sz="1200" dirty="0">
                <a:latin typeface="Times New Roman" panose="02020603050405020304" pitchFamily="18" charset="0"/>
                <a:cs typeface="Times New Roman" panose="02020603050405020304" pitchFamily="18" charset="0"/>
              </a:rPr>
              <a:t>„</a:t>
            </a:r>
            <a:r>
              <a:rPr lang="cs-CZ" sz="1200" i="1" dirty="0">
                <a:latin typeface="Times New Roman" panose="02020603050405020304" pitchFamily="18" charset="0"/>
                <a:cs typeface="Times New Roman" panose="02020603050405020304" pitchFamily="18" charset="0"/>
              </a:rPr>
              <a:t>O si </a:t>
            </a:r>
            <a:r>
              <a:rPr lang="cs-CZ" sz="1200" i="1" dirty="0" err="1">
                <a:latin typeface="Times New Roman" panose="02020603050405020304" pitchFamily="18" charset="0"/>
                <a:cs typeface="Times New Roman" panose="02020603050405020304" pitchFamily="18" charset="0"/>
              </a:rPr>
              <a:t>mihi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iam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octogenario</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preteritos</a:t>
            </a:r>
            <a:r>
              <a:rPr lang="cs-CZ" sz="1200" i="1" dirty="0">
                <a:latin typeface="Times New Roman" panose="02020603050405020304" pitchFamily="18" charset="0"/>
                <a:cs typeface="Times New Roman" panose="02020603050405020304" pitchFamily="18" charset="0"/>
              </a:rPr>
              <a:t> Deus </a:t>
            </a:r>
            <a:r>
              <a:rPr lang="cs-CZ" sz="1200" i="1" dirty="0" err="1">
                <a:latin typeface="Times New Roman" panose="02020603050405020304" pitchFamily="18" charset="0"/>
                <a:cs typeface="Times New Roman" panose="02020603050405020304" pitchFamily="18" charset="0"/>
              </a:rPr>
              <a:t>referat</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annos</a:t>
            </a:r>
            <a:r>
              <a:rPr lang="cs-CZ" sz="1200" dirty="0">
                <a:latin typeface="Times New Roman" panose="02020603050405020304" pitchFamily="18" charset="0"/>
                <a:cs typeface="Times New Roman" panose="02020603050405020304" pitchFamily="18" charset="0"/>
              </a:rPr>
              <a:t>“.</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Sám se ale k roku 1074 označil za hocha (II/34):</a:t>
            </a:r>
          </a:p>
          <a:p>
            <a:r>
              <a:rPr lang="cs-CZ" sz="1200" dirty="0">
                <a:latin typeface="Times New Roman" panose="02020603050405020304" pitchFamily="18" charset="0"/>
                <a:cs typeface="Times New Roman" panose="02020603050405020304" pitchFamily="18" charset="0"/>
              </a:rPr>
              <a:t>„</a:t>
            </a:r>
            <a:r>
              <a:rPr lang="cs-CZ" sz="1200" i="1" dirty="0" err="1">
                <a:latin typeface="Times New Roman" panose="02020603050405020304" pitchFamily="18" charset="0"/>
                <a:cs typeface="Times New Roman" panose="02020603050405020304" pitchFamily="18" charset="0"/>
              </a:rPr>
              <a:t>Heus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inquit</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indica</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mihi</a:t>
            </a:r>
            <a:r>
              <a:rPr lang="cs-CZ" sz="1200" i="1" dirty="0">
                <a:latin typeface="Times New Roman" panose="02020603050405020304" pitchFamily="18" charset="0"/>
                <a:cs typeface="Times New Roman" panose="02020603050405020304" pitchFamily="18" charset="0"/>
              </a:rPr>
              <a:t>, bone </a:t>
            </a:r>
            <a:r>
              <a:rPr lang="cs-CZ" sz="1200" i="1" dirty="0" err="1">
                <a:latin typeface="Times New Roman" panose="02020603050405020304" pitchFamily="18" charset="0"/>
                <a:cs typeface="Times New Roman" panose="02020603050405020304" pitchFamily="18" charset="0"/>
              </a:rPr>
              <a:t>puer</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ubi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iacet</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sanctus</a:t>
            </a:r>
            <a:r>
              <a:rPr lang="cs-CZ" sz="1200" i="1" dirty="0">
                <a:latin typeface="Times New Roman" panose="02020603050405020304" pitchFamily="18" charset="0"/>
                <a:cs typeface="Times New Roman" panose="02020603050405020304" pitchFamily="18" charset="0"/>
              </a:rPr>
              <a:t> Radim, </a:t>
            </a:r>
            <a:r>
              <a:rPr lang="cs-CZ" sz="1200" i="1" dirty="0" err="1">
                <a:latin typeface="Times New Roman" panose="02020603050405020304" pitchFamily="18" charset="0"/>
                <a:cs typeface="Times New Roman" panose="02020603050405020304" pitchFamily="18" charset="0"/>
              </a:rPr>
              <a:t>sancti</a:t>
            </a:r>
            <a:r>
              <a:rPr lang="cs-CZ" sz="1200" i="1" dirty="0">
                <a:latin typeface="Times New Roman" panose="02020603050405020304" pitchFamily="18" charset="0"/>
                <a:cs typeface="Times New Roman" panose="02020603050405020304" pitchFamily="18" charset="0"/>
              </a:rPr>
              <a:t> Adalberti </a:t>
            </a:r>
            <a:r>
              <a:rPr lang="cs-CZ" sz="1200" i="1" dirty="0" err="1">
                <a:latin typeface="Times New Roman" panose="02020603050405020304" pitchFamily="18" charset="0"/>
                <a:cs typeface="Times New Roman" panose="02020603050405020304" pitchFamily="18" charset="0"/>
              </a:rPr>
              <a:t>frater</a:t>
            </a:r>
            <a:r>
              <a:rPr lang="cs-CZ" sz="1200" dirty="0">
                <a:latin typeface="Times New Roman" panose="02020603050405020304" pitchFamily="18" charset="0"/>
                <a:cs typeface="Times New Roman" panose="02020603050405020304" pitchFamily="18" charset="0"/>
              </a:rPr>
              <a:t>“.</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Jeho předek měl být údajně přivlečen z Polska roku 1039 (II/5):</a:t>
            </a:r>
          </a:p>
          <a:p>
            <a:r>
              <a:rPr lang="cs-CZ" sz="1200" dirty="0">
                <a:latin typeface="Times New Roman" panose="02020603050405020304" pitchFamily="18" charset="0"/>
                <a:cs typeface="Times New Roman" panose="02020603050405020304" pitchFamily="18" charset="0"/>
              </a:rPr>
              <a:t>„</a:t>
            </a:r>
            <a:r>
              <a:rPr lang="cs-CZ" sz="1200" i="1" dirty="0" err="1">
                <a:latin typeface="Times New Roman" panose="02020603050405020304" pitchFamily="18" charset="0"/>
                <a:cs typeface="Times New Roman" panose="02020603050405020304" pitchFamily="18" charset="0"/>
              </a:rPr>
              <a:t>adductus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est</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attavus</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meus</a:t>
            </a:r>
            <a:r>
              <a:rPr lang="cs-CZ" sz="1200"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consors</a:t>
            </a:r>
            <a:r>
              <a:rPr lang="cs-CZ" sz="1200" i="1" dirty="0">
                <a:latin typeface="Times New Roman" panose="02020603050405020304" pitchFamily="18" charset="0"/>
                <a:cs typeface="Times New Roman" panose="02020603050405020304" pitchFamily="18" charset="0"/>
              </a:rPr>
              <a:t> in </a:t>
            </a:r>
            <a:r>
              <a:rPr lang="cs-CZ" sz="1200" i="1" dirty="0" err="1">
                <a:latin typeface="Times New Roman" panose="02020603050405020304" pitchFamily="18" charset="0"/>
                <a:cs typeface="Times New Roman" panose="02020603050405020304" pitchFamily="18" charset="0"/>
              </a:rPr>
              <a:t>clero</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presbiter</a:t>
            </a:r>
            <a:r>
              <a:rPr lang="cs-CZ" sz="1200" i="1" dirty="0">
                <a:latin typeface="Times New Roman" panose="02020603050405020304" pitchFamily="18" charset="0"/>
                <a:cs typeface="Times New Roman" panose="02020603050405020304" pitchFamily="18" charset="0"/>
              </a:rPr>
              <a:t> officio</a:t>
            </a:r>
            <a:r>
              <a:rPr lang="cs-CZ" sz="1200" dirty="0">
                <a:latin typeface="Times New Roman" panose="02020603050405020304" pitchFamily="18" charset="0"/>
                <a:cs typeface="Times New Roman" panose="02020603050405020304" pitchFamily="18" charset="0"/>
              </a:rPr>
              <a:t>“.</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Studoval v Lutychu u Mistra Franka. Výslovně se zmiňuje o gramatice a dialektice, které byly společně s rétorikou součástí trivia (III/59).</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Jeho družkou byla Božetěcha, která zemřela roku 1117 (III/43).</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Měl syna Jindřicha, který roku 1123 vykonal pouť do svaté země (III/51):</a:t>
            </a:r>
          </a:p>
          <a:p>
            <a:r>
              <a:rPr lang="cs-CZ" sz="1200" dirty="0">
                <a:latin typeface="Times New Roman" panose="02020603050405020304" pitchFamily="18" charset="0"/>
                <a:cs typeface="Times New Roman" panose="02020603050405020304" pitchFamily="18" charset="0"/>
              </a:rPr>
              <a:t>„…</a:t>
            </a:r>
            <a:r>
              <a:rPr lang="cs-CZ" sz="1200" i="1" dirty="0" err="1">
                <a:latin typeface="Times New Roman" panose="02020603050405020304" pitchFamily="18" charset="0"/>
                <a:cs typeface="Times New Roman" panose="02020603050405020304" pitchFamily="18" charset="0"/>
              </a:rPr>
              <a:t>Henricus</a:t>
            </a:r>
            <a:r>
              <a:rPr lang="cs-CZ" sz="1200" i="1" dirty="0">
                <a:latin typeface="Times New Roman" panose="02020603050405020304" pitchFamily="18" charset="0"/>
                <a:cs typeface="Times New Roman" panose="02020603050405020304" pitchFamily="18" charset="0"/>
              </a:rPr>
              <a:t>, qui et </a:t>
            </a:r>
            <a:r>
              <a:rPr lang="cs-CZ" sz="1200" i="1" dirty="0" err="1">
                <a:latin typeface="Times New Roman" panose="02020603050405020304" pitchFamily="18" charset="0"/>
                <a:cs typeface="Times New Roman" panose="02020603050405020304" pitchFamily="18" charset="0"/>
              </a:rPr>
              <a:t>Sdik</a:t>
            </a:r>
            <a:r>
              <a:rPr lang="cs-CZ" sz="1200" i="1" dirty="0">
                <a:latin typeface="Times New Roman" panose="02020603050405020304" pitchFamily="18" charset="0"/>
                <a:cs typeface="Times New Roman" panose="02020603050405020304" pitchFamily="18" charset="0"/>
              </a:rPr>
              <a:t>, et </a:t>
            </a:r>
            <a:r>
              <a:rPr lang="cs-CZ" sz="1200" i="1" dirty="0" err="1">
                <a:latin typeface="Times New Roman" panose="02020603050405020304" pitchFamily="18" charset="0"/>
                <a:cs typeface="Times New Roman" panose="02020603050405020304" pitchFamily="18" charset="0"/>
              </a:rPr>
              <a:t>cum</a:t>
            </a:r>
            <a:r>
              <a:rPr lang="cs-CZ" sz="1200" i="1" dirty="0">
                <a:latin typeface="Times New Roman" panose="02020603050405020304" pitchFamily="18" charset="0"/>
                <a:cs typeface="Times New Roman" panose="02020603050405020304" pitchFamily="18" charset="0"/>
              </a:rPr>
              <a:t> eis </a:t>
            </a:r>
            <a:r>
              <a:rPr lang="cs-CZ" sz="1200" i="1" dirty="0" err="1">
                <a:latin typeface="Times New Roman" panose="02020603050405020304" pitchFamily="18" charset="0"/>
                <a:cs typeface="Times New Roman" panose="02020603050405020304" pitchFamily="18" charset="0"/>
              </a:rPr>
              <a:t>alii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Hierosolimam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perrexerunt</a:t>
            </a:r>
            <a:r>
              <a:rPr lang="cs-CZ" sz="1200" i="1" dirty="0">
                <a:latin typeface="Times New Roman" panose="02020603050405020304" pitchFamily="18" charset="0"/>
                <a:cs typeface="Times New Roman" panose="02020603050405020304" pitchFamily="18" charset="0"/>
              </a:rPr>
              <a:t>, ex </a:t>
            </a:r>
            <a:r>
              <a:rPr lang="cs-CZ" sz="1200" i="1" dirty="0" err="1">
                <a:latin typeface="Times New Roman" panose="02020603050405020304" pitchFamily="18" charset="0"/>
                <a:cs typeface="Times New Roman" panose="02020603050405020304" pitchFamily="18" charset="0"/>
              </a:rPr>
              <a:t>quibus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quidam</a:t>
            </a:r>
            <a:r>
              <a:rPr lang="cs-CZ" sz="1200" i="1" dirty="0">
                <a:latin typeface="Times New Roman" panose="02020603050405020304" pitchFamily="18" charset="0"/>
                <a:cs typeface="Times New Roman" panose="02020603050405020304" pitchFamily="18" charset="0"/>
              </a:rPr>
              <a:t> mense </a:t>
            </a:r>
            <a:r>
              <a:rPr lang="cs-CZ" sz="1200" i="1" dirty="0" err="1">
                <a:latin typeface="Times New Roman" panose="02020603050405020304" pitchFamily="18" charset="0"/>
                <a:cs typeface="Times New Roman" panose="02020603050405020304" pitchFamily="18" charset="0"/>
              </a:rPr>
              <a:t>Novembri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redierunt</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quidam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ibi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interierunt</a:t>
            </a:r>
            <a:r>
              <a:rPr lang="cs-CZ" sz="1200" i="1" dirty="0">
                <a:latin typeface="Times New Roman" panose="02020603050405020304" pitchFamily="18" charset="0"/>
                <a:cs typeface="Times New Roman" panose="02020603050405020304" pitchFamily="18" charset="0"/>
              </a:rPr>
              <a:t>…</a:t>
            </a:r>
            <a:r>
              <a:rPr lang="cs-CZ" sz="1200" i="1" dirty="0" err="1">
                <a:latin typeface="Times New Roman" panose="02020603050405020304" pitchFamily="18" charset="0"/>
                <a:cs typeface="Times New Roman" panose="02020603050405020304" pitchFamily="18" charset="0"/>
              </a:rPr>
              <a:t>similiter</a:t>
            </a:r>
            <a:r>
              <a:rPr lang="cs-CZ" sz="1200" i="1" dirty="0">
                <a:latin typeface="Times New Roman" panose="02020603050405020304" pitchFamily="18" charset="0"/>
                <a:cs typeface="Times New Roman" panose="02020603050405020304" pitchFamily="18" charset="0"/>
              </a:rPr>
              <a:t> et </a:t>
            </a:r>
            <a:r>
              <a:rPr lang="cs-CZ" sz="1200" i="1" dirty="0" err="1">
                <a:latin typeface="Times New Roman" panose="02020603050405020304" pitchFamily="18" charset="0"/>
                <a:cs typeface="Times New Roman" panose="02020603050405020304" pitchFamily="18" charset="0"/>
              </a:rPr>
              <a:t>Bertoldus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cliens</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Heinrici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filii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mei</a:t>
            </a:r>
            <a:r>
              <a:rPr lang="cs-CZ" sz="1200" dirty="0">
                <a:latin typeface="Times New Roman" panose="02020603050405020304" pitchFamily="18" charset="0"/>
                <a:cs typeface="Times New Roman" panose="02020603050405020304" pitchFamily="18" charset="0"/>
              </a:rPr>
              <a:t>…“</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V roce 1091 provázel pražského biskupa Kosmu a moravského biskupa Ondřeje do Mantovy (II/49).</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V roce 1094 provázel oba biskupu do Mohuče (III/3).</a:t>
            </a:r>
          </a:p>
          <a:p>
            <a:r>
              <a:rPr lang="cs-CZ" sz="1200" dirty="0">
                <a:latin typeface="Times New Roman" panose="02020603050405020304" pitchFamily="18" charset="0"/>
                <a:cs typeface="Times New Roman" panose="02020603050405020304" pitchFamily="18" charset="0"/>
              </a:rPr>
              <a:t> </a:t>
            </a:r>
          </a:p>
          <a:p>
            <a:r>
              <a:rPr lang="cs-CZ" sz="1200" dirty="0">
                <a:latin typeface="Times New Roman" panose="02020603050405020304" pitchFamily="18" charset="0"/>
                <a:cs typeface="Times New Roman" panose="02020603050405020304" pitchFamily="18" charset="0"/>
              </a:rPr>
              <a:t>V roce 1099 provázel pražského biskupa Heřmana od Ostřihomi (III/9), kde společně s biskupem přijal kněžské svěcení.</a:t>
            </a:r>
          </a:p>
          <a:p>
            <a:endParaRPr lang="cs-CZ" sz="1200" dirty="0">
              <a:latin typeface="Times New Roman" panose="02020603050405020304" pitchFamily="18" charset="0"/>
              <a:cs typeface="Times New Roman" panose="02020603050405020304" pitchFamily="18" charset="0"/>
            </a:endParaRPr>
          </a:p>
          <a:p>
            <a:r>
              <a:rPr lang="cs-CZ" sz="1200" dirty="0">
                <a:latin typeface="Times New Roman" panose="02020603050405020304" pitchFamily="18" charset="0"/>
                <a:cs typeface="Times New Roman" panose="02020603050405020304" pitchFamily="18" charset="0"/>
              </a:rPr>
              <a:t>V roce 1120 (?) převzal pro příteli </a:t>
            </a:r>
            <a:r>
              <a:rPr lang="cs-CZ" sz="1200" dirty="0" err="1">
                <a:latin typeface="Times New Roman" panose="02020603050405020304" pitchFamily="18" charset="0"/>
                <a:cs typeface="Times New Roman" panose="02020603050405020304" pitchFamily="18" charset="0"/>
              </a:rPr>
              <a:t>Gervasiovi</a:t>
            </a:r>
            <a:r>
              <a:rPr lang="cs-CZ" sz="1200" dirty="0">
                <a:latin typeface="Times New Roman" panose="02020603050405020304" pitchFamily="18" charset="0"/>
                <a:cs typeface="Times New Roman" panose="02020603050405020304" pitchFamily="18" charset="0"/>
              </a:rPr>
              <a:t> děkanský úřad.</a:t>
            </a:r>
          </a:p>
        </p:txBody>
      </p:sp>
      <p:sp>
        <p:nvSpPr>
          <p:cNvPr id="10" name="TextovéPole 9">
            <a:extLst>
              <a:ext uri="{FF2B5EF4-FFF2-40B4-BE49-F238E27FC236}">
                <a16:creationId xmlns:a16="http://schemas.microsoft.com/office/drawing/2014/main" id="{0C90DDC6-10FA-2B77-D76C-5BD157CECB38}"/>
              </a:ext>
            </a:extLst>
          </p:cNvPr>
          <p:cNvSpPr txBox="1"/>
          <p:nvPr/>
        </p:nvSpPr>
        <p:spPr>
          <a:xfrm>
            <a:off x="7359162" y="1474269"/>
            <a:ext cx="4176346" cy="258532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Kosmas ⸰⸰ Božetěcha </a:t>
            </a:r>
          </a:p>
          <a:p>
            <a:pPr>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 1125       † 1117</a:t>
            </a:r>
          </a:p>
          <a:p>
            <a:pPr>
              <a:spcAft>
                <a:spcPts val="0"/>
              </a:spcAft>
            </a:pPr>
            <a:endParaRPr lang="cs-CZ" sz="12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1200" dirty="0">
                <a:effectLst/>
                <a:latin typeface="Times New Roman" panose="02020603050405020304" pitchFamily="18" charset="0"/>
                <a:ea typeface="Calibri" panose="020F0502020204030204" pitchFamily="34" charset="0"/>
              </a:rPr>
              <a:t>                 Jindřich (Zdík)           dcera (?) ⸰⸰ </a:t>
            </a:r>
            <a:r>
              <a:rPr lang="cs-CZ" sz="1200" dirty="0" err="1">
                <a:effectLst/>
                <a:latin typeface="Times New Roman" panose="02020603050405020304" pitchFamily="18" charset="0"/>
                <a:ea typeface="Calibri" panose="020F0502020204030204" pitchFamily="34" charset="0"/>
              </a:rPr>
              <a:t>Magnus</a:t>
            </a:r>
            <a:endParaRPr lang="cs-CZ" sz="1200" dirty="0">
              <a:effectLst/>
              <a:latin typeface="Times New Roman" panose="02020603050405020304" pitchFamily="18" charset="0"/>
              <a:ea typeface="Calibri" panose="020F0502020204030204" pitchFamily="34" charset="0"/>
            </a:endParaRPr>
          </a:p>
          <a:p>
            <a:pPr>
              <a:spcAft>
                <a:spcPts val="0"/>
              </a:spcAft>
            </a:pPr>
            <a:r>
              <a:rPr lang="cs-CZ" sz="1200" dirty="0">
                <a:effectLst/>
                <a:latin typeface="Times New Roman" panose="02020603050405020304" pitchFamily="18" charset="0"/>
                <a:ea typeface="Calibri" panose="020F0502020204030204" pitchFamily="34" charset="0"/>
              </a:rPr>
              <a:t>	† 1150</a:t>
            </a:r>
            <a:endParaRPr lang="cs-CZ" sz="12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1200" dirty="0">
                <a:latin typeface="Times New Roman" panose="02020603050405020304" pitchFamily="18" charset="0"/>
                <a:ea typeface="Calibri" panose="020F0502020204030204" pitchFamily="34" charset="0"/>
              </a:rPr>
              <a:t>               </a:t>
            </a:r>
            <a:r>
              <a:rPr lang="cs-CZ" sz="1200" dirty="0">
                <a:effectLst/>
                <a:latin typeface="Times New Roman" panose="02020603050405020304" pitchFamily="18" charset="0"/>
                <a:ea typeface="Calibri" panose="020F0502020204030204" pitchFamily="34" charset="0"/>
              </a:rPr>
              <a:t>olomoucký biskup</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1200" dirty="0">
                <a:effectLst/>
                <a:latin typeface="Times New Roman" panose="02020603050405020304" pitchFamily="18" charset="0"/>
                <a:ea typeface="Calibri" panose="020F0502020204030204" pitchFamily="34" charset="0"/>
              </a:rPr>
              <a:t>                    (1126–1150)</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endParaRPr lang="cs-CZ" sz="12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Daniel 	Alexander</a:t>
            </a:r>
          </a:p>
          <a:p>
            <a:pPr>
              <a:spcAft>
                <a:spcPts val="0"/>
              </a:spcAft>
            </a:pPr>
            <a:r>
              <a:rPr lang="cs-CZ" sz="1200" dirty="0">
                <a:effectLst/>
                <a:latin typeface="Times New Roman" panose="02020603050405020304" pitchFamily="18" charset="0"/>
                <a:ea typeface="Calibri" panose="020F0502020204030204" pitchFamily="34" charset="0"/>
              </a:rPr>
              <a:t>		† 1167                † 1146</a:t>
            </a:r>
          </a:p>
          <a:p>
            <a:pPr>
              <a:spcAft>
                <a:spcPts val="0"/>
              </a:spcAft>
            </a:pPr>
            <a:r>
              <a:rPr lang="cs-CZ" sz="1200" dirty="0">
                <a:latin typeface="Times New Roman" panose="02020603050405020304" pitchFamily="18" charset="0"/>
                <a:ea typeface="Calibri" panose="020F0502020204030204" pitchFamily="34" charset="0"/>
                <a:cs typeface="Times New Roman" panose="02020603050405020304" pitchFamily="18" charset="0"/>
              </a:rPr>
              <a:t>	                  pražský biskup   probošt vyšehradský</a:t>
            </a:r>
          </a:p>
          <a:p>
            <a:pPr>
              <a:spcAft>
                <a:spcPts val="0"/>
              </a:spcAft>
            </a:pPr>
            <a:r>
              <a:rPr lang="cs-CZ" sz="1200" dirty="0">
                <a:latin typeface="Times New Roman" panose="02020603050405020304" pitchFamily="18" charset="0"/>
                <a:ea typeface="Calibri" panose="020F0502020204030204" pitchFamily="34" charset="0"/>
              </a:rPr>
              <a:t>	                     </a:t>
            </a:r>
            <a:r>
              <a:rPr lang="cs-CZ" sz="1200" dirty="0">
                <a:effectLst/>
                <a:latin typeface="Times New Roman" panose="02020603050405020304" pitchFamily="18" charset="0"/>
                <a:ea typeface="Calibri" panose="020F0502020204030204" pitchFamily="34" charset="0"/>
              </a:rPr>
              <a:t>(1148–1167)</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17" name="Přímá spojnice 16">
            <a:extLst>
              <a:ext uri="{FF2B5EF4-FFF2-40B4-BE49-F238E27FC236}">
                <a16:creationId xmlns:a16="http://schemas.microsoft.com/office/drawing/2014/main" id="{0352EB62-93EC-76DB-F5D9-C6734E0BDB95}"/>
              </a:ext>
            </a:extLst>
          </p:cNvPr>
          <p:cNvCxnSpPr/>
          <p:nvPr/>
        </p:nvCxnSpPr>
        <p:spPr bwMode="auto">
          <a:xfrm>
            <a:off x="8519746" y="2136531"/>
            <a:ext cx="1151792"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Přímá spojnice 18">
            <a:extLst>
              <a:ext uri="{FF2B5EF4-FFF2-40B4-BE49-F238E27FC236}">
                <a16:creationId xmlns:a16="http://schemas.microsoft.com/office/drawing/2014/main" id="{FC0FD0D1-F74C-F688-C890-07510F3B524B}"/>
              </a:ext>
            </a:extLst>
          </p:cNvPr>
          <p:cNvCxnSpPr/>
          <p:nvPr/>
        </p:nvCxnSpPr>
        <p:spPr bwMode="auto">
          <a:xfrm flipV="1">
            <a:off x="8959362" y="1978269"/>
            <a:ext cx="0" cy="149469"/>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Přímá spojnice 20">
            <a:extLst>
              <a:ext uri="{FF2B5EF4-FFF2-40B4-BE49-F238E27FC236}">
                <a16:creationId xmlns:a16="http://schemas.microsoft.com/office/drawing/2014/main" id="{C363DC07-FFCB-DF23-AD9C-D13660D5512C}"/>
              </a:ext>
            </a:extLst>
          </p:cNvPr>
          <p:cNvCxnSpPr/>
          <p:nvPr/>
        </p:nvCxnSpPr>
        <p:spPr bwMode="auto">
          <a:xfrm>
            <a:off x="9522069" y="3050931"/>
            <a:ext cx="852854"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Přímá spojnice 22">
            <a:extLst>
              <a:ext uri="{FF2B5EF4-FFF2-40B4-BE49-F238E27FC236}">
                <a16:creationId xmlns:a16="http://schemas.microsoft.com/office/drawing/2014/main" id="{4230CB8F-36F9-D7C8-4DF5-ADA12694E590}"/>
              </a:ext>
            </a:extLst>
          </p:cNvPr>
          <p:cNvCxnSpPr/>
          <p:nvPr/>
        </p:nvCxnSpPr>
        <p:spPr bwMode="auto">
          <a:xfrm flipV="1">
            <a:off x="9900138" y="2593731"/>
            <a:ext cx="0" cy="45720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5224828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ARTS-CZ.potx" id="{7F92F868-9C57-4639-98F4-0808D6A0A63C}" vid="{8AFB0011-5B6D-4F7A-BE5C-0EE76BB56A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9E71FA4281C7049BA8C4C0558981252" ma:contentTypeVersion="2" ma:contentTypeDescription="Vytvoří nový dokument" ma:contentTypeScope="" ma:versionID="6287bf9a8a7b409c9da84f45f4a855ed">
  <xsd:schema xmlns:xsd="http://www.w3.org/2001/XMLSchema" xmlns:xs="http://www.w3.org/2001/XMLSchema" xmlns:p="http://schemas.microsoft.com/office/2006/metadata/properties" xmlns:ns2="6e1710c4-4631-4bfb-b806-662380d4244a" targetNamespace="http://schemas.microsoft.com/office/2006/metadata/properties" ma:root="true" ma:fieldsID="d9672b51fd534686e53a3f0fcdc9701d" ns2:_="">
    <xsd:import namespace="6e1710c4-4631-4bfb-b806-662380d4244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1710c4-4631-4bfb-b806-662380d424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9DA5D1-B5F9-4E7F-B59A-2E88A2D49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1710c4-4631-4bfb-b806-662380d42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85486A-6085-4937-9783-D49598942D5F}">
  <ds:schemaRefs>
    <ds:schemaRef ds:uri="http://schemas.microsoft.com/sharepoint/v3/contenttype/forms"/>
  </ds:schemaRefs>
</ds:datastoreItem>
</file>

<file path=customXml/itemProps3.xml><?xml version="1.0" encoding="utf-8"?>
<ds:datastoreItem xmlns:ds="http://schemas.openxmlformats.org/officeDocument/2006/customXml" ds:itemID="{C63F7FCB-6B9E-45EE-A72C-18D14627973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prezentace-arts-cz</Template>
  <TotalTime>0</TotalTime>
  <Words>1024</Words>
  <Application>Microsoft Office PowerPoint</Application>
  <PresentationFormat>Širokoúhlá obrazovka</PresentationFormat>
  <Paragraphs>65</Paragraphs>
  <Slides>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vt:i4>
      </vt:variant>
    </vt:vector>
  </HeadingPairs>
  <TitlesOfParts>
    <vt:vector size="11" baseType="lpstr">
      <vt:lpstr>Arial</vt:lpstr>
      <vt:lpstr>Calibri</vt:lpstr>
      <vt:lpstr>Tahoma</vt:lpstr>
      <vt:lpstr>Times New Roman</vt:lpstr>
      <vt:lpstr>Wingdings</vt:lpstr>
      <vt:lpstr>Prezentace_MU_CZ</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Dáša Ayadi</dc:creator>
  <cp:lastModifiedBy>Martin Wihoda</cp:lastModifiedBy>
  <cp:revision>265</cp:revision>
  <cp:lastPrinted>2019-10-16T06:26:31Z</cp:lastPrinted>
  <dcterms:created xsi:type="dcterms:W3CDTF">2019-09-26T11:11:15Z</dcterms:created>
  <dcterms:modified xsi:type="dcterms:W3CDTF">2024-10-07T10:28:07Z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0x01010009E71FA4281C7049BA8C4C0558981252</vt:lpwstr>
  </property>
</Properties>
</file>