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11"/>
  </p:notesMasterIdLst>
  <p:handoutMasterIdLst>
    <p:handoutMasterId r:id="rId12"/>
  </p:handoutMasterIdLst>
  <p:sldIdLst>
    <p:sldId id="436" r:id="rId5"/>
    <p:sldId id="440" r:id="rId6"/>
    <p:sldId id="442" r:id="rId7"/>
    <p:sldId id="441" r:id="rId8"/>
    <p:sldId id="438" r:id="rId9"/>
    <p:sldId id="443" r:id="rId10"/>
  </p:sldIdLst>
  <p:sldSz cx="12192000" cy="6858000"/>
  <p:notesSz cx="6797675" cy="9928225"/>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áša Ayadi" initials="DA"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FD85D"/>
    <a:srgbClr val="FFDD71"/>
    <a:srgbClr val="4BC8FF"/>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varScale="1">
        <p:scale>
          <a:sx n="109" d="100"/>
          <a:sy n="109" d="100"/>
        </p:scale>
        <p:origin x="114" y="126"/>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Wihoda" userId="58322e09a6bf6d7c" providerId="LiveId" clId="{F0BC803C-37BC-4D43-B7F3-EE6D940FA371}"/>
    <pc:docChg chg="delSld modSld">
      <pc:chgData name="Martin Wihoda" userId="58322e09a6bf6d7c" providerId="LiveId" clId="{F0BC803C-37BC-4D43-B7F3-EE6D940FA371}" dt="2020-10-10T15:35:52.052" v="50" actId="1076"/>
      <pc:docMkLst>
        <pc:docMk/>
      </pc:docMkLst>
      <pc:sldChg chg="modSp mod">
        <pc:chgData name="Martin Wihoda" userId="58322e09a6bf6d7c" providerId="LiveId" clId="{F0BC803C-37BC-4D43-B7F3-EE6D940FA371}" dt="2020-10-10T15:29:27.001" v="16" actId="20577"/>
        <pc:sldMkLst>
          <pc:docMk/>
          <pc:sldMk cId="3295407149" sldId="436"/>
        </pc:sldMkLst>
        <pc:spChg chg="mod">
          <ac:chgData name="Martin Wihoda" userId="58322e09a6bf6d7c" providerId="LiveId" clId="{F0BC803C-37BC-4D43-B7F3-EE6D940FA371}" dt="2020-10-10T15:29:27.001" v="16" actId="20577"/>
          <ac:spMkLst>
            <pc:docMk/>
            <pc:sldMk cId="3295407149" sldId="436"/>
            <ac:spMk id="7" creationId="{00000000-0000-0000-0000-000000000000}"/>
          </ac:spMkLst>
        </pc:spChg>
      </pc:sldChg>
      <pc:sldChg chg="del">
        <pc:chgData name="Martin Wihoda" userId="58322e09a6bf6d7c" providerId="LiveId" clId="{F0BC803C-37BC-4D43-B7F3-EE6D940FA371}" dt="2020-10-10T15:30:21.342" v="17" actId="2696"/>
        <pc:sldMkLst>
          <pc:docMk/>
          <pc:sldMk cId="4118038389" sldId="440"/>
        </pc:sldMkLst>
      </pc:sldChg>
      <pc:sldChg chg="modSp mod">
        <pc:chgData name="Martin Wihoda" userId="58322e09a6bf6d7c" providerId="LiveId" clId="{F0BC803C-37BC-4D43-B7F3-EE6D940FA371}" dt="2020-10-10T15:35:52.052" v="50" actId="1076"/>
        <pc:sldMkLst>
          <pc:docMk/>
          <pc:sldMk cId="1661931061" sldId="441"/>
        </pc:sldMkLst>
        <pc:spChg chg="mod">
          <ac:chgData name="Martin Wihoda" userId="58322e09a6bf6d7c" providerId="LiveId" clId="{F0BC803C-37BC-4D43-B7F3-EE6D940FA371}" dt="2020-10-10T15:35:46.552" v="49" actId="1076"/>
          <ac:spMkLst>
            <pc:docMk/>
            <pc:sldMk cId="1661931061" sldId="441"/>
            <ac:spMk id="4" creationId="{00000000-0000-0000-0000-000000000000}"/>
          </ac:spMkLst>
        </pc:spChg>
        <pc:picChg chg="mod">
          <ac:chgData name="Martin Wihoda" userId="58322e09a6bf6d7c" providerId="LiveId" clId="{F0BC803C-37BC-4D43-B7F3-EE6D940FA371}" dt="2020-10-10T15:35:52.052" v="50" actId="1076"/>
          <ac:picMkLst>
            <pc:docMk/>
            <pc:sldMk cId="1661931061" sldId="441"/>
            <ac:picMk id="3" creationId="{00000000-0000-0000-0000-00000000000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1814"/>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1814"/>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907"/>
            <a:ext cx="5438140" cy="4467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30091"/>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30091"/>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Schůzka pracovní skupiny HR Award FF MU 13.1.2020 	</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5D21EF72-3072-4710-A17A-9B68D35C3D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2" cy="105682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14" name="Obrázek 13">
            <a:extLst>
              <a:ext uri="{FF2B5EF4-FFF2-40B4-BE49-F238E27FC236}">
                <a16:creationId xmlns:a16="http://schemas.microsoft.com/office/drawing/2014/main" id="{221CE213-A173-41CF-BA99-7A8C39EDDC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00ECF312-612B-4D8F-9ADA-7B8234D63D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4BC8FF"/>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Schůzka pracovní skupiny HR Award FF MU 13.1.2020 	</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4921D43C-AA8B-4250-B0E5-825E8D675E4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3731" y="6048047"/>
            <a:ext cx="874748" cy="597600"/>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ARTS">
    <p:bg>
      <p:bgPr>
        <a:solidFill>
          <a:srgbClr val="4BC8FF"/>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F1B3041E-A881-4F77-88F8-58E63994665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300"/>
            <a:ext cx="4147317" cy="2833315"/>
          </a:xfrm>
          <a:prstGeom prst="rect">
            <a:avLst/>
          </a:prstGeom>
        </p:spPr>
      </p:pic>
      <p:sp>
        <p:nvSpPr>
          <p:cNvPr id="3" name="Zástupný symbol pro zápatí 1">
            <a:extLst>
              <a:ext uri="{FF2B5EF4-FFF2-40B4-BE49-F238E27FC236}">
                <a16:creationId xmlns:a16="http://schemas.microsoft.com/office/drawing/2014/main" id="{62C38F51-21B5-4FCA-8498-6F65C0DB2C33}"/>
              </a:ext>
            </a:extLst>
          </p:cNvPr>
          <p:cNvSpPr>
            <a:spLocks noGrp="1"/>
          </p:cNvSpPr>
          <p:nvPr>
            <p:ph type="ftr" sz="quarter" idx="10"/>
          </p:nvPr>
        </p:nvSpPr>
        <p:spPr>
          <a:xfrm>
            <a:off x="720000" y="6228000"/>
            <a:ext cx="7920000" cy="252000"/>
          </a:xfrm>
        </p:spPr>
        <p:txBody>
          <a:bodyPr/>
          <a:lstStyle>
            <a:lvl1pPr>
              <a:defRPr>
                <a:solidFill>
                  <a:srgbClr val="4BC8FF"/>
                </a:solidFill>
              </a:defRPr>
            </a:lvl1pPr>
          </a:lstStyle>
          <a:p>
            <a:r>
              <a:rPr lang="cs-CZ"/>
              <a:t>Schůzka pracovní skupiny HR Award FF MU 13.1.2020 	</a:t>
            </a:r>
            <a:endParaRPr lang="cs-CZ" dirty="0"/>
          </a:p>
        </p:txBody>
      </p:sp>
      <p:sp>
        <p:nvSpPr>
          <p:cNvPr id="4" name="Zástupný symbol pro číslo snímku 2">
            <a:extLst>
              <a:ext uri="{FF2B5EF4-FFF2-40B4-BE49-F238E27FC236}">
                <a16:creationId xmlns:a16="http://schemas.microsoft.com/office/drawing/2014/main" id="{1CB56087-1653-4687-91A3-3216416E0183}"/>
              </a:ext>
            </a:extLst>
          </p:cNvPr>
          <p:cNvSpPr>
            <a:spLocks noGrp="1"/>
          </p:cNvSpPr>
          <p:nvPr>
            <p:ph type="sldNum" sz="quarter" idx="11"/>
          </p:nvPr>
        </p:nvSpPr>
        <p:spPr>
          <a:xfrm>
            <a:off x="414000" y="6228000"/>
            <a:ext cx="252000" cy="252000"/>
          </a:xfrm>
        </p:spPr>
        <p:txBody>
          <a:bodyPr/>
          <a:lstStyle>
            <a:lvl1pPr>
              <a:defRPr>
                <a:solidFill>
                  <a:srgbClr val="4BC8FF"/>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33B71AC8-4CA1-4239-89AB-D9E452AEC91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Schůzka pracovní skupiny HR Award FF MU 13.1.2020 	</a:t>
            </a:r>
            <a:endParaRPr lang="cs-CZ" dirty="0"/>
          </a:p>
        </p:txBody>
      </p:sp>
      <p:sp>
        <p:nvSpPr>
          <p:cNvPr id="5" name="Zástupný symbol pro číslo snímku 2">
            <a:extLst>
              <a:ext uri="{FF2B5EF4-FFF2-40B4-BE49-F238E27FC236}">
                <a16:creationId xmlns:a16="http://schemas.microsoft.com/office/drawing/2014/main" id="{07684D48-9ECE-47F4-B60D-1F10FA1F06D0}"/>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Schůzka pracovní skupiny HR Award FF MU 13.1.2020 	</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499F8229-0F91-48F2-B8B9-3D62AB080C7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4BC8F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Schůzka pracovní skupiny HR Award FF MU 13.1.2020 	</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66181539-CB28-4249-8656-2F8138AB97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1" cy="1049340"/>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Schůzka pracovní skupiny HR Award FF MU 13.1.2020 	</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9" name="Obrázek 8">
            <a:extLst>
              <a:ext uri="{FF2B5EF4-FFF2-40B4-BE49-F238E27FC236}">
                <a16:creationId xmlns:a16="http://schemas.microsoft.com/office/drawing/2014/main" id="{0E614447-E10C-4DB8-8B61-754F2BE0F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1" name="Obrázek 10">
            <a:extLst>
              <a:ext uri="{FF2B5EF4-FFF2-40B4-BE49-F238E27FC236}">
                <a16:creationId xmlns:a16="http://schemas.microsoft.com/office/drawing/2014/main" id="{FFACE40E-5B18-41AE-BFE5-D68E8FEAA4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4F2E8CD9-E848-4CA4-A74F-A0CE634CAE7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FE84F8C4-4400-4A78-A6D4-5E5C184CD9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11" name="Obrázek 10">
            <a:extLst>
              <a:ext uri="{FF2B5EF4-FFF2-40B4-BE49-F238E27FC236}">
                <a16:creationId xmlns:a16="http://schemas.microsoft.com/office/drawing/2014/main" id="{EEB07A44-568B-4E49-86CC-C885AAEC3A2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667EE8C0-D8F0-4FB0-9F14-EA71A89C68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Schůzka pracovní skupiny HR Award FF MU 13.1.2020 	</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a:xfrm>
            <a:off x="386367" y="5692462"/>
            <a:ext cx="2382592" cy="901521"/>
          </a:xfrm>
        </p:spPr>
        <p:txBody>
          <a:bodyPr/>
          <a:lstStyle/>
          <a:p>
            <a:r>
              <a:rPr lang="cs-CZ" dirty="0"/>
              <a:t>Prof. PhDr. Martin </a:t>
            </a:r>
            <a:r>
              <a:rPr lang="cs-CZ" dirty="0" err="1"/>
              <a:t>Wihoda</a:t>
            </a:r>
            <a:r>
              <a:rPr lang="cs-CZ" dirty="0"/>
              <a:t>, PhD. </a:t>
            </a:r>
          </a:p>
          <a:p>
            <a:r>
              <a:rPr lang="cs-CZ" dirty="0" err="1"/>
              <a:t>Faculty</a:t>
            </a:r>
            <a:r>
              <a:rPr lang="cs-CZ" dirty="0"/>
              <a:t> </a:t>
            </a:r>
            <a:r>
              <a:rPr lang="cs-CZ" dirty="0" err="1"/>
              <a:t>of</a:t>
            </a:r>
            <a:r>
              <a:rPr lang="cs-CZ" dirty="0"/>
              <a:t> </a:t>
            </a:r>
            <a:r>
              <a:rPr lang="cs-CZ" dirty="0" err="1"/>
              <a:t>Arts</a:t>
            </a:r>
            <a:r>
              <a:rPr lang="cs-CZ" dirty="0"/>
              <a:t> </a:t>
            </a:r>
          </a:p>
          <a:p>
            <a:r>
              <a:rPr lang="cs-CZ" dirty="0"/>
              <a:t>Masaryk University </a:t>
            </a:r>
          </a:p>
          <a:p>
            <a:r>
              <a:rPr lang="cs-CZ" dirty="0"/>
              <a:t>Czech Republic 	</a:t>
            </a:r>
          </a:p>
        </p:txBody>
      </p:sp>
      <p:sp>
        <p:nvSpPr>
          <p:cNvPr id="3" name="Obdélník 2">
            <a:extLst>
              <a:ext uri="{FF2B5EF4-FFF2-40B4-BE49-F238E27FC236}">
                <a16:creationId xmlns:a16="http://schemas.microsoft.com/office/drawing/2014/main" id="{D40D6567-807E-DCDB-CACA-DC1803A7B18E}"/>
              </a:ext>
            </a:extLst>
          </p:cNvPr>
          <p:cNvSpPr/>
          <p:nvPr/>
        </p:nvSpPr>
        <p:spPr>
          <a:xfrm>
            <a:off x="638016" y="2126677"/>
            <a:ext cx="2525472"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eaLnBrk="1" hangingPunct="1"/>
            <a:r>
              <a:rPr lang="cs-CZ" altLang="cs-CZ" sz="1600" b="1" dirty="0">
                <a:latin typeface="Times New Roman" panose="02020603050405020304" pitchFamily="18" charset="0"/>
                <a:cs typeface="Times New Roman" panose="02020603050405020304" pitchFamily="18" charset="0"/>
              </a:rPr>
              <a:t>Kronika jedna nebo dvě?</a:t>
            </a:r>
          </a:p>
          <a:p>
            <a:pPr eaLnBrk="1" hangingPunct="1"/>
            <a:endParaRPr lang="cs-CZ" altLang="cs-CZ" sz="1600" b="1" dirty="0">
              <a:latin typeface="Times New Roman" panose="02020603050405020304" pitchFamily="18" charset="0"/>
              <a:cs typeface="Times New Roman" panose="02020603050405020304" pitchFamily="18" charset="0"/>
            </a:endParaRPr>
          </a:p>
          <a:p>
            <a:pPr eaLnBrk="1" hangingPunct="1"/>
            <a:r>
              <a:rPr lang="cs-CZ" altLang="cs-CZ" sz="1600" b="1" dirty="0">
                <a:latin typeface="Times New Roman" panose="02020603050405020304" pitchFamily="18" charset="0"/>
                <a:cs typeface="Times New Roman" panose="02020603050405020304" pitchFamily="18" charset="0"/>
              </a:rPr>
              <a:t>Knihy tři nebo čtyři?</a:t>
            </a:r>
          </a:p>
        </p:txBody>
      </p:sp>
    </p:spTree>
    <p:extLst>
      <p:ext uri="{BB962C8B-B14F-4D97-AF65-F5344CB8AC3E}">
        <p14:creationId xmlns:p14="http://schemas.microsoft.com/office/powerpoint/2010/main" val="3295407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9D6ECE6-8D20-889F-1957-893134904412}"/>
              </a:ext>
            </a:extLst>
          </p:cNvPr>
          <p:cNvSpPr txBox="1"/>
          <p:nvPr/>
        </p:nvSpPr>
        <p:spPr>
          <a:xfrm>
            <a:off x="228586" y="222597"/>
            <a:ext cx="6670054" cy="206210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cs-CZ" sz="1600" b="1" dirty="0">
                <a:latin typeface="Times New Roman" panose="02020603050405020304" pitchFamily="18" charset="0"/>
                <a:cs typeface="Times New Roman" panose="02020603050405020304" pitchFamily="18" charset="0"/>
              </a:rPr>
              <a:t>Datace díla:</a:t>
            </a:r>
          </a:p>
          <a:p>
            <a:endParaRPr lang="cs-CZ" sz="1600" dirty="0">
              <a:latin typeface="Times New Roman" panose="02020603050405020304" pitchFamily="18" charset="0"/>
              <a:cs typeface="Times New Roman" panose="02020603050405020304" pitchFamily="18" charset="0"/>
            </a:endParaRPr>
          </a:p>
          <a:p>
            <a:r>
              <a:rPr lang="cs-CZ" sz="1600" dirty="0">
                <a:latin typeface="Times New Roman" panose="02020603050405020304" pitchFamily="18" charset="0"/>
                <a:cs typeface="Times New Roman" panose="02020603050405020304" pitchFamily="18" charset="0"/>
              </a:rPr>
              <a:t>Kosmas datoval vznik svého díla v úvodním listu příteli </a:t>
            </a:r>
            <a:r>
              <a:rPr lang="cs-CZ" sz="1600" dirty="0" err="1">
                <a:latin typeface="Times New Roman" panose="02020603050405020304" pitchFamily="18" charset="0"/>
                <a:cs typeface="Times New Roman" panose="02020603050405020304" pitchFamily="18" charset="0"/>
              </a:rPr>
              <a:t>Gervasiovi</a:t>
            </a:r>
            <a:r>
              <a:rPr lang="cs-CZ" sz="1600" dirty="0">
                <a:latin typeface="Times New Roman" panose="02020603050405020304" pitchFamily="18" charset="0"/>
                <a:cs typeface="Times New Roman" panose="02020603050405020304" pitchFamily="18" charset="0"/>
              </a:rPr>
              <a:t>: </a:t>
            </a:r>
          </a:p>
          <a:p>
            <a:r>
              <a:rPr lang="cs-CZ" sz="1600" dirty="0">
                <a:latin typeface="Times New Roman" panose="02020603050405020304" pitchFamily="18" charset="0"/>
                <a:cs typeface="Times New Roman" panose="02020603050405020304" pitchFamily="18" charset="0"/>
              </a:rPr>
              <a:t>- Za vlády císaře Jindřicha V. (1106–1125)</a:t>
            </a:r>
          </a:p>
          <a:p>
            <a:r>
              <a:rPr lang="cs-CZ" sz="1600" dirty="0">
                <a:latin typeface="Times New Roman" panose="02020603050405020304" pitchFamily="18" charset="0"/>
                <a:cs typeface="Times New Roman" panose="02020603050405020304" pitchFamily="18" charset="0"/>
              </a:rPr>
              <a:t>- Za pontifikátu papeže </a:t>
            </a:r>
            <a:r>
              <a:rPr lang="cs-CZ" sz="1600" dirty="0" err="1">
                <a:latin typeface="Times New Roman" panose="02020603050405020304" pitchFamily="18" charset="0"/>
                <a:cs typeface="Times New Roman" panose="02020603050405020304" pitchFamily="18" charset="0"/>
              </a:rPr>
              <a:t>Kalixta</a:t>
            </a:r>
            <a:r>
              <a:rPr lang="cs-CZ" sz="1600" dirty="0">
                <a:latin typeface="Times New Roman" panose="02020603050405020304" pitchFamily="18" charset="0"/>
                <a:cs typeface="Times New Roman" panose="02020603050405020304" pitchFamily="18" charset="0"/>
              </a:rPr>
              <a:t> II. (1119–1124)</a:t>
            </a:r>
          </a:p>
          <a:p>
            <a:r>
              <a:rPr lang="cs-CZ" sz="1600" dirty="0">
                <a:latin typeface="Times New Roman" panose="02020603050405020304" pitchFamily="18" charset="0"/>
                <a:cs typeface="Times New Roman" panose="02020603050405020304" pitchFamily="18" charset="0"/>
              </a:rPr>
              <a:t>- Za vlády knížete Vladislava I. (1110–1117, 11120–1125)</a:t>
            </a:r>
          </a:p>
          <a:p>
            <a:r>
              <a:rPr lang="cs-CZ" sz="1600" dirty="0">
                <a:latin typeface="Times New Roman" panose="02020603050405020304" pitchFamily="18" charset="0"/>
                <a:cs typeface="Times New Roman" panose="02020603050405020304" pitchFamily="18" charset="0"/>
              </a:rPr>
              <a:t>- Za episkopátu biskupa Heřmana (1099–1122)</a:t>
            </a:r>
          </a:p>
          <a:p>
            <a:r>
              <a:rPr lang="cs-CZ" sz="1600" dirty="0">
                <a:latin typeface="Times New Roman" panose="02020603050405020304" pitchFamily="18" charset="0"/>
                <a:cs typeface="Times New Roman" panose="02020603050405020304" pitchFamily="18" charset="0"/>
              </a:rPr>
              <a:t>První kniha proto musela být dokončena mezi léty 1119–1122.</a:t>
            </a:r>
          </a:p>
        </p:txBody>
      </p:sp>
      <p:sp>
        <p:nvSpPr>
          <p:cNvPr id="5" name="TextovéPole 4">
            <a:extLst>
              <a:ext uri="{FF2B5EF4-FFF2-40B4-BE49-F238E27FC236}">
                <a16:creationId xmlns:a16="http://schemas.microsoft.com/office/drawing/2014/main" id="{E050B7D4-CED2-B98F-1721-3E6421F4A9BC}"/>
              </a:ext>
            </a:extLst>
          </p:cNvPr>
          <p:cNvSpPr txBox="1"/>
          <p:nvPr/>
        </p:nvSpPr>
        <p:spPr>
          <a:xfrm>
            <a:off x="7843520" y="222597"/>
            <a:ext cx="3906534" cy="206210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cs-CZ" sz="1600" b="1" dirty="0">
                <a:latin typeface="Times New Roman" panose="02020603050405020304" pitchFamily="18" charset="0"/>
                <a:cs typeface="Times New Roman" panose="02020603050405020304" pitchFamily="18" charset="0"/>
              </a:rPr>
              <a:t>Žánr:</a:t>
            </a:r>
          </a:p>
          <a:p>
            <a:r>
              <a:rPr lang="cs-CZ" sz="1600" dirty="0">
                <a:latin typeface="Times New Roman" panose="02020603050405020304" pitchFamily="18" charset="0"/>
                <a:cs typeface="Times New Roman" panose="02020603050405020304" pitchFamily="18" charset="0"/>
              </a:rPr>
              <a:t>- Kosmas své dílo označoval nejrůznějším způsobem:</a:t>
            </a:r>
          </a:p>
          <a:p>
            <a:r>
              <a:rPr lang="cs-CZ" sz="1600" dirty="0">
                <a:latin typeface="Times New Roman" panose="02020603050405020304" pitchFamily="18" charset="0"/>
                <a:cs typeface="Times New Roman" panose="02020603050405020304" pitchFamily="18" charset="0"/>
              </a:rPr>
              <a:t>Kronika (II/51, III/59, III/60)</a:t>
            </a:r>
          </a:p>
          <a:p>
            <a:r>
              <a:rPr lang="cs-CZ" sz="1600" dirty="0">
                <a:latin typeface="Times New Roman" panose="02020603050405020304" pitchFamily="18" charset="0"/>
                <a:cs typeface="Times New Roman" panose="02020603050405020304" pitchFamily="18" charset="0"/>
              </a:rPr>
              <a:t>Letopis (</a:t>
            </a:r>
            <a:r>
              <a:rPr lang="cs-CZ" sz="1600" i="1" dirty="0" err="1">
                <a:latin typeface="Times New Roman" panose="02020603050405020304" pitchFamily="18" charset="0"/>
                <a:cs typeface="Times New Roman" panose="02020603050405020304" pitchFamily="18" charset="0"/>
              </a:rPr>
              <a:t>temporibus</a:t>
            </a:r>
            <a:r>
              <a:rPr lang="cs-CZ" sz="1600" i="1" dirty="0">
                <a:latin typeface="Times New Roman" panose="02020603050405020304" pitchFamily="18" charset="0"/>
                <a:cs typeface="Times New Roman" panose="02020603050405020304" pitchFamily="18" charset="0"/>
              </a:rPr>
              <a:t> hec acta</a:t>
            </a:r>
            <a:r>
              <a:rPr lang="cs-CZ" sz="1600" dirty="0">
                <a:latin typeface="Times New Roman" panose="02020603050405020304" pitchFamily="18" charset="0"/>
                <a:cs typeface="Times New Roman" panose="02020603050405020304" pitchFamily="18" charset="0"/>
              </a:rPr>
              <a:t>: II/40)</a:t>
            </a:r>
          </a:p>
          <a:p>
            <a:r>
              <a:rPr lang="cs-CZ" sz="1600" dirty="0">
                <a:latin typeface="Times New Roman" panose="02020603050405020304" pitchFamily="18" charset="0"/>
                <a:cs typeface="Times New Roman" panose="02020603050405020304" pitchFamily="18" charset="0"/>
              </a:rPr>
              <a:t>Báseň (E/II)</a:t>
            </a:r>
          </a:p>
          <a:p>
            <a:r>
              <a:rPr lang="cs-CZ" sz="1600" dirty="0">
                <a:latin typeface="Times New Roman" panose="02020603050405020304" pitchFamily="18" charset="0"/>
                <a:cs typeface="Times New Roman" panose="02020603050405020304" pitchFamily="18" charset="0"/>
              </a:rPr>
              <a:t>- Žánrově rozkolísané dílo, projevuje se vliv různých předloh, zejména </a:t>
            </a:r>
            <a:r>
              <a:rPr lang="cs-CZ" sz="1600" dirty="0" err="1">
                <a:latin typeface="Times New Roman" panose="02020603050405020304" pitchFamily="18" charset="0"/>
                <a:cs typeface="Times New Roman" panose="02020603050405020304" pitchFamily="18" charset="0"/>
              </a:rPr>
              <a:t>Reginona</a:t>
            </a:r>
            <a:r>
              <a:rPr lang="cs-CZ" sz="1600" dirty="0">
                <a:latin typeface="Times New Roman" panose="02020603050405020304" pitchFamily="18" charset="0"/>
                <a:cs typeface="Times New Roman" panose="02020603050405020304" pitchFamily="18" charset="0"/>
              </a:rPr>
              <a:t> z </a:t>
            </a:r>
            <a:r>
              <a:rPr lang="cs-CZ" sz="1600" dirty="0" err="1">
                <a:latin typeface="Times New Roman" panose="02020603050405020304" pitchFamily="18" charset="0"/>
                <a:cs typeface="Times New Roman" panose="02020603050405020304" pitchFamily="18" charset="0"/>
              </a:rPr>
              <a:t>Prümu</a:t>
            </a:r>
            <a:endParaRPr lang="cs-CZ" sz="1600" dirty="0">
              <a:latin typeface="Times New Roman" panose="02020603050405020304" pitchFamily="18" charset="0"/>
              <a:cs typeface="Times New Roman" panose="02020603050405020304" pitchFamily="18" charset="0"/>
            </a:endParaRPr>
          </a:p>
        </p:txBody>
      </p:sp>
      <p:sp>
        <p:nvSpPr>
          <p:cNvPr id="6" name="TextovéPole 5">
            <a:extLst>
              <a:ext uri="{FF2B5EF4-FFF2-40B4-BE49-F238E27FC236}">
                <a16:creationId xmlns:a16="http://schemas.microsoft.com/office/drawing/2014/main" id="{2CFBAA2E-2FD3-2B0F-C4DE-032302288F40}"/>
              </a:ext>
            </a:extLst>
          </p:cNvPr>
          <p:cNvSpPr txBox="1"/>
          <p:nvPr/>
        </p:nvSpPr>
        <p:spPr>
          <a:xfrm>
            <a:off x="228586" y="2726641"/>
            <a:ext cx="11521468" cy="390876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cs-CZ" sz="1600" b="1" dirty="0">
                <a:latin typeface="Times New Roman" panose="02020603050405020304" pitchFamily="18" charset="0"/>
                <a:cs typeface="Times New Roman" panose="02020603050405020304" pitchFamily="18" charset="0"/>
              </a:rPr>
              <a:t>Struktura Kroniky:</a:t>
            </a:r>
          </a:p>
          <a:p>
            <a:r>
              <a:rPr lang="cs-CZ" sz="1600" dirty="0">
                <a:latin typeface="Times New Roman" panose="02020603050405020304" pitchFamily="18" charset="0"/>
                <a:cs typeface="Times New Roman" panose="02020603050405020304" pitchFamily="18" charset="0"/>
              </a:rPr>
              <a:t>Dnes se skládá ze tří knih, ale:</a:t>
            </a:r>
          </a:p>
          <a:p>
            <a:endPar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III/58</a:t>
            </a:r>
          </a:p>
          <a:p>
            <a:r>
              <a:rPr lang="cs-CZ"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Když kníže moravský Ota, jenž stále byl knížeti po boku, poznal, co se děje, ze strachu, aby snad nebyl zajat, smuten se vrátil na Moravu. I smířil se Vladislav s bratrem o veliko­nočním týdnu ve středu. Po oktávu pak velikonočním dne 12. dubna v tu neděli, v kterou tehdáž bylo Milosrdenství Bo­ží, dobrotivý a milosrdný kníže Vladislav za velikého pláče svých odešel ke Kristu a milosrdenství, jež vždy pro jméno Kristovo prokazoval chudým, došel ovšem od milosrdného Hospodina samého. Byl pohřben v kostele svaté Panny Marie, jejž sám vystavěl Kristu a jeho matce, hojně nadal všemi kostelními potřebami a založil tam dosti znamenité mnišské opatství. Jméno místa je Kladruby.</a:t>
            </a:r>
          </a:p>
          <a:p>
            <a:pPr indent="179705" algn="l"/>
            <a:r>
              <a:rPr lang="cs-CZ"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Jaký to býval kníže, když život hýbal mu údy,</a:t>
            </a:r>
            <a:endPar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179705" algn="l"/>
            <a:r>
              <a:rPr lang="cs-CZ"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můžete ze skutků jeho, jež byly již vypsány, zvědět,</a:t>
            </a:r>
            <a:endPar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179705" algn="l"/>
            <a:r>
              <a:rPr lang="cs-CZ"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jaké chvály je hoden neb jaké zaslouží pocty.</a:t>
            </a:r>
            <a:endPar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179705" algn="l"/>
            <a:r>
              <a:rPr lang="cs-CZ"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Budiž konec i knihy, kde našeho knížete konec</a:t>
            </a:r>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l"/>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III/59</a:t>
            </a:r>
          </a:p>
          <a:p>
            <a:pPr algn="l"/>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Pamatuji se, že jsem řekl v úvodu první knihy, že tato kronika byla vydána za časů knížete Vladislava a biskupa Heřmana. Ti byli již z tohoto slzavého údolí osudem přeneseni v kraj bohdá blaženosti, ale dějinné látky zbývá ještě hojnost. A proto</a:t>
            </a:r>
          </a:p>
          <a:p>
            <a:pPr algn="l"/>
            <a:r>
              <a:rPr lang="cs-CZ"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sličná rádkyně má, dej nyní, Múzo, mi radu,</a:t>
            </a:r>
            <a:endPar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cs-CZ" sz="1200" dirty="0">
                <a:effectLst/>
                <a:latin typeface="Times New Roman" panose="02020603050405020304" pitchFamily="18" charset="0"/>
                <a:ea typeface="Times New Roman" panose="02020603050405020304" pitchFamily="18" charset="0"/>
                <a:cs typeface="Times New Roman" panose="02020603050405020304" pitchFamily="18" charset="0"/>
              </a:rPr>
              <a:t>mám-li tu zaraziti kotvu u břehu, či, ač dosud burácejí větry, mám rozestříti plachty k plavbě na širé moře. Vždyť ty, jež nikdy nestárneš, neustáváš mne, starce, pokoušet k jinošským studiím, ač dobře víš, že ve mně jako v každém starci jest dětinská mysl a slabý duch. Kéž by mně, již osmdesátiletému, Bůh vrátit chtěl ta minulá léta, v nichž sis dost nahrála se mnou kdysi v Lutychu pod mistrem Frankem na trávnících a lukách gramatiky a dialektiky!</a:t>
            </a:r>
            <a:endParaRPr lang="cs-CZ"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0144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F14C083-4AA2-776C-A38A-708B98269A62}"/>
              </a:ext>
            </a:extLst>
          </p:cNvPr>
          <p:cNvSpPr txBox="1"/>
          <p:nvPr/>
        </p:nvSpPr>
        <p:spPr>
          <a:xfrm>
            <a:off x="5781040" y="367080"/>
            <a:ext cx="4663440" cy="575542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l"/>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III/60:</a:t>
            </a:r>
          </a:p>
          <a:p>
            <a:pPr algn="l"/>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Za kralování Pána našeho Ježíše Krista, trojího a jediného všemohoucího Boha, když kníže Vladislav sešel z tohoto světa, jak jsme svrchu pověděli, jeho bratr Soběslav, věkem sice mladší, ale moudrostí nad zralé zralejší, štědrý dárce, obyvatelům milý, lidu obojího pohlaví i stáří příjemný, za svorného souhlasu všech Čechů byl pozdvižen dne 16. dubna podle dědičného práva na starobylý knížecí stolec.</a:t>
            </a:r>
          </a:p>
          <a:p>
            <a:pPr algn="l"/>
            <a:r>
              <a:rPr lang="cs-CZ"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Ty, jenž </a:t>
            </a:r>
            <a:r>
              <a:rPr lang="cs-CZ" sz="1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veškeren</a:t>
            </a:r>
            <a:r>
              <a:rPr lang="cs-CZ"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svět svým věcným rozumem řídíš,</a:t>
            </a:r>
            <a:endPar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cs-CZ"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kdo by byl naději měl neb kdo by byl uvěřit mohl,</a:t>
            </a:r>
            <a:endPar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cs-CZ"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mír že by bez mnohé krve byl ujednán onoho roku,</a:t>
            </a:r>
            <a:endPar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zvláště když se pan Ota na podnět některých lidí zavázal tou přísahou, že odejde z hradu Vyšehradu teprve tehdy, až buď jako poražený bude pykati ztrátou hrdla, nebo jako vítěz dosáhne výše stolce knížecího. Ale Pán náš Ježíš Kristus, jenž ruší a v nic obrací rady knížat, pro zásluhu nejsvětějšího mučedníka Václava zařídil v svém milosrdenství věc tak, jak Láska Vaše z mého dřívějšího vypravování dobře ví.</a:t>
            </a:r>
          </a:p>
          <a:p>
            <a:r>
              <a:rPr lang="cs-CZ" sz="1600" dirty="0">
                <a:effectLst/>
                <a:latin typeface="Times New Roman" panose="02020603050405020304" pitchFamily="18" charset="0"/>
                <a:ea typeface="Times New Roman" panose="02020603050405020304" pitchFamily="18" charset="0"/>
                <a:cs typeface="Times New Roman" panose="02020603050405020304" pitchFamily="18" charset="0"/>
              </a:rPr>
              <a:t>Doslova „</a:t>
            </a:r>
            <a:r>
              <a:rPr lang="cs-CZ" sz="1600" i="1" dirty="0">
                <a:effectLst/>
                <a:latin typeface="Times New Roman" panose="02020603050405020304" pitchFamily="18" charset="0"/>
                <a:ea typeface="Times New Roman" panose="02020603050405020304" pitchFamily="18" charset="0"/>
                <a:cs typeface="Times New Roman" panose="02020603050405020304" pitchFamily="18" charset="0"/>
              </a:rPr>
              <a:t>iure </a:t>
            </a:r>
            <a:r>
              <a:rPr lang="cs-CZ" sz="1600" i="1" dirty="0" err="1">
                <a:effectLst/>
                <a:latin typeface="Times New Roman" panose="02020603050405020304" pitchFamily="18" charset="0"/>
                <a:ea typeface="Times New Roman" panose="02020603050405020304" pitchFamily="18" charset="0"/>
                <a:cs typeface="Times New Roman" panose="02020603050405020304" pitchFamily="18" charset="0"/>
              </a:rPr>
              <a:t>hereditario</a:t>
            </a:r>
            <a:r>
              <a:rPr lang="cs-CZ" sz="1600" i="1"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cs-CZ" sz="1600" i="1" dirty="0" err="1">
                <a:effectLst/>
                <a:latin typeface="Times New Roman" panose="02020603050405020304" pitchFamily="18" charset="0"/>
                <a:ea typeface="Times New Roman" panose="02020603050405020304" pitchFamily="18" charset="0"/>
                <a:cs typeface="Times New Roman" panose="02020603050405020304" pitchFamily="18" charset="0"/>
              </a:rPr>
              <a:t>principatus</a:t>
            </a:r>
            <a:r>
              <a:rPr lang="cs-CZ" sz="1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600" i="1" dirty="0" err="1">
                <a:effectLst/>
                <a:latin typeface="Times New Roman" panose="02020603050405020304" pitchFamily="18" charset="0"/>
                <a:ea typeface="Times New Roman" panose="02020603050405020304" pitchFamily="18" charset="0"/>
                <a:cs typeface="Times New Roman" panose="02020603050405020304" pitchFamily="18" charset="0"/>
              </a:rPr>
              <a:t>solio</a:t>
            </a:r>
            <a:r>
              <a:rPr lang="cs-CZ" sz="1600" dirty="0">
                <a:effectLst/>
                <a:latin typeface="Times New Roman" panose="02020603050405020304" pitchFamily="18" charset="0"/>
                <a:ea typeface="Times New Roman" panose="02020603050405020304" pitchFamily="18" charset="0"/>
                <a:cs typeface="Times New Roman" panose="02020603050405020304" pitchFamily="18" charset="0"/>
              </a:rPr>
              <a:t>“. K povýšení knížete Soběslava I. došlo 16. dubna 1125.</a:t>
            </a:r>
          </a:p>
        </p:txBody>
      </p:sp>
    </p:spTree>
    <p:extLst>
      <p:ext uri="{BB962C8B-B14F-4D97-AF65-F5344CB8AC3E}">
        <p14:creationId xmlns:p14="http://schemas.microsoft.com/office/powerpoint/2010/main" val="1549066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Obsah obrázku text&#10;&#10;Popis byl vytvořen automaticky">
            <a:extLst>
              <a:ext uri="{FF2B5EF4-FFF2-40B4-BE49-F238E27FC236}">
                <a16:creationId xmlns:a16="http://schemas.microsoft.com/office/drawing/2014/main" id="{B200EB17-B878-846C-C321-6CDCF243EB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115908" cy="6858000"/>
          </a:xfrm>
          <a:prstGeom prst="rect">
            <a:avLst/>
          </a:prstGeom>
        </p:spPr>
      </p:pic>
      <p:sp>
        <p:nvSpPr>
          <p:cNvPr id="6" name="TextovéPole 5">
            <a:extLst>
              <a:ext uri="{FF2B5EF4-FFF2-40B4-BE49-F238E27FC236}">
                <a16:creationId xmlns:a16="http://schemas.microsoft.com/office/drawing/2014/main" id="{3F3640F3-42BA-4FED-5D8A-195F929C68D8}"/>
              </a:ext>
            </a:extLst>
          </p:cNvPr>
          <p:cNvSpPr txBox="1"/>
          <p:nvPr/>
        </p:nvSpPr>
        <p:spPr>
          <a:xfrm>
            <a:off x="4531360" y="181957"/>
            <a:ext cx="7426960" cy="649408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l">
              <a:spcAft>
                <a:spcPts val="0"/>
              </a:spcAft>
            </a:pP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Ten v své odpovědi nařídil kostely znova světit, ale osoby, pokřtěné </a:t>
            </a:r>
            <a:r>
              <a:rPr lang="cs-CZ"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křižmem</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lžibiskupovým</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nekřtít znova, nýbrž jen biřmovat, podobně že se nemají vysvěcení světit podruhé, nýbrž mají toliko stát mezi svěcenci při svěcení a pouhým vzkládáním rukou přijmouti požehnání. A tak rány, zasazené matce církvi od nepřítele, byly vyhojeny lékem spravedlnosti, když stav víry křesťanské spravoval papež Kliment třetí a když Ježíš Kristus, Pán náš, s Otcem a Duchem svatým kraloval po všecky věky věků. Amen.</a:t>
            </a:r>
          </a:p>
          <a:p>
            <a:pPr indent="179705" algn="l">
              <a:spcAft>
                <a:spcPts val="0"/>
              </a:spcAft>
            </a:pPr>
            <a:r>
              <a:rPr lang="cs-CZ"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Zastav, Múzo, svůj krok, již dosti jsi stvořila kronik.</a:t>
            </a:r>
            <a:endPar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179705" algn="l">
              <a:spcAft>
                <a:spcPts val="0"/>
              </a:spcAft>
            </a:pPr>
            <a:r>
              <a:rPr lang="cs-CZ"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Řekni, když skončena báseň: „Buď sbohem, čtenáři milý!</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spcAft>
                <a:spcPts val="0"/>
              </a:spcAft>
            </a:pPr>
            <a:r>
              <a:rPr lang="cs-CZ" sz="1600" dirty="0">
                <a:effectLst/>
                <a:latin typeface="Times New Roman" panose="02020603050405020304" pitchFamily="18" charset="0"/>
                <a:ea typeface="Times New Roman" panose="02020603050405020304" pitchFamily="18" charset="0"/>
                <a:cs typeface="Times New Roman" panose="02020603050405020304" pitchFamily="18" charset="0"/>
              </a:rPr>
              <a:t>Končí se druhá kniha kroniky české</a:t>
            </a:r>
          </a:p>
          <a:p>
            <a:pPr>
              <a:spcAft>
                <a:spcPts val="0"/>
              </a:spcAft>
            </a:pPr>
            <a:endParaRPr lang="cs-CZ" sz="1600" dirty="0">
              <a:latin typeface="Times New Roman" panose="02020603050405020304" pitchFamily="18" charset="0"/>
              <a:ea typeface="Times New Roman" panose="02020603050405020304" pitchFamily="18" charset="0"/>
              <a:cs typeface="Times New Roman" panose="02020603050405020304" pitchFamily="18" charset="0"/>
            </a:endParaRPr>
          </a:p>
          <a:p>
            <a:r>
              <a:rPr lang="cs-CZ"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Počíná se omluva téhož děkana, svrchu jmenovaného, k třetí knize téhož díla</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l"/>
            <a:r>
              <a:rPr lang="cs-CZ"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 přispěním milosti Boží jsem, milý čtenáři, splnil z toho, co tobě jsem slíbil, jak soudit mohu, již všecko</a:t>
            </a:r>
          </a:p>
          <a:p>
            <a:pPr algn="l"/>
            <a:endPar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Když jsem připomněl málo z mnohého o dávno minulých událostech nebo o minulých časech, došel jsem v svém líčení dějin až k časům knížete Břetislava Mladšího. Proč jsem však uznal za dobré upustit již od dalšího díla, má svou příčinu. Neboť užitečnější jest, abychom docela pomlčeli o nynějších lidech nebo časech, nežli abychom mluvíce pravdu, a pravda vždy plodí nenávist, neměli z toho nějakou škodu. Kdybychom se však uchýlili od pravdy a psali jinak, než jak se věci mají, upadli bychom nicméně ve výtku </a:t>
            </a:r>
            <a:r>
              <a:rPr lang="cs-CZ"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pochlebenství</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lži, poněvadž jde o poměry skoro obecně známé. Vždyť lidé naší doby, jsouce svlečeni ze ctností, touží býti oblečeni samými chválami, a to jest největší jejich pošetilostí, chtít se těšiti z projevů uznání a nečiniti to, co zasluhuje uznání.</a:t>
            </a:r>
          </a:p>
          <a:p>
            <a:pPr>
              <a:spcAft>
                <a:spcPts val="0"/>
              </a:spcAft>
            </a:pPr>
            <a:endParaRPr lang="cs-CZ" sz="1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9340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4FCA3AE-AC89-CD8C-6BC4-F52923370CB5}"/>
              </a:ext>
            </a:extLst>
          </p:cNvPr>
          <p:cNvSpPr txBox="1"/>
          <p:nvPr/>
        </p:nvSpPr>
        <p:spPr>
          <a:xfrm>
            <a:off x="522265" y="797510"/>
            <a:ext cx="9617415" cy="526297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cs-CZ"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Počíná se omluva téhož děkana, svrchu jmenovaného, k třetí knize téhož díla</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l"/>
            <a:r>
              <a:rPr lang="cs-CZ"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 přispěním milosti Boží jsem, milý čtenáři, splnil z toho, co tobě jsem slíbil, jak soudit mohu, již všecko</a:t>
            </a:r>
          </a:p>
          <a:p>
            <a:pPr algn="l"/>
            <a:endPar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Když jsem připomněl málo z mnohého o dávno minulých událostech nebo o minulých časech, došel jsem v svém líčení dějin až k časům knížete Břetislava Mladšího. Proč jsem však uznal za dobré upustit již od dalšího díla, má svou příčinu. Neboť užitečnější jest, abychom docela pomlčeli o nynějších lidech nebo časech, nežli abychom mluvíce pravdu, a pravda vždy plodí nenávist, neměli z toho nějakou škodu. Kdybychom se však uchýlili od pravdy a psali jinak, než jak se věci mají, upadli bychom nicméně ve výtku </a:t>
            </a:r>
            <a:r>
              <a:rPr lang="cs-CZ"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pochlebenství</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lži, poněvadž jde o poměry skoro obecně známé. Vždyť lidé naší doby, jsouce svlečeni ze ctností, touží býti oblečeni samými chválami, a to jest největší jejich pošetilostí, chtít se těšiti z projevů uznání a nečiniti to, co zasluhuje uznání.</a:t>
            </a:r>
          </a:p>
          <a:p>
            <a:r>
              <a:rPr lang="cs-CZ" sz="1600" dirty="0">
                <a:effectLst/>
                <a:latin typeface="Times New Roman" panose="02020603050405020304" pitchFamily="18" charset="0"/>
                <a:ea typeface="Times New Roman" panose="02020603050405020304" pitchFamily="18" charset="0"/>
                <a:cs typeface="Times New Roman" panose="02020603050405020304" pitchFamily="18" charset="0"/>
              </a:rPr>
              <a:t>Tak tomu však nebývalo u starých. Ti, ač byli chvály velmi hodni, přece se vyhýbali chválám, po kterých nynější lidé tak touží, a zač se oni styděli, tím se tito honosí. Jestliže bychom skutky takových lidí svědomitě vylíčili, poněvadž leckteré nejsou podle vůle Boží, jistě se nevyhneme urážce některých dosud naživu jsoucích osob, lidí novopečených a přitakávačů, kteří v ústech nemají k řeči knížete nic tak nasnadě, jako: „Tak, pane,“ druhý: „Tak jest, pane,“ třetí: „Tak učiň, pane!“ Dříve arci nebývalo tomu tak. Neboť kníže míval v úctě nejvíce toho, kdo pro spravedlnost nastavil štít proti nespravedlnosti a kdo zlé rádce a takové, kteří se uchylovali z cesty práva, zakřikl jediným slovem pravdy. Takových dnes není nebo jest jich jen málo, a jsou-li, když mlčí, jako by jich ani nebylo. Neboť stejně se uznává za vinu a odsuzuje se zamlčeti pravdu jako přisvědčiti nepravdě. Proto se nám zdá mnohem bezpečnějším vypravovati sen, o kterém nikdo nevydá svědectví, než psáti o činech žijících lidí. A z té příčiny zanecháváme potomkům, aby šíře vylíčili jejich skutky; aby nás však nikdo nevinil, že jsme jich pominuli, aniž jsme se jich dotkli, budeme se přece snažiti, abychom něco málo z nich v krátkosti zaznamenali.</a:t>
            </a:r>
          </a:p>
        </p:txBody>
      </p:sp>
    </p:spTree>
    <p:extLst>
      <p:ext uri="{BB962C8B-B14F-4D97-AF65-F5344CB8AC3E}">
        <p14:creationId xmlns:p14="http://schemas.microsoft.com/office/powerpoint/2010/main" val="1089783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73D45F9-E8C2-F03C-A803-8C2A302E093F}"/>
              </a:ext>
            </a:extLst>
          </p:cNvPr>
          <p:cNvSpPr txBox="1"/>
          <p:nvPr/>
        </p:nvSpPr>
        <p:spPr>
          <a:xfrm>
            <a:off x="345440" y="181957"/>
            <a:ext cx="9428480" cy="62478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cs-CZ" sz="1600" b="1" dirty="0">
                <a:latin typeface="Times New Roman" panose="02020603050405020304" pitchFamily="18" charset="0"/>
                <a:cs typeface="Times New Roman" panose="02020603050405020304" pitchFamily="18" charset="0"/>
              </a:rPr>
              <a:t>Závěr: </a:t>
            </a:r>
          </a:p>
          <a:p>
            <a:r>
              <a:rPr lang="cs-CZ" sz="1600" b="1" dirty="0">
                <a:latin typeface="Times New Roman" panose="02020603050405020304" pitchFamily="18" charset="0"/>
                <a:cs typeface="Times New Roman" panose="02020603050405020304" pitchFamily="18" charset="0"/>
              </a:rPr>
              <a:t>Kronika jedna nebo dvě?</a:t>
            </a:r>
          </a:p>
          <a:p>
            <a:endParaRPr lang="cs-CZ" sz="1600" b="1" dirty="0">
              <a:latin typeface="Times New Roman" panose="02020603050405020304" pitchFamily="18" charset="0"/>
              <a:cs typeface="Times New Roman" panose="02020603050405020304" pitchFamily="18" charset="0"/>
            </a:endParaRPr>
          </a:p>
          <a:p>
            <a:r>
              <a:rPr lang="cs-CZ" sz="1600" dirty="0">
                <a:latin typeface="Times New Roman" panose="02020603050405020304" pitchFamily="18" charset="0"/>
                <a:cs typeface="Times New Roman" panose="02020603050405020304" pitchFamily="18" charset="0"/>
              </a:rPr>
              <a:t>I/1:</a:t>
            </a:r>
          </a:p>
          <a:p>
            <a:r>
              <a:rPr lang="cs-CZ" sz="1600" dirty="0">
                <a:latin typeface="Times New Roman" panose="02020603050405020304" pitchFamily="18" charset="0"/>
                <a:cs typeface="Times New Roman" panose="02020603050405020304" pitchFamily="18" charset="0"/>
              </a:rPr>
              <a:t>„</a:t>
            </a:r>
            <a:r>
              <a:rPr lang="cs-CZ" sz="1600" i="1" dirty="0">
                <a:latin typeface="Times New Roman" panose="02020603050405020304" pitchFamily="18" charset="0"/>
                <a:cs typeface="Times New Roman" panose="02020603050405020304" pitchFamily="18" charset="0"/>
              </a:rPr>
              <a:t>Incipit Primus </a:t>
            </a:r>
            <a:r>
              <a:rPr lang="cs-CZ" sz="1600" i="1" dirty="0" err="1">
                <a:latin typeface="Times New Roman" panose="02020603050405020304" pitchFamily="18" charset="0"/>
                <a:cs typeface="Times New Roman" panose="02020603050405020304" pitchFamily="18" charset="0"/>
              </a:rPr>
              <a:t>Libellus</a:t>
            </a:r>
            <a:r>
              <a:rPr lang="cs-CZ" sz="1600" dirty="0">
                <a:latin typeface="Times New Roman" panose="02020603050405020304" pitchFamily="18" charset="0"/>
                <a:cs typeface="Times New Roman" panose="02020603050405020304" pitchFamily="18" charset="0"/>
              </a:rPr>
              <a:t>“</a:t>
            </a:r>
          </a:p>
          <a:p>
            <a:r>
              <a:rPr lang="cs-CZ" sz="1600" dirty="0">
                <a:latin typeface="Times New Roman" panose="02020603050405020304" pitchFamily="18" charset="0"/>
                <a:cs typeface="Times New Roman" panose="02020603050405020304" pitchFamily="18" charset="0"/>
              </a:rPr>
              <a:t>I/E:</a:t>
            </a:r>
          </a:p>
          <a:p>
            <a:r>
              <a:rPr lang="cs-CZ" sz="1600" dirty="0">
                <a:latin typeface="Times New Roman" panose="02020603050405020304" pitchFamily="18" charset="0"/>
                <a:cs typeface="Times New Roman" panose="02020603050405020304" pitchFamily="18" charset="0"/>
              </a:rPr>
              <a:t>„</a:t>
            </a:r>
            <a:r>
              <a:rPr lang="cs-CZ" sz="1600" i="1" dirty="0">
                <a:latin typeface="Times New Roman" panose="02020603050405020304" pitchFamily="18" charset="0"/>
                <a:cs typeface="Times New Roman" panose="02020603050405020304" pitchFamily="18" charset="0"/>
              </a:rPr>
              <a:t>Sed </a:t>
            </a:r>
            <a:r>
              <a:rPr lang="cs-CZ" sz="1600" i="1" dirty="0" err="1">
                <a:latin typeface="Times New Roman" panose="02020603050405020304" pitchFamily="18" charset="0"/>
                <a:cs typeface="Times New Roman" panose="02020603050405020304" pitchFamily="18" charset="0"/>
              </a:rPr>
              <a:t>quia</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sicut</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ait</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beatus</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Hieronimus</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aliter</a:t>
            </a:r>
            <a:r>
              <a:rPr lang="cs-CZ" sz="1600" i="1" dirty="0">
                <a:latin typeface="Times New Roman" panose="02020603050405020304" pitchFamily="18" charset="0"/>
                <a:cs typeface="Times New Roman" panose="02020603050405020304" pitchFamily="18" charset="0"/>
              </a:rPr>
              <a:t> visa, </a:t>
            </a:r>
            <a:r>
              <a:rPr lang="cs-CZ" sz="1600" i="1" dirty="0" err="1">
                <a:latin typeface="Times New Roman" panose="02020603050405020304" pitchFamily="18" charset="0"/>
                <a:cs typeface="Times New Roman" panose="02020603050405020304" pitchFamily="18" charset="0"/>
              </a:rPr>
              <a:t>aliter</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audita</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aliter</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narratur</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ficta</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que</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melius</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scimus</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melius</a:t>
            </a:r>
            <a:r>
              <a:rPr lang="cs-CZ" sz="1600" i="1" dirty="0">
                <a:latin typeface="Times New Roman" panose="02020603050405020304" pitchFamily="18" charset="0"/>
                <a:cs typeface="Times New Roman" panose="02020603050405020304" pitchFamily="18" charset="0"/>
              </a:rPr>
              <a:t> et </a:t>
            </a:r>
            <a:r>
              <a:rPr lang="cs-CZ" sz="1600" i="1" dirty="0" err="1">
                <a:latin typeface="Times New Roman" panose="02020603050405020304" pitchFamily="18" charset="0"/>
                <a:cs typeface="Times New Roman" panose="02020603050405020304" pitchFamily="18" charset="0"/>
              </a:rPr>
              <a:t>proferimus</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nunc</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auxiliante</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Deo</a:t>
            </a:r>
            <a:r>
              <a:rPr lang="cs-CZ" sz="1600" i="1" dirty="0">
                <a:latin typeface="Times New Roman" panose="02020603050405020304" pitchFamily="18" charset="0"/>
                <a:cs typeface="Times New Roman" panose="02020603050405020304" pitchFamily="18" charset="0"/>
              </a:rPr>
              <a:t> et </a:t>
            </a:r>
            <a:r>
              <a:rPr lang="cs-CZ" sz="1600" i="1" dirty="0" err="1">
                <a:latin typeface="Times New Roman" panose="02020603050405020304" pitchFamily="18" charset="0"/>
                <a:cs typeface="Times New Roman" panose="02020603050405020304" pitchFamily="18" charset="0"/>
              </a:rPr>
              <a:t>sancto</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Adalberto</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ea</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fert</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animus</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dicere</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que</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ipsimet</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vidimus</a:t>
            </a:r>
            <a:r>
              <a:rPr lang="cs-CZ" sz="1600" i="1" dirty="0">
                <a:latin typeface="Times New Roman" panose="02020603050405020304" pitchFamily="18" charset="0"/>
                <a:cs typeface="Times New Roman" panose="02020603050405020304" pitchFamily="18" charset="0"/>
              </a:rPr>
              <a:t>, vel </a:t>
            </a:r>
            <a:r>
              <a:rPr lang="cs-CZ" sz="1600" i="1" dirty="0" err="1">
                <a:latin typeface="Times New Roman" panose="02020603050405020304" pitchFamily="18" charset="0"/>
                <a:cs typeface="Times New Roman" panose="02020603050405020304" pitchFamily="18" charset="0"/>
              </a:rPr>
              <a:t>que</a:t>
            </a:r>
            <a:r>
              <a:rPr lang="cs-CZ" sz="1600" i="1" dirty="0">
                <a:latin typeface="Times New Roman" panose="02020603050405020304" pitchFamily="18" charset="0"/>
                <a:cs typeface="Times New Roman" panose="02020603050405020304" pitchFamily="18" charset="0"/>
              </a:rPr>
              <a:t> ab his </a:t>
            </a:r>
            <a:r>
              <a:rPr lang="cs-CZ" sz="1600" i="1" dirty="0" err="1">
                <a:latin typeface="Times New Roman" panose="02020603050405020304" pitchFamily="18" charset="0"/>
                <a:cs typeface="Times New Roman" panose="02020603050405020304" pitchFamily="18" charset="0"/>
              </a:rPr>
              <a:t>referentibus</a:t>
            </a:r>
            <a:r>
              <a:rPr lang="cs-CZ" sz="1600" i="1" dirty="0">
                <a:latin typeface="Times New Roman" panose="02020603050405020304" pitchFamily="18" charset="0"/>
                <a:cs typeface="Times New Roman" panose="02020603050405020304" pitchFamily="18" charset="0"/>
              </a:rPr>
              <a:t>, qui </a:t>
            </a:r>
            <a:r>
              <a:rPr lang="cs-CZ" sz="1600" i="1" dirty="0" err="1">
                <a:latin typeface="Times New Roman" panose="02020603050405020304" pitchFamily="18" charset="0"/>
                <a:cs typeface="Times New Roman" panose="02020603050405020304" pitchFamily="18" charset="0"/>
              </a:rPr>
              <a:t>viderunt</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veraciter</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audivimus</a:t>
            </a:r>
            <a:r>
              <a:rPr lang="cs-CZ" sz="1600" i="1" dirty="0">
                <a:latin typeface="Times New Roman" panose="02020603050405020304" pitchFamily="18" charset="0"/>
                <a:cs typeface="Times New Roman" panose="02020603050405020304" pitchFamily="18" charset="0"/>
              </a:rPr>
              <a:t>. Explicit Liber primus de </a:t>
            </a:r>
            <a:r>
              <a:rPr lang="cs-CZ" sz="1600" i="1" dirty="0" err="1">
                <a:latin typeface="Times New Roman" panose="02020603050405020304" pitchFamily="18" charset="0"/>
                <a:cs typeface="Times New Roman" panose="02020603050405020304" pitchFamily="18" charset="0"/>
              </a:rPr>
              <a:t>Chronicis</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Boemorum</a:t>
            </a:r>
            <a:r>
              <a:rPr lang="cs-CZ" sz="1600" dirty="0">
                <a:latin typeface="Times New Roman" panose="02020603050405020304" pitchFamily="18" charset="0"/>
                <a:cs typeface="Times New Roman" panose="02020603050405020304" pitchFamily="18" charset="0"/>
              </a:rPr>
              <a:t>“.</a:t>
            </a:r>
          </a:p>
          <a:p>
            <a:endParaRPr lang="cs-CZ" sz="1600" dirty="0">
              <a:latin typeface="Times New Roman" panose="02020603050405020304" pitchFamily="18" charset="0"/>
              <a:cs typeface="Times New Roman" panose="02020603050405020304" pitchFamily="18" charset="0"/>
            </a:endParaRPr>
          </a:p>
          <a:p>
            <a:r>
              <a:rPr lang="cs-CZ" sz="1600" dirty="0">
                <a:latin typeface="Times New Roman" panose="02020603050405020304" pitchFamily="18" charset="0"/>
                <a:cs typeface="Times New Roman" panose="02020603050405020304" pitchFamily="18" charset="0"/>
              </a:rPr>
              <a:t>II/1:</a:t>
            </a:r>
          </a:p>
          <a:p>
            <a:r>
              <a:rPr lang="cs-CZ" sz="1600" dirty="0">
                <a:latin typeface="Times New Roman" panose="02020603050405020304" pitchFamily="18" charset="0"/>
                <a:cs typeface="Times New Roman" panose="02020603050405020304" pitchFamily="18" charset="0"/>
              </a:rPr>
              <a:t>„</a:t>
            </a:r>
            <a:r>
              <a:rPr lang="cs-CZ" sz="1600" i="1" dirty="0">
                <a:latin typeface="Times New Roman" panose="02020603050405020304" pitchFamily="18" charset="0"/>
                <a:cs typeface="Times New Roman" panose="02020603050405020304" pitchFamily="18" charset="0"/>
              </a:rPr>
              <a:t>Incipit Liber </a:t>
            </a:r>
            <a:r>
              <a:rPr lang="cs-CZ" sz="1600" i="1" dirty="0" err="1">
                <a:latin typeface="Times New Roman" panose="02020603050405020304" pitchFamily="18" charset="0"/>
                <a:cs typeface="Times New Roman" panose="02020603050405020304" pitchFamily="18" charset="0"/>
              </a:rPr>
              <a:t>secundus</a:t>
            </a:r>
            <a:r>
              <a:rPr lang="cs-CZ" sz="1600" dirty="0">
                <a:latin typeface="Times New Roman" panose="02020603050405020304" pitchFamily="18" charset="0"/>
                <a:cs typeface="Times New Roman" panose="02020603050405020304" pitchFamily="18" charset="0"/>
              </a:rPr>
              <a:t>“</a:t>
            </a:r>
          </a:p>
          <a:p>
            <a:r>
              <a:rPr lang="cs-CZ" sz="1600" dirty="0">
                <a:latin typeface="Times New Roman" panose="02020603050405020304" pitchFamily="18" charset="0"/>
                <a:cs typeface="Times New Roman" panose="02020603050405020304" pitchFamily="18" charset="0"/>
              </a:rPr>
              <a:t>II/E:</a:t>
            </a:r>
          </a:p>
          <a:p>
            <a:r>
              <a:rPr lang="cs-CZ" sz="1600" dirty="0">
                <a:latin typeface="Times New Roman" panose="02020603050405020304" pitchFamily="18" charset="0"/>
                <a:cs typeface="Times New Roman" panose="02020603050405020304" pitchFamily="18" charset="0"/>
              </a:rPr>
              <a:t>„</a:t>
            </a:r>
            <a:r>
              <a:rPr lang="cs-CZ" sz="1600" i="1" dirty="0" err="1">
                <a:latin typeface="Times New Roman" panose="02020603050405020304" pitchFamily="18" charset="0"/>
                <a:cs typeface="Times New Roman" panose="02020603050405020304" pitchFamily="18" charset="0"/>
              </a:rPr>
              <a:t>Siste</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gradum</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Musa</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chronicis</a:t>
            </a:r>
            <a:r>
              <a:rPr lang="cs-CZ" sz="1600" i="1" dirty="0">
                <a:latin typeface="Times New Roman" panose="02020603050405020304" pitchFamily="18" charset="0"/>
                <a:cs typeface="Times New Roman" panose="02020603050405020304" pitchFamily="18" charset="0"/>
              </a:rPr>
              <a:t> es </a:t>
            </a:r>
            <a:r>
              <a:rPr lang="cs-CZ" sz="1600" i="1" dirty="0" err="1">
                <a:latin typeface="Times New Roman" panose="02020603050405020304" pitchFamily="18" charset="0"/>
                <a:cs typeface="Times New Roman" panose="02020603050405020304" pitchFamily="18" charset="0"/>
              </a:rPr>
              <a:t>iam</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satis</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usa</a:t>
            </a:r>
            <a:r>
              <a:rPr lang="cs-CZ" sz="1600" i="1" dirty="0">
                <a:latin typeface="Times New Roman" panose="02020603050405020304" pitchFamily="18" charset="0"/>
                <a:cs typeface="Times New Roman" panose="02020603050405020304" pitchFamily="18" charset="0"/>
              </a:rPr>
              <a:t>.</a:t>
            </a:r>
          </a:p>
          <a:p>
            <a:r>
              <a:rPr lang="cs-CZ" sz="1600" i="1" dirty="0" err="1">
                <a:latin typeface="Times New Roman" panose="02020603050405020304" pitchFamily="18" charset="0"/>
                <a:cs typeface="Times New Roman" panose="02020603050405020304" pitchFamily="18" charset="0"/>
              </a:rPr>
              <a:t>Carmine</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completo</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dic</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lector</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amice</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valeto</a:t>
            </a:r>
            <a:r>
              <a:rPr lang="cs-CZ" sz="1600" i="1" dirty="0">
                <a:latin typeface="Times New Roman" panose="02020603050405020304" pitchFamily="18" charset="0"/>
                <a:cs typeface="Times New Roman" panose="02020603050405020304" pitchFamily="18" charset="0"/>
              </a:rPr>
              <a:t>.</a:t>
            </a:r>
          </a:p>
          <a:p>
            <a:r>
              <a:rPr lang="cs-CZ" sz="1600" i="1" dirty="0">
                <a:latin typeface="Times New Roman" panose="02020603050405020304" pitchFamily="18" charset="0"/>
                <a:cs typeface="Times New Roman" panose="02020603050405020304" pitchFamily="18" charset="0"/>
              </a:rPr>
              <a:t>Explicit Liber </a:t>
            </a:r>
            <a:r>
              <a:rPr lang="cs-CZ" sz="1600" i="1" dirty="0" err="1">
                <a:latin typeface="Times New Roman" panose="02020603050405020304" pitchFamily="18" charset="0"/>
                <a:cs typeface="Times New Roman" panose="02020603050405020304" pitchFamily="18" charset="0"/>
              </a:rPr>
              <a:t>secundus</a:t>
            </a:r>
            <a:r>
              <a:rPr lang="cs-CZ" sz="1600" i="1" dirty="0">
                <a:latin typeface="Times New Roman" panose="02020603050405020304" pitchFamily="18" charset="0"/>
                <a:cs typeface="Times New Roman" panose="02020603050405020304" pitchFamily="18" charset="0"/>
              </a:rPr>
              <a:t> de </a:t>
            </a:r>
            <a:r>
              <a:rPr lang="cs-CZ" sz="1600" i="1" dirty="0" err="1">
                <a:latin typeface="Times New Roman" panose="02020603050405020304" pitchFamily="18" charset="0"/>
                <a:cs typeface="Times New Roman" panose="02020603050405020304" pitchFamily="18" charset="0"/>
              </a:rPr>
              <a:t>Chronicis</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Boemorum</a:t>
            </a:r>
            <a:r>
              <a:rPr lang="cs-CZ" sz="1600" dirty="0">
                <a:latin typeface="Times New Roman" panose="02020603050405020304" pitchFamily="18" charset="0"/>
                <a:cs typeface="Times New Roman" panose="02020603050405020304" pitchFamily="18" charset="0"/>
              </a:rPr>
              <a:t>“.</a:t>
            </a:r>
          </a:p>
          <a:p>
            <a:endParaRPr lang="cs-CZ" sz="1600" dirty="0">
              <a:latin typeface="Times New Roman" panose="02020603050405020304" pitchFamily="18" charset="0"/>
              <a:cs typeface="Times New Roman" panose="02020603050405020304" pitchFamily="18" charset="0"/>
            </a:endParaRPr>
          </a:p>
          <a:p>
            <a:r>
              <a:rPr lang="cs-CZ" sz="1600" dirty="0">
                <a:latin typeface="Times New Roman" panose="02020603050405020304" pitchFamily="18" charset="0"/>
                <a:cs typeface="Times New Roman" panose="02020603050405020304" pitchFamily="18" charset="0"/>
              </a:rPr>
              <a:t>III/P:</a:t>
            </a:r>
          </a:p>
          <a:p>
            <a:r>
              <a:rPr lang="cs-CZ" sz="1600" dirty="0">
                <a:latin typeface="Times New Roman" panose="02020603050405020304" pitchFamily="18" charset="0"/>
                <a:cs typeface="Times New Roman" panose="02020603050405020304" pitchFamily="18" charset="0"/>
              </a:rPr>
              <a:t>„</a:t>
            </a:r>
            <a:r>
              <a:rPr lang="cs-CZ" sz="1600" i="1" dirty="0">
                <a:latin typeface="Times New Roman" panose="02020603050405020304" pitchFamily="18" charset="0"/>
                <a:cs typeface="Times New Roman" panose="02020603050405020304" pitchFamily="18" charset="0"/>
              </a:rPr>
              <a:t>Incipit </a:t>
            </a:r>
            <a:r>
              <a:rPr lang="cs-CZ" sz="1600" i="1" dirty="0" err="1">
                <a:latin typeface="Times New Roman" panose="02020603050405020304" pitchFamily="18" charset="0"/>
                <a:cs typeface="Times New Roman" panose="02020603050405020304" pitchFamily="18" charset="0"/>
              </a:rPr>
              <a:t>Apologia</a:t>
            </a:r>
            <a:r>
              <a:rPr lang="cs-CZ" sz="1600" dirty="0">
                <a:latin typeface="Times New Roman" panose="02020603050405020304" pitchFamily="18" charset="0"/>
                <a:cs typeface="Times New Roman" panose="02020603050405020304" pitchFamily="18" charset="0"/>
              </a:rPr>
              <a:t>“</a:t>
            </a:r>
          </a:p>
          <a:p>
            <a:endParaRPr lang="cs-CZ" sz="1600" dirty="0">
              <a:latin typeface="Times New Roman" panose="02020603050405020304" pitchFamily="18" charset="0"/>
              <a:cs typeface="Times New Roman" panose="02020603050405020304" pitchFamily="18" charset="0"/>
            </a:endParaRPr>
          </a:p>
          <a:p>
            <a:r>
              <a:rPr lang="cs-CZ" sz="1600" dirty="0">
                <a:latin typeface="Times New Roman" panose="02020603050405020304" pitchFamily="18" charset="0"/>
                <a:cs typeface="Times New Roman" panose="02020603050405020304" pitchFamily="18" charset="0"/>
              </a:rPr>
              <a:t>III/58:</a:t>
            </a:r>
          </a:p>
          <a:p>
            <a:r>
              <a:rPr lang="cs-CZ" sz="1600" dirty="0">
                <a:latin typeface="Times New Roman" panose="02020603050405020304" pitchFamily="18" charset="0"/>
                <a:cs typeface="Times New Roman" panose="02020603050405020304" pitchFamily="18" charset="0"/>
              </a:rPr>
              <a:t>„</a:t>
            </a:r>
            <a:r>
              <a:rPr lang="cs-CZ" sz="1600" i="1" dirty="0" err="1">
                <a:latin typeface="Times New Roman" panose="02020603050405020304" pitchFamily="18" charset="0"/>
                <a:cs typeface="Times New Roman" panose="02020603050405020304" pitchFamily="18" charset="0"/>
              </a:rPr>
              <a:t>Sit</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libri</a:t>
            </a:r>
            <a:r>
              <a:rPr lang="cs-CZ" sz="1600" i="1" dirty="0">
                <a:latin typeface="Times New Roman" panose="02020603050405020304" pitchFamily="18" charset="0"/>
                <a:cs typeface="Times New Roman" panose="02020603050405020304" pitchFamily="18" charset="0"/>
              </a:rPr>
              <a:t> finis, </a:t>
            </a:r>
            <a:r>
              <a:rPr lang="cs-CZ" sz="1600" i="1" dirty="0" err="1">
                <a:latin typeface="Times New Roman" panose="02020603050405020304" pitchFamily="18" charset="0"/>
                <a:cs typeface="Times New Roman" panose="02020603050405020304" pitchFamily="18" charset="0"/>
              </a:rPr>
              <a:t>nostri</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duci</a:t>
            </a:r>
            <a:r>
              <a:rPr lang="cs-CZ" sz="1600" i="1" dirty="0">
                <a:latin typeface="Times New Roman" panose="02020603050405020304" pitchFamily="18" charset="0"/>
                <a:cs typeface="Times New Roman" panose="02020603050405020304" pitchFamily="18" charset="0"/>
              </a:rPr>
              <a:t> </a:t>
            </a:r>
            <a:r>
              <a:rPr lang="cs-CZ" sz="1600" i="1" dirty="0" err="1">
                <a:latin typeface="Times New Roman" panose="02020603050405020304" pitchFamily="18" charset="0"/>
                <a:cs typeface="Times New Roman" panose="02020603050405020304" pitchFamily="18" charset="0"/>
              </a:rPr>
              <a:t>ubi</a:t>
            </a:r>
            <a:r>
              <a:rPr lang="cs-CZ" sz="1600" i="1" dirty="0">
                <a:latin typeface="Times New Roman" panose="02020603050405020304" pitchFamily="18" charset="0"/>
                <a:cs typeface="Times New Roman" panose="02020603050405020304" pitchFamily="18" charset="0"/>
              </a:rPr>
              <a:t> finis</a:t>
            </a:r>
            <a:r>
              <a:rPr lang="cs-CZ" sz="1600" dirty="0">
                <a:latin typeface="Times New Roman" panose="02020603050405020304" pitchFamily="18" charset="0"/>
                <a:cs typeface="Times New Roman" panose="02020603050405020304" pitchFamily="18" charset="0"/>
              </a:rPr>
              <a:t>“</a:t>
            </a:r>
          </a:p>
          <a:p>
            <a:endParaRPr lang="cs-CZ" sz="1600" dirty="0">
              <a:latin typeface="Times New Roman" panose="02020603050405020304" pitchFamily="18" charset="0"/>
              <a:cs typeface="Times New Roman" panose="02020603050405020304" pitchFamily="18" charset="0"/>
            </a:endParaRPr>
          </a:p>
          <a:p>
            <a:r>
              <a:rPr lang="cs-CZ" sz="1600" dirty="0">
                <a:latin typeface="Times New Roman" panose="02020603050405020304" pitchFamily="18" charset="0"/>
                <a:cs typeface="Times New Roman" panose="02020603050405020304" pitchFamily="18" charset="0"/>
              </a:rPr>
              <a:t>III/59:</a:t>
            </a:r>
          </a:p>
          <a:p>
            <a:r>
              <a:rPr lang="cs-CZ" sz="1600" dirty="0">
                <a:latin typeface="Times New Roman" panose="02020603050405020304" pitchFamily="18" charset="0"/>
                <a:cs typeface="Times New Roman" panose="02020603050405020304" pitchFamily="18" charset="0"/>
              </a:rPr>
              <a:t>Začátek čtvrté knihy?</a:t>
            </a:r>
          </a:p>
        </p:txBody>
      </p:sp>
    </p:spTree>
    <p:extLst>
      <p:ext uri="{BB962C8B-B14F-4D97-AF65-F5344CB8AC3E}">
        <p14:creationId xmlns:p14="http://schemas.microsoft.com/office/powerpoint/2010/main" val="3485699368"/>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ARTS-CZ.potx" id="{7F92F868-9C57-4639-98F4-0808D6A0A63C}" vid="{8AFB0011-5B6D-4F7A-BE5C-0EE76BB56A6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09E71FA4281C7049BA8C4C0558981252" ma:contentTypeVersion="2" ma:contentTypeDescription="Vytvoří nový dokument" ma:contentTypeScope="" ma:versionID="6287bf9a8a7b409c9da84f45f4a855ed">
  <xsd:schema xmlns:xsd="http://www.w3.org/2001/XMLSchema" xmlns:xs="http://www.w3.org/2001/XMLSchema" xmlns:p="http://schemas.microsoft.com/office/2006/metadata/properties" xmlns:ns2="6e1710c4-4631-4bfb-b806-662380d4244a" targetNamespace="http://schemas.microsoft.com/office/2006/metadata/properties" ma:root="true" ma:fieldsID="d9672b51fd534686e53a3f0fcdc9701d" ns2:_="">
    <xsd:import namespace="6e1710c4-4631-4bfb-b806-662380d4244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1710c4-4631-4bfb-b806-662380d424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A85486A-6085-4937-9783-D49598942D5F}">
  <ds:schemaRefs>
    <ds:schemaRef ds:uri="http://schemas.microsoft.com/sharepoint/v3/contenttype/forms"/>
  </ds:schemaRefs>
</ds:datastoreItem>
</file>

<file path=customXml/itemProps2.xml><?xml version="1.0" encoding="utf-8"?>
<ds:datastoreItem xmlns:ds="http://schemas.openxmlformats.org/officeDocument/2006/customXml" ds:itemID="{6B9DA5D1-B5F9-4E7F-B59A-2E88A2D494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e1710c4-4631-4bfb-b806-662380d424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63F7FCB-6B9E-45EE-A72C-18D146279738}">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prezentace-arts-cz</Template>
  <TotalTime>0</TotalTime>
  <Words>1575</Words>
  <Application>Microsoft Office PowerPoint</Application>
  <PresentationFormat>Širokoúhlá obrazovka</PresentationFormat>
  <Paragraphs>79</Paragraphs>
  <Slides>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vt:i4>
      </vt:variant>
    </vt:vector>
  </HeadingPairs>
  <TitlesOfParts>
    <vt:vector size="11" baseType="lpstr">
      <vt:lpstr>Arial</vt:lpstr>
      <vt:lpstr>Tahoma</vt:lpstr>
      <vt:lpstr>Times New Roman</vt:lpstr>
      <vt:lpstr>Wingdings</vt:lpstr>
      <vt:lpstr>Prezentace_MU_CZ</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Dáša Ayadi</dc:creator>
  <cp:lastModifiedBy>Martin Wihoda</cp:lastModifiedBy>
  <cp:revision>268</cp:revision>
  <cp:lastPrinted>2019-10-16T06:26:31Z</cp:lastPrinted>
  <dcterms:created xsi:type="dcterms:W3CDTF">2019-09-26T11:11:15Z</dcterms:created>
  <dcterms:modified xsi:type="dcterms:W3CDTF">2024-10-14T07:26:44Z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0x01010009E71FA4281C7049BA8C4C0558981252</vt:lpwstr>
  </property>
</Properties>
</file>