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40D6567-807E-DCDB-CACA-DC1803A7B18E}"/>
              </a:ext>
            </a:extLst>
          </p:cNvPr>
          <p:cNvSpPr/>
          <p:nvPr/>
        </p:nvSpPr>
        <p:spPr>
          <a:xfrm>
            <a:off x="959408" y="2705797"/>
            <a:ext cx="314523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Korunovace krále Vratislava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BA679C26-4B7C-9A79-3342-80E1A01F85E4}"/>
              </a:ext>
            </a:extLst>
          </p:cNvPr>
          <p:cNvSpPr txBox="1"/>
          <p:nvPr/>
        </p:nvSpPr>
        <p:spPr>
          <a:xfrm>
            <a:off x="4855113" y="424819"/>
            <a:ext cx="2976880" cy="575542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II/37:</a:t>
            </a:r>
            <a:endParaRPr lang="cs-CZ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Anno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dominice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incarnationis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MLXXXVI.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Iubente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peragente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imperatore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tercio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Heinrico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augusto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celebrata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synodus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urbe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Magoncia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ubi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IIII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archiepiscopi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XII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presules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docebimus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abbatibus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monasteriorum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ceteris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fidelibus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residentes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plurima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decreta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super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sancte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ecclesie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scriptis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roboraverunt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quo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conventu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idem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cesar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omnibus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sui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optimatibus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ducibus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marchionibus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satrapis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episcopis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assencientibus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collaudantibus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ducem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Boemorum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Wratizlaum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Boemie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Polonie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prefecit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inponens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capiti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manu sua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regalem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circulum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…“</a:t>
            </a:r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937154B-BEC8-0BA8-5D72-5F87776E5B8C}"/>
              </a:ext>
            </a:extLst>
          </p:cNvPr>
          <p:cNvSpPr txBox="1"/>
          <p:nvPr/>
        </p:nvSpPr>
        <p:spPr>
          <a:xfrm>
            <a:off x="507757" y="424819"/>
            <a:ext cx="3292083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cs-CZ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II/37:</a:t>
            </a:r>
          </a:p>
          <a:p>
            <a:pPr algn="l"/>
            <a:r>
              <a:rPr lang="cs-CZ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Roku od narození Páně 1086</a:t>
            </a:r>
            <a:endParaRPr lang="cs-CZ" sz="1600" dirty="0">
              <a:solidFill>
                <a:srgbClr val="000000"/>
              </a:solidFill>
              <a:effectLst/>
              <a:latin typeface="CenturySch"/>
              <a:ea typeface="Times New Roman" panose="02020603050405020304" pitchFamily="18" charset="0"/>
              <a:cs typeface="CenturySch"/>
            </a:endParaRPr>
          </a:p>
          <a:p>
            <a:pPr algn="l"/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Z rozkazu a úsilí císaře římského Jindřicha III., rozmnožitele říše, byla konána veliká synoda ve městě Mohuči, kde čtyři arcibiskupové a dvanáct biskupů, jejichž jména později oznámíme, spolu s opaty klášterů a s ostatními věřícími zasedajíce, písemně potvrdili velmi mnohá ustanovení o stavu svaté církve.</a:t>
            </a:r>
            <a:endParaRPr lang="cs-CZ" sz="1600" dirty="0">
              <a:solidFill>
                <a:srgbClr val="000000"/>
              </a:solidFill>
              <a:effectLst/>
              <a:latin typeface="CenturySch"/>
              <a:ea typeface="Times New Roman" panose="02020603050405020304" pitchFamily="18" charset="0"/>
              <a:cs typeface="CenturySch"/>
            </a:endParaRPr>
          </a:p>
          <a:p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tomto shromáždění týž císař se souhlasem a schválením všech nejlepších mužů své říše, vévodů, markrabí, dvořanů a bis­kupů, učinil knížete českého Vratislava vládcem jak Čech, tak i Polska, vložil mu vlastní rukou na hlavu královskou čelenku a přikázal arcibiskupu trevírskému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Egilbertovi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aby ho v jeho hlavním sídle Praze pomazal za krále a vsadil mu korunu na hlavu.</a:t>
            </a:r>
            <a:r>
              <a:rPr lang="cs-CZ" sz="1600" dirty="0">
                <a:effectLst/>
              </a:rPr>
              <a:t> 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E75F9F7-289C-1CD5-39D0-5257F24A9304}"/>
              </a:ext>
            </a:extLst>
          </p:cNvPr>
          <p:cNvSpPr txBox="1"/>
          <p:nvPr/>
        </p:nvSpPr>
        <p:spPr>
          <a:xfrm>
            <a:off x="7980484" y="424819"/>
            <a:ext cx="3703759" cy="427809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Reginonis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abbatis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Prumenis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Chronicon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MGH SRG [50.], s. 143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Anno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dominicae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incarnationis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DCCCXCV.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Sinodus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celebrata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apud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Triburias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plerosque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seculares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qui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auctoritatem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episcopalem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inminuere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temptabant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ubi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XXVI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episcopi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abbatibus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monasteriorum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residentes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plurima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decreta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super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sanctae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ecclesiae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roboraverunt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Post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haec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Arnulfus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Wormatiam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ibique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optimatibus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 omnibus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ditioni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subditis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sibi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occurentibus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conventum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publicum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celebravit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quo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conventu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omnibus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assentientibus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atque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collaudantibus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Zuendibolch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filium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Lotharii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prefecit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…“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544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2EBF961-C550-FFA4-971E-B7921295D884}"/>
              </a:ext>
            </a:extLst>
          </p:cNvPr>
          <p:cNvSpPr txBox="1"/>
          <p:nvPr/>
        </p:nvSpPr>
        <p:spPr>
          <a:xfrm>
            <a:off x="525342" y="248590"/>
            <a:ext cx="3316897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cs-CZ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II/38:</a:t>
            </a:r>
            <a:endParaRPr lang="cs-CZ" sz="1600" dirty="0">
              <a:solidFill>
                <a:srgbClr val="000000"/>
              </a:solidFill>
              <a:effectLst/>
              <a:latin typeface="CenturySch"/>
              <a:ea typeface="Times New Roman" panose="02020603050405020304" pitchFamily="18" charset="0"/>
              <a:cs typeface="CenturySch"/>
            </a:endParaRPr>
          </a:p>
          <a:p>
            <a:pPr algn="l"/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Mezitím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Egilbert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enturySch"/>
              </a:rPr>
              <a:t>, arcibiskup trevírský, jsa poslušen císařova rozkazu, přijel do hlavního sídla Prahy a dne 15. června při slavné mši svaté pomazal Vratislava, oděného královskými odznaky, na krále a vložil korunu na hlavu jeho i na hlavu jeho manželky Svatavy, oblečené v královské roucho. Přitom duchovní a všichni dvořané třikrát volali: „Vratislavu, králi českému i polskému, vznešenému a mírumilovnému, od Boha korunovanému, život, zdraví a vítězství!“ Potom třetího dne arcibiskup, byv obohacen nesmírným nákladem zlata a stříbra, hodným královské vznešenosti, a obdařen i jinými výslužkami a dary, vrátil se potěšen s velikou poctou domů.</a:t>
            </a:r>
            <a:endParaRPr lang="cs-CZ" sz="1600" dirty="0">
              <a:solidFill>
                <a:srgbClr val="000000"/>
              </a:solidFill>
              <a:effectLst/>
              <a:latin typeface="CenturySch"/>
              <a:ea typeface="Times New Roman" panose="02020603050405020304" pitchFamily="18" charset="0"/>
              <a:cs typeface="CenturySch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3E19268-28A3-F5C3-D398-662790E23E3C}"/>
              </a:ext>
            </a:extLst>
          </p:cNvPr>
          <p:cNvSpPr txBox="1"/>
          <p:nvPr/>
        </p:nvSpPr>
        <p:spPr>
          <a:xfrm>
            <a:off x="5080269" y="243617"/>
            <a:ext cx="2265411" cy="427809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II/38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„…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sacra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missarum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sollempnia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regalibus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fascibus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indutum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unxit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Wratizlaum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imposuit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diadema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super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caput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ipsius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coniugis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Zuataue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cyclade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amicte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clericis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satrapis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acclamantibus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Wratizlao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Boemico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Polonico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magnifico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pacifico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coronato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vita,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victoria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…“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31BCB8-C647-15C3-48E0-4D185A0D5E07}"/>
              </a:ext>
            </a:extLst>
          </p:cNvPr>
          <p:cNvSpPr txBox="1"/>
          <p:nvPr/>
        </p:nvSpPr>
        <p:spPr>
          <a:xfrm>
            <a:off x="7718082" y="243617"/>
            <a:ext cx="3510329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Reginonis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abbatis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Prumenis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Chronicon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MGH SRG [50.], s. 45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„…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celebratione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consecrationis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prefati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oblationem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sacrifici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unxit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reges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Francorum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Pipinum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duos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filios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eis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Karolum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Carlomannum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Sed et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Bertradam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coniugem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ipsius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indutam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cicladibus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regiis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…“</a:t>
            </a:r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31196C4-6E1E-2465-64A0-EFA609116373}"/>
              </a:ext>
            </a:extLst>
          </p:cNvPr>
          <p:cNvSpPr txBox="1"/>
          <p:nvPr/>
        </p:nvSpPr>
        <p:spPr>
          <a:xfrm>
            <a:off x="7730541" y="2740737"/>
            <a:ext cx="3497870" cy="181588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s. 62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Leo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coronam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capiti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eius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imposuit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et a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cuncto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adclamatum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Karolo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Augusto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coronato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magno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pacifico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imperatori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Romanorum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 et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victoria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…“</a:t>
            </a:r>
          </a:p>
          <a:p>
            <a:pPr>
              <a:spcAft>
                <a:spcPts val="0"/>
              </a:spcAft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98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9D43DB6A-2E89-D53E-4CFA-1DFA87FF1BDA}"/>
              </a:ext>
            </a:extLst>
          </p:cNvPr>
          <p:cNvSpPr txBox="1"/>
          <p:nvPr/>
        </p:nvSpPr>
        <p:spPr>
          <a:xfrm>
            <a:off x="4463095" y="165686"/>
            <a:ext cx="316862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Korunovace krále Vratislava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duben 1085: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Synoda v Mohuči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červen (den svatého Víta) 1086: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Korunovace krále Vratislava a jeho manželky Svatavy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Obě události Kosmas vylíčil slovníkem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Reginona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Prümu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Přesto 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 pochybovat, že Vratislav byl korunován a mezi léty 1086–1192 užíval královský titul.  </a:t>
            </a:r>
            <a:endParaRPr lang="de-DE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01AC6FA-F135-4BC4-8E78-10ED985BDB53}"/>
              </a:ext>
            </a:extLst>
          </p:cNvPr>
          <p:cNvSpPr txBox="1"/>
          <p:nvPr/>
        </p:nvSpPr>
        <p:spPr>
          <a:xfrm>
            <a:off x="496275" y="3140319"/>
            <a:ext cx="3232445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Královský Vyšehrad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Metropole Čech, matka a paní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 zemských sídel?</a:t>
            </a:r>
            <a:endParaRPr lang="de-DE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54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2">
            <a:extLst>
              <a:ext uri="{FF2B5EF4-FFF2-40B4-BE49-F238E27FC236}">
                <a16:creationId xmlns:a16="http://schemas.microsoft.com/office/drawing/2014/main" id="{71AB7998-BE83-18A5-2CCE-BEF40BBB3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44" y="304675"/>
            <a:ext cx="3473276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Vyšehradský evangelistář (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</a:t>
            </a:r>
            <a:r>
              <a:rPr lang="cs-CZ" altLang="de-DE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Vidění 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proroka Ezechiela</a:t>
            </a:r>
            <a:endParaRPr lang="de-DE" altLang="de-DE" sz="1600" b="1" dirty="0"/>
          </a:p>
        </p:txBody>
      </p:sp>
      <p:sp>
        <p:nvSpPr>
          <p:cNvPr id="5" name="TextovéPole 1">
            <a:extLst>
              <a:ext uri="{FF2B5EF4-FFF2-40B4-BE49-F238E27FC236}">
                <a16:creationId xmlns:a16="http://schemas.microsoft.com/office/drawing/2014/main" id="{F416BA9F-B8EA-ECBF-FCD5-341076280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0" y="304675"/>
            <a:ext cx="3473276" cy="45243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Zamčenou, k východu obrácenou branou vstupuje král (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Clavsa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/m/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rex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porta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/m/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penetrat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qv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/a/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respicit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ortvm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Starého zákona měl touto branou vstoupit Hospodin, a proto měla být navždy uzavřena smrtelníkům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Ezechiela jí ale vstoupil kníže, což zadavatel nechal změnit na krále.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 se jednalo o záměrnou nepřesnost, dokládá v portálu branské budovy stojící korunovaná postava ve zdobené tunice a plášti, s procesním křížem v levici, a dlouhým trojlistým žezlem v pravici, k čemuž níže ztvárněný prorok Izajáš doplňuje, že výhonek kmene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Jišajova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Jesse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bude požehnán údělem Spasitele.</a:t>
            </a:r>
            <a:endParaRPr lang="de-DE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404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773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CenturySch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269</cp:revision>
  <cp:lastPrinted>2019-10-16T06:26:31Z</cp:lastPrinted>
  <dcterms:created xsi:type="dcterms:W3CDTF">2019-09-26T11:11:15Z</dcterms:created>
  <dcterms:modified xsi:type="dcterms:W3CDTF">2024-10-25T08:26:16Z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