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4"/>
  </p:sldMasterIdLst>
  <p:notesMasterIdLst>
    <p:notesMasterId r:id="rId9"/>
  </p:notesMasterIdLst>
  <p:handoutMasterIdLst>
    <p:handoutMasterId r:id="rId10"/>
  </p:handoutMasterIdLst>
  <p:sldIdLst>
    <p:sldId id="436" r:id="rId5"/>
    <p:sldId id="438" r:id="rId6"/>
    <p:sldId id="439" r:id="rId7"/>
    <p:sldId id="440" r:id="rId8"/>
  </p:sldIdLst>
  <p:sldSz cx="12192000" cy="6858000"/>
  <p:notesSz cx="6797675" cy="992822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áša Ayadi" initials="D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D85D"/>
    <a:srgbClr val="FFDD71"/>
    <a:srgbClr val="4B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09" d="100"/>
          <a:sy n="109" d="100"/>
        </p:scale>
        <p:origin x="114" y="12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Wihoda" userId="58322e09a6bf6d7c" providerId="LiveId" clId="{F0BC803C-37BC-4D43-B7F3-EE6D940FA371}"/>
    <pc:docChg chg="delSld modSld">
      <pc:chgData name="Martin Wihoda" userId="58322e09a6bf6d7c" providerId="LiveId" clId="{F0BC803C-37BC-4D43-B7F3-EE6D940FA371}" dt="2020-10-10T15:35:52.052" v="50" actId="1076"/>
      <pc:docMkLst>
        <pc:docMk/>
      </pc:docMkLst>
      <pc:sldChg chg="modSp mod">
        <pc:chgData name="Martin Wihoda" userId="58322e09a6bf6d7c" providerId="LiveId" clId="{F0BC803C-37BC-4D43-B7F3-EE6D940FA371}" dt="2020-10-10T15:29:27.001" v="16" actId="20577"/>
        <pc:sldMkLst>
          <pc:docMk/>
          <pc:sldMk cId="3295407149" sldId="436"/>
        </pc:sldMkLst>
        <pc:spChg chg="mod">
          <ac:chgData name="Martin Wihoda" userId="58322e09a6bf6d7c" providerId="LiveId" clId="{F0BC803C-37BC-4D43-B7F3-EE6D940FA371}" dt="2020-10-10T15:29:27.001" v="16" actId="20577"/>
          <ac:spMkLst>
            <pc:docMk/>
            <pc:sldMk cId="3295407149" sldId="436"/>
            <ac:spMk id="7" creationId="{00000000-0000-0000-0000-000000000000}"/>
          </ac:spMkLst>
        </pc:spChg>
      </pc:sldChg>
      <pc:sldChg chg="del">
        <pc:chgData name="Martin Wihoda" userId="58322e09a6bf6d7c" providerId="LiveId" clId="{F0BC803C-37BC-4D43-B7F3-EE6D940FA371}" dt="2020-10-10T15:30:21.342" v="17" actId="2696"/>
        <pc:sldMkLst>
          <pc:docMk/>
          <pc:sldMk cId="4118038389" sldId="440"/>
        </pc:sldMkLst>
      </pc:sldChg>
      <pc:sldChg chg="modSp mod">
        <pc:chgData name="Martin Wihoda" userId="58322e09a6bf6d7c" providerId="LiveId" clId="{F0BC803C-37BC-4D43-B7F3-EE6D940FA371}" dt="2020-10-10T15:35:52.052" v="50" actId="1076"/>
        <pc:sldMkLst>
          <pc:docMk/>
          <pc:sldMk cId="1661931061" sldId="441"/>
        </pc:sldMkLst>
        <pc:spChg chg="mod">
          <ac:chgData name="Martin Wihoda" userId="58322e09a6bf6d7c" providerId="LiveId" clId="{F0BC803C-37BC-4D43-B7F3-EE6D940FA371}" dt="2020-10-10T15:35:46.552" v="49" actId="1076"/>
          <ac:spMkLst>
            <pc:docMk/>
            <pc:sldMk cId="1661931061" sldId="441"/>
            <ac:spMk id="4" creationId="{00000000-0000-0000-0000-000000000000}"/>
          </ac:spMkLst>
        </pc:spChg>
        <pc:picChg chg="mod">
          <ac:chgData name="Martin Wihoda" userId="58322e09a6bf6d7c" providerId="LiveId" clId="{F0BC803C-37BC-4D43-B7F3-EE6D940FA371}" dt="2020-10-10T15:35:52.052" v="50" actId="1076"/>
          <ac:picMkLst>
            <pc:docMk/>
            <pc:sldMk cId="1661931061" sldId="441"/>
            <ac:picMk id="3"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5D21EF72-3072-4710-A17A-9B68D35C3D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5682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221CE213-A173-41CF-BA99-7A8C39EDDC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00ECF312-612B-4D8F-9ADA-7B8234D63D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4BC8F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Schůzka pracovní skupiny HR Award FF MU 13.1.2020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921D43C-AA8B-4250-B0E5-825E8D675E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74748"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ARTS">
    <p:bg>
      <p:bgPr>
        <a:solidFill>
          <a:srgbClr val="4BC8F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F1B3041E-A881-4F77-88F8-58E639946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147317" cy="2833315"/>
          </a:xfrm>
          <a:prstGeom prst="rect">
            <a:avLst/>
          </a:prstGeom>
        </p:spPr>
      </p:pic>
      <p:sp>
        <p:nvSpPr>
          <p:cNvPr id="3" name="Zástupný symbol pro zápatí 1">
            <a:extLst>
              <a:ext uri="{FF2B5EF4-FFF2-40B4-BE49-F238E27FC236}">
                <a16:creationId xmlns:a16="http://schemas.microsoft.com/office/drawing/2014/main" id="{62C38F51-21B5-4FCA-8498-6F65C0DB2C33}"/>
              </a:ext>
            </a:extLst>
          </p:cNvPr>
          <p:cNvSpPr>
            <a:spLocks noGrp="1"/>
          </p:cNvSpPr>
          <p:nvPr>
            <p:ph type="ftr" sz="quarter" idx="10"/>
          </p:nvPr>
        </p:nvSpPr>
        <p:spPr>
          <a:xfrm>
            <a:off x="720000" y="6228000"/>
            <a:ext cx="7920000" cy="252000"/>
          </a:xfrm>
        </p:spPr>
        <p:txBody>
          <a:bodyPr/>
          <a:lstStyle>
            <a:lvl1pPr>
              <a:defRPr>
                <a:solidFill>
                  <a:srgbClr val="4BC8FF"/>
                </a:solidFill>
              </a:defRPr>
            </a:lvl1pPr>
          </a:lstStyle>
          <a:p>
            <a:r>
              <a:rPr lang="cs-CZ"/>
              <a:t>Schůzka pracovní skupiny HR Award FF MU 13.1.2020 	</a:t>
            </a:r>
            <a:endParaRPr lang="cs-CZ" dirty="0"/>
          </a:p>
        </p:txBody>
      </p:sp>
      <p:sp>
        <p:nvSpPr>
          <p:cNvPr id="4" name="Zástupný symbol pro číslo snímku 2">
            <a:extLst>
              <a:ext uri="{FF2B5EF4-FFF2-40B4-BE49-F238E27FC236}">
                <a16:creationId xmlns:a16="http://schemas.microsoft.com/office/drawing/2014/main" id="{1CB56087-1653-4687-91A3-3216416E0183}"/>
              </a:ext>
            </a:extLst>
          </p:cNvPr>
          <p:cNvSpPr>
            <a:spLocks noGrp="1"/>
          </p:cNvSpPr>
          <p:nvPr>
            <p:ph type="sldNum" sz="quarter" idx="11"/>
          </p:nvPr>
        </p:nvSpPr>
        <p:spPr>
          <a:xfrm>
            <a:off x="414000" y="6228000"/>
            <a:ext cx="252000" cy="252000"/>
          </a:xfrm>
        </p:spPr>
        <p:txBody>
          <a:bodyPr/>
          <a:lstStyle>
            <a:lvl1pPr>
              <a:defRPr>
                <a:solidFill>
                  <a:srgbClr val="4BC8F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3B71AC8-4CA1-4239-89AB-D9E452AEC91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Schůzka pracovní skupiny HR Award FF MU 13.1.2020 	</a:t>
            </a:r>
            <a:endParaRPr lang="cs-CZ" dirty="0"/>
          </a:p>
        </p:txBody>
      </p:sp>
      <p:sp>
        <p:nvSpPr>
          <p:cNvPr id="5" name="Zástupný symbol pro číslo snímku 2">
            <a:extLst>
              <a:ext uri="{FF2B5EF4-FFF2-40B4-BE49-F238E27FC236}">
                <a16:creationId xmlns:a16="http://schemas.microsoft.com/office/drawing/2014/main" id="{07684D48-9ECE-47F4-B60D-1F10FA1F06D0}"/>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499F8229-0F91-48F2-B8B9-3D62AB080C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66181539-CB28-4249-8656-2F8138AB97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4934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0E614447-E10C-4DB8-8B61-754F2BE0F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FACE40E-5B18-41AE-BFE5-D68E8FEAA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4F2E8CD9-E848-4CA4-A74F-A0CE634CAE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FE84F8C4-4400-4A78-A6D4-5E5C184CD9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EEB07A44-568B-4E49-86CC-C885AAEC3A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667EE8C0-D8F0-4FB0-9F14-EA71A89C68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Schůzka pracovní skupiny HR Award FF MU 13.1.2020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386367" y="5692462"/>
            <a:ext cx="2382592" cy="901521"/>
          </a:xfrm>
        </p:spPr>
        <p:txBody>
          <a:bodyPr/>
          <a:lstStyle/>
          <a:p>
            <a:r>
              <a:rPr lang="cs-CZ" dirty="0"/>
              <a:t>Prof. PhDr. Martin </a:t>
            </a:r>
            <a:r>
              <a:rPr lang="cs-CZ" dirty="0" err="1"/>
              <a:t>Wihoda</a:t>
            </a:r>
            <a:r>
              <a:rPr lang="cs-CZ" dirty="0"/>
              <a:t>, PhD. </a:t>
            </a:r>
          </a:p>
          <a:p>
            <a:r>
              <a:rPr lang="cs-CZ" dirty="0" err="1"/>
              <a:t>Faculty</a:t>
            </a:r>
            <a:r>
              <a:rPr lang="cs-CZ" dirty="0"/>
              <a:t> </a:t>
            </a:r>
            <a:r>
              <a:rPr lang="cs-CZ" dirty="0" err="1"/>
              <a:t>of</a:t>
            </a:r>
            <a:r>
              <a:rPr lang="cs-CZ" dirty="0"/>
              <a:t> </a:t>
            </a:r>
            <a:r>
              <a:rPr lang="cs-CZ" dirty="0" err="1"/>
              <a:t>Arts</a:t>
            </a:r>
            <a:r>
              <a:rPr lang="cs-CZ" dirty="0"/>
              <a:t> </a:t>
            </a:r>
          </a:p>
          <a:p>
            <a:r>
              <a:rPr lang="cs-CZ" dirty="0"/>
              <a:t>Masaryk University </a:t>
            </a:r>
          </a:p>
          <a:p>
            <a:r>
              <a:rPr lang="cs-CZ" dirty="0"/>
              <a:t>Czech Republic 	</a:t>
            </a:r>
          </a:p>
        </p:txBody>
      </p:sp>
      <p:sp>
        <p:nvSpPr>
          <p:cNvPr id="3" name="Obdélník 2">
            <a:extLst>
              <a:ext uri="{FF2B5EF4-FFF2-40B4-BE49-F238E27FC236}">
                <a16:creationId xmlns:a16="http://schemas.microsoft.com/office/drawing/2014/main" id="{D40D6567-807E-DCDB-CACA-DC1803A7B18E}"/>
              </a:ext>
            </a:extLst>
          </p:cNvPr>
          <p:cNvSpPr/>
          <p:nvPr/>
        </p:nvSpPr>
        <p:spPr>
          <a:xfrm>
            <a:off x="959407" y="2705797"/>
            <a:ext cx="1440893"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r>
              <a:rPr lang="cs-CZ" altLang="cs-CZ" sz="1600" b="1" dirty="0">
                <a:latin typeface="Times New Roman" panose="02020603050405020304" pitchFamily="18" charset="0"/>
                <a:cs typeface="Times New Roman" panose="02020603050405020304" pitchFamily="18" charset="0"/>
              </a:rPr>
              <a:t>Založení Prahy</a:t>
            </a:r>
          </a:p>
        </p:txBody>
      </p:sp>
    </p:spTree>
    <p:extLst>
      <p:ext uri="{BB962C8B-B14F-4D97-AF65-F5344CB8AC3E}">
        <p14:creationId xmlns:p14="http://schemas.microsoft.com/office/powerpoint/2010/main" val="3295407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descr="Obsah obrázku text, noviny, účtenka&#10;&#10;Popis byl vytvořen automaticky">
            <a:extLst>
              <a:ext uri="{FF2B5EF4-FFF2-40B4-BE49-F238E27FC236}">
                <a16:creationId xmlns:a16="http://schemas.microsoft.com/office/drawing/2014/main" id="{9709BE1B-A73E-8BED-617B-BE9C53B3E2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832" y="0"/>
            <a:ext cx="4196166" cy="6858000"/>
          </a:xfrm>
          <a:prstGeom prst="rect">
            <a:avLst/>
          </a:prstGeom>
        </p:spPr>
      </p:pic>
      <p:pic>
        <p:nvPicPr>
          <p:cNvPr id="5" name="Obrázek 4" descr="Obsah obrázku text&#10;&#10;Popis byl vytvořen automaticky">
            <a:extLst>
              <a:ext uri="{FF2B5EF4-FFF2-40B4-BE49-F238E27FC236}">
                <a16:creationId xmlns:a16="http://schemas.microsoft.com/office/drawing/2014/main" id="{5D0CAEF6-44F4-D46C-86EF-1FBFEA2A09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9183" y="0"/>
            <a:ext cx="4349401" cy="6858000"/>
          </a:xfrm>
          <a:prstGeom prst="rect">
            <a:avLst/>
          </a:prstGeom>
        </p:spPr>
      </p:pic>
    </p:spTree>
    <p:extLst>
      <p:ext uri="{BB962C8B-B14F-4D97-AF65-F5344CB8AC3E}">
        <p14:creationId xmlns:p14="http://schemas.microsoft.com/office/powerpoint/2010/main" val="810014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8701878B-ABAA-A424-6E3D-0CAB33D92687}"/>
              </a:ext>
            </a:extLst>
          </p:cNvPr>
          <p:cNvSpPr txBox="1"/>
          <p:nvPr/>
        </p:nvSpPr>
        <p:spPr>
          <a:xfrm>
            <a:off x="129688" y="129057"/>
            <a:ext cx="5690819" cy="575542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72000" algn="l"/>
            <a:r>
              <a:rPr lang="cs-CZ" sz="1600" b="1" dirty="0">
                <a:solidFill>
                  <a:srgbClr val="000000"/>
                </a:solidFill>
                <a:effectLst/>
                <a:latin typeface="Times New Roman" panose="02020603050405020304" pitchFamily="18" charset="0"/>
                <a:ea typeface="Times New Roman" panose="02020603050405020304" pitchFamily="18" charset="0"/>
                <a:cs typeface="CenturySch"/>
              </a:rPr>
              <a:t>I/</a:t>
            </a:r>
            <a:r>
              <a:rPr lang="cs-CZ" sz="1600" b="1" dirty="0">
                <a:solidFill>
                  <a:srgbClr val="000000"/>
                </a:solidFill>
                <a:latin typeface="Times New Roman" panose="02020603050405020304" pitchFamily="18" charset="0"/>
                <a:ea typeface="Times New Roman" panose="02020603050405020304" pitchFamily="18" charset="0"/>
                <a:cs typeface="CenturySch"/>
              </a:rPr>
              <a:t>9</a:t>
            </a:r>
            <a:endParaRPr lang="cs-CZ" sz="1600" dirty="0">
              <a:solidFill>
                <a:srgbClr val="000000"/>
              </a:solidFill>
              <a:effectLst/>
              <a:latin typeface="CenturySch"/>
              <a:ea typeface="Times New Roman" panose="02020603050405020304" pitchFamily="18" charset="0"/>
              <a:cs typeface="CenturySch"/>
            </a:endParaRPr>
          </a:p>
          <a:p>
            <a:pPr marL="72000" algn="l"/>
            <a:r>
              <a:rPr lang="cs-CZ" sz="1600" dirty="0">
                <a:solidFill>
                  <a:srgbClr val="000000"/>
                </a:solidFill>
                <a:effectLst/>
                <a:highlight>
                  <a:srgbClr val="FFFF00"/>
                </a:highlight>
                <a:latin typeface="Times New Roman" panose="02020603050405020304" pitchFamily="18" charset="0"/>
                <a:ea typeface="Times New Roman" panose="02020603050405020304" pitchFamily="18" charset="0"/>
                <a:cs typeface="CenturySch"/>
              </a:rPr>
              <a:t>V době těchto prvních počátků práv</a:t>
            </a:r>
            <a:r>
              <a:rPr lang="cs-CZ" sz="1600" dirty="0">
                <a:solidFill>
                  <a:srgbClr val="000000"/>
                </a:solidFill>
                <a:effectLst/>
                <a:latin typeface="Times New Roman" panose="02020603050405020304" pitchFamily="18" charset="0"/>
                <a:ea typeface="Times New Roman" panose="02020603050405020304" pitchFamily="18" charset="0"/>
                <a:cs typeface="CenturySch"/>
              </a:rPr>
              <a:t> jednoho dne řečená paní, jsouc věštným duchem nadšena, před svým mužem Přemyslem a v přítomnosti starších lidu takto věštila:</a:t>
            </a:r>
            <a:endParaRPr lang="cs-CZ" sz="1600" dirty="0">
              <a:solidFill>
                <a:srgbClr val="000000"/>
              </a:solidFill>
              <a:effectLst/>
              <a:latin typeface="CenturySch"/>
              <a:ea typeface="Times New Roman" panose="02020603050405020304" pitchFamily="18" charset="0"/>
              <a:cs typeface="CenturySch"/>
            </a:endParaRPr>
          </a:p>
          <a:p>
            <a:pPr marL="72000" algn="l"/>
            <a:r>
              <a:rPr lang="cs-CZ" sz="1600" dirty="0">
                <a:solidFill>
                  <a:srgbClr val="000000"/>
                </a:solidFill>
                <a:effectLst/>
                <a:latin typeface="Times New Roman" panose="02020603050405020304" pitchFamily="18" charset="0"/>
                <a:ea typeface="Times New Roman" panose="02020603050405020304" pitchFamily="18" charset="0"/>
                <a:cs typeface="CenturySch"/>
              </a:rPr>
              <a:t>„</a:t>
            </a:r>
            <a:r>
              <a:rPr lang="cs-CZ" sz="1600" i="1" dirty="0">
                <a:solidFill>
                  <a:srgbClr val="000000"/>
                </a:solidFill>
                <a:effectLst/>
                <a:latin typeface="Times New Roman" panose="02020603050405020304" pitchFamily="18" charset="0"/>
                <a:ea typeface="Times New Roman" panose="02020603050405020304" pitchFamily="18" charset="0"/>
                <a:cs typeface="CenturySch"/>
              </a:rPr>
              <a:t>Spatřuji hrad, který pověsti nebes se dotkne, </a:t>
            </a:r>
            <a:endParaRPr lang="cs-CZ" sz="1600" dirty="0">
              <a:solidFill>
                <a:srgbClr val="000000"/>
              </a:solidFill>
              <a:effectLst/>
              <a:latin typeface="CenturySch"/>
              <a:ea typeface="Times New Roman" panose="02020603050405020304" pitchFamily="18" charset="0"/>
              <a:cs typeface="CenturySch"/>
            </a:endParaRPr>
          </a:p>
          <a:p>
            <a:pPr marL="72000" algn="l"/>
            <a:r>
              <a:rPr lang="cs-CZ" sz="1600" i="1" dirty="0">
                <a:solidFill>
                  <a:srgbClr val="000000"/>
                </a:solidFill>
                <a:effectLst/>
                <a:latin typeface="Times New Roman" panose="02020603050405020304" pitchFamily="18" charset="0"/>
                <a:ea typeface="Times New Roman" panose="02020603050405020304" pitchFamily="18" charset="0"/>
                <a:cs typeface="CenturySch"/>
              </a:rPr>
              <a:t>ve hvozdě leží místo, je vzdáleno ode vsi této </a:t>
            </a:r>
            <a:endParaRPr lang="cs-CZ" sz="1600" dirty="0">
              <a:solidFill>
                <a:srgbClr val="000000"/>
              </a:solidFill>
              <a:effectLst/>
              <a:latin typeface="CenturySch"/>
              <a:ea typeface="Times New Roman" panose="02020603050405020304" pitchFamily="18" charset="0"/>
              <a:cs typeface="CenturySch"/>
            </a:endParaRPr>
          </a:p>
          <a:p>
            <a:pPr marL="72000" algn="l"/>
            <a:r>
              <a:rPr lang="cs-CZ" sz="1600" i="1" dirty="0">
                <a:solidFill>
                  <a:srgbClr val="000000"/>
                </a:solidFill>
                <a:effectLst/>
                <a:latin typeface="Times New Roman" panose="02020603050405020304" pitchFamily="18" charset="0"/>
                <a:ea typeface="Times New Roman" panose="02020603050405020304" pitchFamily="18" charset="0"/>
                <a:cs typeface="CenturySch"/>
              </a:rPr>
              <a:t>na třicet honů a mez mu určují vltavské vlny</a:t>
            </a:r>
            <a:r>
              <a:rPr lang="cs-CZ" sz="1600" dirty="0">
                <a:solidFill>
                  <a:srgbClr val="000000"/>
                </a:solidFill>
                <a:effectLst/>
                <a:latin typeface="Times New Roman" panose="02020603050405020304" pitchFamily="18" charset="0"/>
                <a:ea typeface="Times New Roman" panose="02020603050405020304" pitchFamily="18" charset="0"/>
                <a:cs typeface="CenturySch"/>
              </a:rPr>
              <a:t>.</a:t>
            </a:r>
            <a:endParaRPr lang="cs-CZ" sz="1600" dirty="0">
              <a:solidFill>
                <a:srgbClr val="000000"/>
              </a:solidFill>
              <a:effectLst/>
              <a:latin typeface="CenturySch"/>
              <a:ea typeface="Times New Roman" panose="02020603050405020304" pitchFamily="18" charset="0"/>
              <a:cs typeface="CenturySch"/>
            </a:endParaRPr>
          </a:p>
          <a:p>
            <a:pPr marL="72000" algn="l"/>
            <a:r>
              <a:rPr lang="cs-CZ" sz="1600" dirty="0">
                <a:solidFill>
                  <a:srgbClr val="000000"/>
                </a:solidFill>
                <a:effectLst/>
                <a:latin typeface="Times New Roman" panose="02020603050405020304" pitchFamily="18" charset="0"/>
                <a:ea typeface="Times New Roman" panose="02020603050405020304" pitchFamily="18" charset="0"/>
                <a:cs typeface="CenturySch"/>
              </a:rPr>
              <a:t>Toto místo na severní straně pevně chrání hlubokým údolím potok Brusnice, na jižním však boku široká hora velmi skalnatá, která se od skal nazývá Petřín, převyšuje okolí. Hora toho místa se zkrucuje na způsob delfína, mořského vepře, směrem až k řečené řece. Až tam přijdete, naleznete člověka, </a:t>
            </a:r>
            <a:r>
              <a:rPr lang="cs-CZ" sz="1600" dirty="0">
                <a:solidFill>
                  <a:srgbClr val="000000"/>
                </a:solidFill>
                <a:latin typeface="Times New Roman" panose="02020603050405020304" pitchFamily="18" charset="0"/>
                <a:ea typeface="Times New Roman" panose="02020603050405020304" pitchFamily="18" charset="0"/>
                <a:cs typeface="CenturySch"/>
              </a:rPr>
              <a:t>který</a:t>
            </a:r>
            <a:r>
              <a:rPr lang="cs-CZ" sz="1600" dirty="0">
                <a:solidFill>
                  <a:srgbClr val="000000"/>
                </a:solidFill>
                <a:effectLst/>
                <a:latin typeface="Times New Roman" panose="02020603050405020304" pitchFamily="18" charset="0"/>
                <a:ea typeface="Times New Roman" panose="02020603050405020304" pitchFamily="18" charset="0"/>
                <a:cs typeface="CenturySch"/>
              </a:rPr>
              <a:t> uprostřed lesa teše práh domu. A protože se u nízkého prahu i velcí pánové sklánějí, podle této příhody hrad, jejž vystavíte, nazvete Prahou. </a:t>
            </a:r>
            <a:r>
              <a:rPr lang="cs-CZ" sz="1600" dirty="0">
                <a:solidFill>
                  <a:srgbClr val="000000"/>
                </a:solidFill>
                <a:effectLst/>
                <a:highlight>
                  <a:srgbClr val="FFFF00"/>
                </a:highlight>
                <a:latin typeface="Times New Roman" panose="02020603050405020304" pitchFamily="18" charset="0"/>
                <a:ea typeface="Times New Roman" panose="02020603050405020304" pitchFamily="18" charset="0"/>
                <a:cs typeface="CenturySch"/>
              </a:rPr>
              <a:t>V tomto hradě někdy v budoucnosti vzejdou dvě zlaté olivy, jež svými vrcholy proniknou až do sedmého nebe a po všem světě budou zářiti svými divy a zázraky. Budou je oběťmi a dary ctíti a jim se klaněti všechna pokolení země české a ostatní národové. Jedna z nich bude slouti Větší sláva, druhá Voje útěcha</a:t>
            </a:r>
            <a:r>
              <a:rPr lang="cs-CZ" sz="1600" dirty="0">
                <a:solidFill>
                  <a:srgbClr val="000000"/>
                </a:solidFill>
                <a:effectLst/>
                <a:latin typeface="Times New Roman" panose="02020603050405020304" pitchFamily="18" charset="0"/>
                <a:ea typeface="Times New Roman" panose="02020603050405020304" pitchFamily="18" charset="0"/>
                <a:cs typeface="CenturySch"/>
              </a:rPr>
              <a:t>.</a:t>
            </a:r>
            <a:endParaRPr lang="cs-CZ" sz="1600" dirty="0">
              <a:solidFill>
                <a:srgbClr val="000000"/>
              </a:solidFill>
              <a:effectLst/>
              <a:latin typeface="CenturySch"/>
              <a:ea typeface="Times New Roman" panose="02020603050405020304" pitchFamily="18" charset="0"/>
              <a:cs typeface="CenturySch"/>
            </a:endParaRPr>
          </a:p>
          <a:p>
            <a:pPr marL="72000" algn="l"/>
            <a:r>
              <a:rPr lang="cs-CZ" sz="1600" dirty="0">
                <a:solidFill>
                  <a:srgbClr val="000000"/>
                </a:solidFill>
                <a:effectLst/>
                <a:latin typeface="Times New Roman" panose="02020603050405020304" pitchFamily="18" charset="0"/>
                <a:ea typeface="Times New Roman" panose="02020603050405020304" pitchFamily="18" charset="0"/>
                <a:cs typeface="CenturySch"/>
              </a:rPr>
              <a:t>Byla by více mluvila, kdyby nebyl pekelný věštecký duch prchl z božího tvora. Ihned kráčejí v staletý hvozd a nalezše dané znamení vystavějí na řečeném místě hrad Prahu, vévodící celým Čechám.</a:t>
            </a:r>
            <a:endParaRPr lang="cs-CZ" sz="1600" dirty="0">
              <a:solidFill>
                <a:srgbClr val="000000"/>
              </a:solidFill>
              <a:effectLst/>
              <a:latin typeface="CenturySch"/>
              <a:ea typeface="Times New Roman" panose="02020603050405020304" pitchFamily="18" charset="0"/>
              <a:cs typeface="CenturySch"/>
            </a:endParaRPr>
          </a:p>
        </p:txBody>
      </p:sp>
      <p:sp>
        <p:nvSpPr>
          <p:cNvPr id="3" name="TextovéPole 2">
            <a:extLst>
              <a:ext uri="{FF2B5EF4-FFF2-40B4-BE49-F238E27FC236}">
                <a16:creationId xmlns:a16="http://schemas.microsoft.com/office/drawing/2014/main" id="{0C7A5B00-E2A3-2000-5109-CAF0F363912B}"/>
              </a:ext>
            </a:extLst>
          </p:cNvPr>
          <p:cNvSpPr txBox="1"/>
          <p:nvPr/>
        </p:nvSpPr>
        <p:spPr>
          <a:xfrm>
            <a:off x="6251331" y="2985662"/>
            <a:ext cx="5872527" cy="378565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cs-CZ"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47</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právě toho dne se objevil ještě jiný zázrak, neboť, jak to svatí mučedníci v svém zjevení oznámili, Konrád, bratr králův, sjednal mír mezi týmž králem a jeho synem. Neboť předtím byli tito mezi sebou tak znesvářeni, že jeden na druhého měl podezření: ten se hrozně bál, aby nebyl stolce zbaven, onen pak, aby nebyl od otce zajat. K onomu se přidala mládež stejného s ním věku a většina předáků, totiž lidí osobně ráznějších a v boji statečnějších, tomu zase přáli biskup Kosmas, představení kostelů a všichni oni věkem starší a v radě užitečnější mocní země, spolu se vší válečnou hotovostí lidu, a ctili ho s velkou láskou. A vskutku toho času </a:t>
            </a:r>
            <a:r>
              <a:rPr lang="cs-CZ" sz="16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byl by býval spáchán nejhorší zločin po založení hradu Prahy</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6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kdyby svatá laskavost </a:t>
            </a:r>
            <a:r>
              <a:rPr lang="cs-CZ" sz="1600" dirty="0" err="1">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nejblahoslavenějšího</a:t>
            </a:r>
            <a:r>
              <a:rPr lang="cs-CZ" sz="16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Václava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veliké milosrdenství všemohoucího Boha nebyly utišily podle přání králova povstání všech předních mužů i lidu.</a:t>
            </a:r>
          </a:p>
        </p:txBody>
      </p:sp>
      <p:cxnSp>
        <p:nvCxnSpPr>
          <p:cNvPr id="6" name="Přímá spojnice se šipkou 5">
            <a:extLst>
              <a:ext uri="{FF2B5EF4-FFF2-40B4-BE49-F238E27FC236}">
                <a16:creationId xmlns:a16="http://schemas.microsoft.com/office/drawing/2014/main" id="{737DC495-56C1-FF60-6BD9-E12067D083F2}"/>
              </a:ext>
            </a:extLst>
          </p:cNvPr>
          <p:cNvCxnSpPr/>
          <p:nvPr/>
        </p:nvCxnSpPr>
        <p:spPr bwMode="auto">
          <a:xfrm>
            <a:off x="4355124" y="6260122"/>
            <a:ext cx="1740876" cy="0"/>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4722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5">
            <a:extLst>
              <a:ext uri="{FF2B5EF4-FFF2-40B4-BE49-F238E27FC236}">
                <a16:creationId xmlns:a16="http://schemas.microsoft.com/office/drawing/2014/main" id="{86445D0A-7BEE-6C21-E413-84B2789604A5}"/>
              </a:ext>
            </a:extLst>
          </p:cNvPr>
          <p:cNvSpPr txBox="1">
            <a:spLocks noChangeArrowheads="1"/>
          </p:cNvSpPr>
          <p:nvPr/>
        </p:nvSpPr>
        <p:spPr bwMode="auto">
          <a:xfrm>
            <a:off x="6568335" y="574014"/>
            <a:ext cx="4405373" cy="338554"/>
          </a:xfrm>
          <a:prstGeom prst="rect">
            <a:avLst/>
          </a:prstGeom>
          <a:ln/>
        </p:spPr>
        <p:style>
          <a:lnRef idx="2">
            <a:schemeClr val="dk1"/>
          </a:lnRef>
          <a:fillRef idx="1">
            <a:schemeClr val="lt1"/>
          </a:fillRef>
          <a:effectRef idx="0">
            <a:schemeClr val="dk1"/>
          </a:effectRef>
          <a:fontRef idx="minor">
            <a:schemeClr val="dk1"/>
          </a:fontRef>
        </p:style>
        <p:txBody>
          <a:bodyPr wrap="none">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cs-CZ" altLang="cs-CZ" sz="1600" dirty="0">
                <a:latin typeface="Times New Roman" panose="02020603050405020304" pitchFamily="18" charset="0"/>
                <a:cs typeface="Times New Roman" panose="02020603050405020304" pitchFamily="18" charset="0"/>
              </a:rPr>
              <a:t>…Hora toho místa se zkrucuje na způsob delfína…</a:t>
            </a:r>
            <a:endParaRPr lang="de-DE" alt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968458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ARTS-CZ.potx" id="{7F92F868-9C57-4639-98F4-0808D6A0A63C}" vid="{8AFB0011-5B6D-4F7A-BE5C-0EE76BB56A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9E71FA4281C7049BA8C4C0558981252" ma:contentTypeVersion="2" ma:contentTypeDescription="Vytvoří nový dokument" ma:contentTypeScope="" ma:versionID="6287bf9a8a7b409c9da84f45f4a855ed">
  <xsd:schema xmlns:xsd="http://www.w3.org/2001/XMLSchema" xmlns:xs="http://www.w3.org/2001/XMLSchema" xmlns:p="http://schemas.microsoft.com/office/2006/metadata/properties" xmlns:ns2="6e1710c4-4631-4bfb-b806-662380d4244a" targetNamespace="http://schemas.microsoft.com/office/2006/metadata/properties" ma:root="true" ma:fieldsID="d9672b51fd534686e53a3f0fcdc9701d" ns2:_="">
    <xsd:import namespace="6e1710c4-4631-4bfb-b806-662380d4244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1710c4-4631-4bfb-b806-662380d424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3F7FCB-6B9E-45EE-A72C-18D14627973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A85486A-6085-4937-9783-D49598942D5F}">
  <ds:schemaRefs>
    <ds:schemaRef ds:uri="http://schemas.microsoft.com/sharepoint/v3/contenttype/forms"/>
  </ds:schemaRefs>
</ds:datastoreItem>
</file>

<file path=customXml/itemProps3.xml><?xml version="1.0" encoding="utf-8"?>
<ds:datastoreItem xmlns:ds="http://schemas.openxmlformats.org/officeDocument/2006/customXml" ds:itemID="{6B9DA5D1-B5F9-4E7F-B59A-2E88A2D49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1710c4-4631-4bfb-b806-662380d42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prezentace-arts-cz</Template>
  <TotalTime>0</TotalTime>
  <Words>436</Words>
  <Application>Microsoft Office PowerPoint</Application>
  <PresentationFormat>Širokoúhlá obrazovka</PresentationFormat>
  <Paragraphs>15</Paragraphs>
  <Slides>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vt:i4>
      </vt:variant>
    </vt:vector>
  </HeadingPairs>
  <TitlesOfParts>
    <vt:vector size="10" baseType="lpstr">
      <vt:lpstr>Arial</vt:lpstr>
      <vt:lpstr>CenturySch</vt:lpstr>
      <vt:lpstr>Tahoma</vt:lpstr>
      <vt:lpstr>Times New Roman</vt:lpstr>
      <vt:lpstr>Wingdings</vt:lpstr>
      <vt:lpstr>Prezentace_MU_CZ</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Dáša Ayadi</dc:creator>
  <cp:lastModifiedBy>Martin Wihoda</cp:lastModifiedBy>
  <cp:revision>276</cp:revision>
  <cp:lastPrinted>2019-10-16T06:26:31Z</cp:lastPrinted>
  <dcterms:created xsi:type="dcterms:W3CDTF">2019-09-26T11:11:15Z</dcterms:created>
  <dcterms:modified xsi:type="dcterms:W3CDTF">2024-12-03T06:31:19Z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0x01010009E71FA4281C7049BA8C4C0558981252</vt:lpwstr>
  </property>
</Properties>
</file>