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Obdélník 5"/>
          <p:cNvSpPr/>
          <p:nvPr/>
        </p:nvSpPr>
        <p:spPr>
          <a:xfrm>
            <a:off x="2416537" y="2662288"/>
            <a:ext cx="260387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Znovusjednocení Západu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(447–561)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880229" y="1034243"/>
            <a:ext cx="2187527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altLang="de-DE" sz="1200" b="1" dirty="0">
                <a:latin typeface="Times New Roman" panose="02020603050405020304" pitchFamily="18" charset="0"/>
              </a:rPr>
              <a:t>Úvod do terminologie</a:t>
            </a:r>
          </a:p>
          <a:p>
            <a:pPr>
              <a:defRPr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Frankové </a:t>
            </a:r>
            <a:r>
              <a:rPr lang="cs-CZ" altLang="de-DE" sz="1200" dirty="0" err="1">
                <a:latin typeface="Times New Roman" panose="02020603050405020304" pitchFamily="18" charset="0"/>
              </a:rPr>
              <a:t>ripuárští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i="1" dirty="0">
                <a:latin typeface="Times New Roman" panose="02020603050405020304" pitchFamily="18" charset="0"/>
              </a:rPr>
              <a:t>Lex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Ripuaria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 err="1">
                <a:latin typeface="Times New Roman" panose="02020603050405020304" pitchFamily="18" charset="0"/>
              </a:rPr>
              <a:t>Fankové</a:t>
            </a:r>
            <a:r>
              <a:rPr lang="cs-CZ" altLang="de-DE" sz="1200" dirty="0">
                <a:latin typeface="Times New Roman" panose="02020603050405020304" pitchFamily="18" charset="0"/>
              </a:rPr>
              <a:t> sálští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i="1" dirty="0">
                <a:latin typeface="Times New Roman" panose="02020603050405020304" pitchFamily="18" charset="0"/>
              </a:rPr>
              <a:t>Lex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Salica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Majordomát (</a:t>
            </a:r>
            <a:r>
              <a:rPr lang="cs-CZ" altLang="de-DE" sz="1200" i="1" dirty="0">
                <a:latin typeface="Times New Roman" panose="02020603050405020304" pitchFamily="18" charset="0"/>
              </a:rPr>
              <a:t>maior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domus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Poslední „venkovská“ civilizace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Soustava dvorců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Rex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crinitus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Král, či spíše volený vůdce</a:t>
            </a:r>
          </a:p>
        </p:txBody>
      </p:sp>
    </p:spTree>
    <p:extLst>
      <p:ext uri="{BB962C8B-B14F-4D97-AF65-F5344CB8AC3E}">
        <p14:creationId xmlns:p14="http://schemas.microsoft.com/office/powerpoint/2010/main" val="43753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3451" y="1277928"/>
            <a:ext cx="2207656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Vstup Franků do dějin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Chlodio</a:t>
            </a:r>
            <a:r>
              <a:rPr lang="cs-CZ" altLang="de-DE" sz="1200" dirty="0">
                <a:latin typeface="Times New Roman" panose="02020603050405020304" pitchFamily="18" charset="0"/>
              </a:rPr>
              <a:t> † 447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428 zastaven Římany na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Sommě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Merowech</a:t>
            </a:r>
            <a:r>
              <a:rPr lang="cs-CZ" altLang="de-DE" sz="1200" dirty="0">
                <a:latin typeface="Times New Roman" panose="02020603050405020304" pitchFamily="18" charset="0"/>
              </a:rPr>
              <a:t> (448–457)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Childerich</a:t>
            </a:r>
            <a:r>
              <a:rPr lang="cs-CZ" altLang="de-DE" sz="1200" dirty="0">
                <a:latin typeface="Times New Roman" panose="02020603050405020304" pitchFamily="18" charset="0"/>
              </a:rPr>
              <a:t> (457–481)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Hrobka v </a:t>
            </a:r>
            <a:r>
              <a:rPr lang="cs-CZ" altLang="de-DE" sz="1200" dirty="0" err="1">
                <a:latin typeface="Times New Roman" panose="02020603050405020304" pitchFamily="18" charset="0"/>
              </a:rPr>
              <a:t>Tournai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62217" y="457200"/>
            <a:ext cx="2461846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Sjednocení Franků: </a:t>
            </a:r>
          </a:p>
          <a:p>
            <a:r>
              <a:rPr lang="cs-CZ" altLang="de-DE" sz="1200" b="1" dirty="0" err="1">
                <a:latin typeface="Times New Roman" panose="02020603050405020304" pitchFamily="18" charset="0"/>
              </a:rPr>
              <a:t>Chlodowech</a:t>
            </a:r>
            <a:r>
              <a:rPr lang="cs-CZ" altLang="de-DE" sz="1200" b="1" dirty="0">
                <a:latin typeface="Times New Roman" panose="02020603050405020304" pitchFamily="18" charset="0"/>
              </a:rPr>
              <a:t> (481–511)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486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Soisson</a:t>
            </a:r>
            <a:r>
              <a:rPr lang="cs-CZ" altLang="de-DE" sz="1200" dirty="0">
                <a:latin typeface="Times New Roman" panose="02020603050405020304" pitchFamily="18" charset="0"/>
              </a:rPr>
              <a:t>, porážka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Syagria</a:t>
            </a:r>
            <a:r>
              <a:rPr lang="cs-CZ" altLang="de-DE" sz="1200" dirty="0">
                <a:latin typeface="Times New Roman" panose="02020603050405020304" pitchFamily="18" charset="0"/>
              </a:rPr>
              <a:t>, hranice na Loiře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493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Hrotechildis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Chlodvechův</a:t>
            </a:r>
            <a:r>
              <a:rPr lang="cs-CZ" altLang="de-DE" sz="1200" dirty="0">
                <a:latin typeface="Times New Roman" panose="02020603050405020304" pitchFamily="18" charset="0"/>
              </a:rPr>
              <a:t> křest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507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Bitva 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Vouillé</a:t>
            </a:r>
            <a:r>
              <a:rPr lang="cs-CZ" altLang="de-DE" sz="1200" dirty="0">
                <a:latin typeface="Times New Roman" panose="02020603050405020304" pitchFamily="18" charset="0"/>
              </a:rPr>
              <a:t>, porážka vizigótského krále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Alaricha</a:t>
            </a:r>
            <a:r>
              <a:rPr lang="cs-CZ" altLang="de-DE" sz="1200" dirty="0">
                <a:latin typeface="Times New Roman" panose="02020603050405020304" pitchFamily="18" charset="0"/>
              </a:rPr>
              <a:t> II.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Východořímský císař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Anastasios</a:t>
            </a:r>
            <a:r>
              <a:rPr lang="cs-CZ" altLang="de-DE" sz="1200" dirty="0">
                <a:latin typeface="Times New Roman" panose="02020603050405020304" pitchFamily="18" charset="0"/>
              </a:rPr>
              <a:t> I. udělil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Chlodowechovi</a:t>
            </a:r>
            <a:r>
              <a:rPr lang="cs-CZ" altLang="de-DE" sz="1200" dirty="0">
                <a:latin typeface="Times New Roman" panose="02020603050405020304" pitchFamily="18" charset="0"/>
              </a:rPr>
              <a:t> titul konsula</a:t>
            </a:r>
          </a:p>
        </p:txBody>
      </p:sp>
    </p:spTree>
    <p:extLst>
      <p:ext uri="{BB962C8B-B14F-4D97-AF65-F5344CB8AC3E}">
        <p14:creationId xmlns:p14="http://schemas.microsoft.com/office/powerpoint/2010/main" val="368187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19062" y="3542659"/>
            <a:ext cx="1610750" cy="3046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511: Dělení říše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Theuderich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(Remeš)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Chlodomer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Orleáns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Childebert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(Paříž)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Chlothachar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 roce 561: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Sílící vliv majordomů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278030" y="3496493"/>
            <a:ext cx="172194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Majordomát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Austrasie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Neustrie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Akvitánie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Burgundsko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Grimoald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Starší († 657?)</a:t>
            </a:r>
          </a:p>
        </p:txBody>
      </p:sp>
    </p:spTree>
    <p:extLst>
      <p:ext uri="{BB962C8B-B14F-4D97-AF65-F5344CB8AC3E}">
        <p14:creationId xmlns:p14="http://schemas.microsoft.com/office/powerpoint/2010/main" val="419534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376507" y="335948"/>
            <a:ext cx="23000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Věk stárnoucích králů</a:t>
            </a: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(561–657)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6930056" y="5666914"/>
            <a:ext cx="3014671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Merovejská říše za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Chlothachara</a:t>
            </a:r>
            <a:r>
              <a:rPr lang="cs-CZ" altLang="de-DE" sz="1200" dirty="0">
                <a:latin typeface="Times New Roman" panose="02020603050405020304" pitchFamily="18" charset="0"/>
              </a:rPr>
              <a:t> I. (511–561)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6488" y="335948"/>
            <a:ext cx="400050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„Druhý“ život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Podle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Einharda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(kolem roku 830)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Frankům vládl rod Merovejců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gens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Meroingorum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který měl „prázdný“ královský titul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Bohatství a moc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potentia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drželi správcové paláce, majordomové, Merovejci si pěstovali dlouhé vlasy a předstírali panování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Přijímali posly, na závěr slyšení jim oznámili svou vůli, jež jim však byla sdělena, či rovnou přikázána majordomy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Sami měli pouze skromný dvorec s nízkým výnosem a nepočetným služebnictvem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Vše podstatné, jak na domácí půdě, tak v sousedských vztazích (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vel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domi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vel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foris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agenda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disponenda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vyřizovali majordomové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1E479E-F868-3691-FD63-75929804B323}"/>
              </a:ext>
            </a:extLst>
          </p:cNvPr>
          <p:cNvSpPr txBox="1"/>
          <p:nvPr/>
        </p:nvSpPr>
        <p:spPr>
          <a:xfrm>
            <a:off x="246488" y="4583060"/>
            <a:ext cx="400050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Einhardův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nelichotivý epitaf dal vzniknout představě „líných králů“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rois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fainéants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Nemělo by však být přehlédnuto, že pisatel vzhlížel ke Karlu Velikému a že patřil k důvěrníkům jeho syna Ludvíka Pobožného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Proto upravil obraz Merovejců do podoby, jež legitimizovala rok 751, kdy Pipin III. Krátký (751–768) převzal vládu ve franské říši</a:t>
            </a:r>
            <a:endParaRPr lang="cs-CZ" sz="1200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B7166E52-08F7-D3EC-8356-155BB529443F}"/>
              </a:ext>
            </a:extLst>
          </p:cNvPr>
          <p:cNvCxnSpPr/>
          <p:nvPr/>
        </p:nvCxnSpPr>
        <p:spPr bwMode="auto">
          <a:xfrm>
            <a:off x="4438488" y="3113617"/>
            <a:ext cx="0" cy="1871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85518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346</Words>
  <Application>Microsoft Office PowerPoint</Application>
  <PresentationFormat>Širokoúhlá obrazovka</PresentationFormat>
  <Paragraphs>87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2024-09-27T11:14:16Z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