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42" r:id="rId7"/>
    <p:sldId id="439" r:id="rId8"/>
    <p:sldId id="441" r:id="rId9"/>
    <p:sldId id="440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F6049-09EA-40D7-B3DE-C5F60A449B5A}" v="7" dt="2021-04-06T07:47:01.7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36F6049-09EA-40D7-B3DE-C5F60A449B5A}"/>
    <pc:docChg chg="modSld">
      <pc:chgData name="Martin Wihoda" userId="58322e09a6bf6d7c" providerId="LiveId" clId="{436F6049-09EA-40D7-B3DE-C5F60A449B5A}" dt="2021-04-06T07:48:26.042" v="60" actId="20577"/>
      <pc:docMkLst>
        <pc:docMk/>
      </pc:docMkLst>
      <pc:sldChg chg="modSp mod">
        <pc:chgData name="Martin Wihoda" userId="58322e09a6bf6d7c" providerId="LiveId" clId="{436F6049-09EA-40D7-B3DE-C5F60A449B5A}" dt="2021-04-06T07:45:02.623" v="2" actId="207"/>
        <pc:sldMkLst>
          <pc:docMk/>
          <pc:sldMk cId="3295407149" sldId="436"/>
        </pc:sldMkLst>
        <pc:spChg chg="mod">
          <ac:chgData name="Martin Wihoda" userId="58322e09a6bf6d7c" providerId="LiveId" clId="{436F6049-09EA-40D7-B3DE-C5F60A449B5A}" dt="2021-04-06T07:45:02.623" v="2" actId="207"/>
          <ac:spMkLst>
            <pc:docMk/>
            <pc:sldMk cId="3295407149" sldId="436"/>
            <ac:spMk id="4" creationId="{C701426D-ED6A-44AF-98A2-02FD345386CC}"/>
          </ac:spMkLst>
        </pc:spChg>
      </pc:sldChg>
      <pc:sldChg chg="modSp mod">
        <pc:chgData name="Martin Wihoda" userId="58322e09a6bf6d7c" providerId="LiveId" clId="{436F6049-09EA-40D7-B3DE-C5F60A449B5A}" dt="2021-04-06T07:48:26.042" v="60" actId="20577"/>
        <pc:sldMkLst>
          <pc:docMk/>
          <pc:sldMk cId="1651912356" sldId="437"/>
        </pc:sldMkLst>
        <pc:spChg chg="mod">
          <ac:chgData name="Martin Wihoda" userId="58322e09a6bf6d7c" providerId="LiveId" clId="{436F6049-09EA-40D7-B3DE-C5F60A449B5A}" dt="2021-04-06T07:48:26.042" v="60" actId="20577"/>
          <ac:spMkLst>
            <pc:docMk/>
            <pc:sldMk cId="1651912356" sldId="437"/>
            <ac:spMk id="3" creationId="{00000000-0000-0000-0000-000000000000}"/>
          </ac:spMkLst>
        </pc:spChg>
        <pc:picChg chg="mod">
          <ac:chgData name="Martin Wihoda" userId="58322e09a6bf6d7c" providerId="LiveId" clId="{436F6049-09EA-40D7-B3DE-C5F60A449B5A}" dt="2021-04-06T07:45:35.179" v="9" actId="14100"/>
          <ac:picMkLst>
            <pc:docMk/>
            <pc:sldMk cId="1651912356" sldId="437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436F6049-09EA-40D7-B3DE-C5F60A449B5A}" dt="2021-04-06T07:47:07.391" v="20" actId="14100"/>
        <pc:sldMkLst>
          <pc:docMk/>
          <pc:sldMk cId="2490156180" sldId="440"/>
        </pc:sldMkLst>
        <pc:spChg chg="mod">
          <ac:chgData name="Martin Wihoda" userId="58322e09a6bf6d7c" providerId="LiveId" clId="{436F6049-09EA-40D7-B3DE-C5F60A449B5A}" dt="2021-04-06T07:47:07.391" v="20" actId="14100"/>
          <ac:spMkLst>
            <pc:docMk/>
            <pc:sldMk cId="2490156180" sldId="440"/>
            <ac:spMk id="5" creationId="{00000000-0000-0000-0000-000000000000}"/>
          </ac:spMkLst>
        </pc:spChg>
        <pc:picChg chg="mod">
          <ac:chgData name="Martin Wihoda" userId="58322e09a6bf6d7c" providerId="LiveId" clId="{436F6049-09EA-40D7-B3DE-C5F60A449B5A}" dt="2021-04-06T07:47:01.790" v="18" actId="1076"/>
          <ac:picMkLst>
            <pc:docMk/>
            <pc:sldMk cId="2490156180" sldId="440"/>
            <ac:picMk id="4" creationId="{00000000-0000-0000-0000-000000000000}"/>
          </ac:picMkLst>
        </pc:picChg>
      </pc:sldChg>
      <pc:sldChg chg="modSp">
        <pc:chgData name="Martin Wihoda" userId="58322e09a6bf6d7c" providerId="LiveId" clId="{436F6049-09EA-40D7-B3DE-C5F60A449B5A}" dt="2021-04-06T07:46:22.017" v="11" actId="14100"/>
        <pc:sldMkLst>
          <pc:docMk/>
          <pc:sldMk cId="3639969642" sldId="441"/>
        </pc:sldMkLst>
        <pc:picChg chg="mod">
          <ac:chgData name="Martin Wihoda" userId="58322e09a6bf6d7c" providerId="LiveId" clId="{436F6049-09EA-40D7-B3DE-C5F60A449B5A}" dt="2021-04-06T07:46:22.017" v="11" actId="14100"/>
          <ac:picMkLst>
            <pc:docMk/>
            <pc:sldMk cId="3639969642" sldId="441"/>
            <ac:picMk id="3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250235" y="2998112"/>
            <a:ext cx="202638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Slované mezi Římem a Konstantinopolí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486400" y="811915"/>
            <a:ext cx="3930161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796</a:t>
            </a:r>
          </a:p>
          <a:p>
            <a:pPr>
              <a:spcAft>
                <a:spcPts val="0"/>
              </a:spcAft>
            </a:pP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Convetus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episcoporum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ripas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Danubii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2/1, s. 172–176, č. 20: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Synoda biskupů se ještě v Panonii usnesla, že nevzdělané, hloupé a písma neznalé Avary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bruta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irrationabilis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vel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idiotae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sine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litteris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bude nutno přivést ke křesťanské víře.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828/830</a:t>
            </a:r>
          </a:p>
          <a:p>
            <a:pPr>
              <a:spcAft>
                <a:spcPts val="0"/>
              </a:spcAft>
            </a:pP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Texte 15,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Lošek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Hannover, 1997: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spisu byl pokřtěn kníže Mojmír, zhruba ve stejném čase se měl k franskému hraběti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Ratbodovi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uchýlit jistý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Pribina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quidam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Priwina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který na svém majetku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proprietate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místě zvaném Nitra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loco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vocavit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Nitrava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zbudoval kostel a posléze byl vyhnán Mojmírem, knížetem Moravanů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Moimaro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duce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Maravorum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845</a:t>
            </a:r>
          </a:p>
          <a:p>
            <a:pPr>
              <a:spcAft>
                <a:spcPts val="0"/>
              </a:spcAft>
            </a:pP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Fuldenses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orientalis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[7.],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F. Kurze, Hannover 1891, s. 35: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fuldských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letopisů čtrnáct z knížat Čechů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XIIII ex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předstoupilo před Ludvíka Němce a svěřilo se mu, že spolu se svými lidmi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zatoužili po křesťanské víře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Východofranský král měl následně rozkázat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aby byli pokřtěni v oktávu Zjevení Páně, tedy 13. ledna.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ECE449-4555-55E0-5F7C-3D4F3682AC95}"/>
              </a:ext>
            </a:extLst>
          </p:cNvPr>
          <p:cNvSpPr txBox="1"/>
          <p:nvPr/>
        </p:nvSpPr>
        <p:spPr>
          <a:xfrm>
            <a:off x="3136003" y="814800"/>
            <a:ext cx="1892544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Křest Moravanů a Čechů</a:t>
            </a:r>
          </a:p>
        </p:txBody>
      </p:sp>
    </p:spTree>
    <p:extLst>
      <p:ext uri="{BB962C8B-B14F-4D97-AF65-F5344CB8AC3E}">
        <p14:creationId xmlns:p14="http://schemas.microsoft.com/office/powerpoint/2010/main" val="165191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95573F8-A076-F8FE-D4A5-EB5253D76ED4}"/>
              </a:ext>
            </a:extLst>
          </p:cNvPr>
          <p:cNvSpPr txBox="1"/>
          <p:nvPr/>
        </p:nvSpPr>
        <p:spPr>
          <a:xfrm>
            <a:off x="446208" y="4349961"/>
            <a:ext cx="2024429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Střední Podunají v 9. století</a:t>
            </a:r>
          </a:p>
        </p:txBody>
      </p:sp>
    </p:spTree>
    <p:extLst>
      <p:ext uri="{BB962C8B-B14F-4D97-AF65-F5344CB8AC3E}">
        <p14:creationId xmlns:p14="http://schemas.microsoft.com/office/powerpoint/2010/main" val="129005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13215" y="1129311"/>
            <a:ext cx="263769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Cyril a Metoděj: 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„věrozvěsti“ nebo organizátoři?</a:t>
            </a:r>
          </a:p>
        </p:txBody>
      </p:sp>
      <p:sp>
        <p:nvSpPr>
          <p:cNvPr id="5" name="Obdélník 4"/>
          <p:cNvSpPr/>
          <p:nvPr/>
        </p:nvSpPr>
        <p:spPr>
          <a:xfrm>
            <a:off x="6909873" y="1030380"/>
            <a:ext cx="2848708" cy="489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863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Příchod Konstantina a Metoděje na Moravu (do Panonie?)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Výuka žáků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869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Slyšení před papežem Hadriánem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Konstantinova smrt</a:t>
            </a:r>
          </a:p>
          <a:p>
            <a:r>
              <a:rPr lang="cs-CZ" altLang="cs-CZ" sz="1200" dirty="0">
                <a:latin typeface="Times New Roman" panose="02020603050405020304" pitchFamily="18" charset="0"/>
              </a:rPr>
              <a:t>- Metoděj jmenován kuriálním legátem pro Panonii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879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Metodějovo slyšení v Římě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Jmenován arcibiskupem svaté církve moravské, měl však pouze jednoho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sufragána</a:t>
            </a:r>
            <a:r>
              <a:rPr lang="cs-CZ" altLang="cs-CZ" sz="1200" dirty="0">
                <a:latin typeface="Times New Roman" panose="02020603050405020304" pitchFamily="18" charset="0"/>
              </a:rPr>
              <a:t> (</a:t>
            </a:r>
            <a:r>
              <a:rPr lang="cs-CZ" altLang="cs-CZ" sz="1200" dirty="0" err="1">
                <a:latin typeface="Times New Roman" panose="02020603050405020304" pitchFamily="18" charset="0"/>
              </a:rPr>
              <a:t>Wiching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885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Metodějova smrt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900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Kuriální legace na Moravě (legáti měli vysvětit metropolitu a tři sufragány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901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Mise pasovského biskupa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Richera</a:t>
            </a:r>
            <a:endParaRPr lang="cs-CZ" altLang="cs-CZ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4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09124" y="1528175"/>
            <a:ext cx="2824090" cy="4339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Kolem roku 906: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Vyhnání (?) mojmírovských knížat</a:t>
            </a:r>
          </a:p>
          <a:p>
            <a:r>
              <a:rPr lang="cs-CZ" altLang="cs-CZ" sz="1200" i="1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Codex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Odalberti</a:t>
            </a:r>
            <a:r>
              <a:rPr lang="cs-CZ" altLang="cs-CZ" sz="1200" i="1" dirty="0">
                <a:latin typeface="Times New Roman" panose="02020603050405020304" pitchFamily="18" charset="0"/>
              </a:rPr>
              <a:t>)</a:t>
            </a:r>
          </a:p>
          <a:p>
            <a:endParaRPr lang="cs-CZ" altLang="cs-CZ" sz="1200" dirty="0">
              <a:latin typeface="Times New Roman" panose="02020603050405020304" pitchFamily="18" charset="0"/>
            </a:endParaRPr>
          </a:p>
          <a:p>
            <a:r>
              <a:rPr lang="cs-CZ" altLang="cs-CZ" sz="1200" dirty="0">
                <a:latin typeface="Times New Roman" panose="02020603050405020304" pitchFamily="18" charset="0"/>
              </a:rPr>
              <a:t>- Kolem roku 960:</a:t>
            </a:r>
          </a:p>
          <a:p>
            <a:r>
              <a:rPr lang="cs-CZ" altLang="cs-CZ" sz="1200" dirty="0">
                <a:latin typeface="Times New Roman" panose="02020603050405020304" pitchFamily="18" charset="0"/>
              </a:rPr>
              <a:t>Pomsta krále Arnulfa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Liutprand</a:t>
            </a:r>
            <a:r>
              <a:rPr lang="cs-CZ" altLang="cs-CZ" sz="1200" i="1" dirty="0">
                <a:latin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Widukind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Krátce před rokem 1000: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Pevnost křesťanské víry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>
                <a:latin typeface="Times New Roman" panose="02020603050405020304" pitchFamily="18" charset="0"/>
              </a:rPr>
              <a:t>Kristián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Počátek 12. století: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Porušení slibu věrnosti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>
                <a:latin typeface="Times New Roman" panose="02020603050405020304" pitchFamily="18" charset="0"/>
              </a:rPr>
              <a:t>Kosmas/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Zoborská</a:t>
            </a:r>
            <a:r>
              <a:rPr lang="cs-CZ" altLang="cs-CZ" sz="1200" i="1" dirty="0">
                <a:latin typeface="Times New Roman" panose="02020603050405020304" pitchFamily="18" charset="0"/>
              </a:rPr>
              <a:t> tradice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Polovina 13. století: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Arcibiskupství svatého Metoděje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>
                <a:latin typeface="Times New Roman" panose="02020603050405020304" pitchFamily="18" charset="0"/>
              </a:rPr>
              <a:t>Velehradská tradice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Počátek 14. století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Obrana cti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(</a:t>
            </a:r>
            <a:r>
              <a:rPr lang="cs-CZ" altLang="cs-CZ" sz="1200" i="1" dirty="0">
                <a:latin typeface="Times New Roman" panose="02020603050405020304" pitchFamily="18" charset="0"/>
              </a:rPr>
              <a:t>Dalimil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4A95A42-721B-776B-D2EB-03F5B22485A1}"/>
              </a:ext>
            </a:extLst>
          </p:cNvPr>
          <p:cNvSpPr txBox="1"/>
          <p:nvPr/>
        </p:nvSpPr>
        <p:spPr>
          <a:xfrm>
            <a:off x="909124" y="689114"/>
            <a:ext cx="1639813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Tradice</a:t>
            </a:r>
          </a:p>
        </p:txBody>
      </p:sp>
    </p:spTree>
    <p:extLst>
      <p:ext uri="{BB962C8B-B14F-4D97-AF65-F5344CB8AC3E}">
        <p14:creationId xmlns:p14="http://schemas.microsoft.com/office/powerpoint/2010/main" val="363996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487853" y="2534803"/>
            <a:ext cx="3375441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880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Římě vyjednával jistý (snad velmož) „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Semisisen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jenž papeže Jana VIII. uvědomil, že se Svatopluk s velmoži a vším lidem země rozhodl požádat o patronát svatého Petra.</a:t>
            </a:r>
          </a:p>
          <a:p>
            <a:pPr eaLnBrk="1" hangingPunct="1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Jan nabídku přijal bulou „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Svatopluka označil titulem „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Metodějovi byl propůjčen titul arcibiskupa, evangelium se však mělo nejprve číst latinsky, poté měla bohoslužba pokračovat ve slovanské řeči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postomdum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sclavinica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Svatopluk si ale vymínil, že bude navštěvovat obřady v latinském jazyce. 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197–208, č. 90. </a:t>
            </a:r>
          </a:p>
          <a:p>
            <a:pPr eaLnBrk="1" hangingPunct="1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885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Kuriální ochranu Svatoplukovi, jeho věrným a veškerému lidu potvrdil o pět let později i papež Štěpán V. </a:t>
            </a:r>
          </a:p>
          <a:p>
            <a:pPr eaLnBrk="1" hangingPunct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MMFH III, s. 215–225, č. 101.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4FA15A-19EA-B8AF-0EF6-AC5EE27B5EA1}"/>
              </a:ext>
            </a:extLst>
          </p:cNvPr>
          <p:cNvSpPr txBox="1"/>
          <p:nvPr/>
        </p:nvSpPr>
        <p:spPr>
          <a:xfrm>
            <a:off x="7673939" y="1123183"/>
            <a:ext cx="2189355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Odkaz mojmírovské Moravy:</a:t>
            </a:r>
          </a:p>
          <a:p>
            <a:pPr algn="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Papežská protekce</a:t>
            </a:r>
          </a:p>
        </p:txBody>
      </p:sp>
    </p:spTree>
    <p:extLst>
      <p:ext uri="{BB962C8B-B14F-4D97-AF65-F5344CB8AC3E}">
        <p14:creationId xmlns:p14="http://schemas.microsoft.com/office/powerpoint/2010/main" val="24901561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557</Words>
  <Application>Microsoft Office PowerPoint</Application>
  <PresentationFormat>Širokoúhlá obrazovka</PresentationFormat>
  <Paragraphs>76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281</cp:revision>
  <cp:lastPrinted>2019-10-16T06:26:31Z</cp:lastPrinted>
  <dcterms:created xsi:type="dcterms:W3CDTF">2019-09-26T11:11:15Z</dcterms:created>
  <dcterms:modified xsi:type="dcterms:W3CDTF">2024-09-27T11:15:21Z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