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9" r:id="rId7"/>
    <p:sldId id="440" r:id="rId8"/>
    <p:sldId id="442" r:id="rId9"/>
    <p:sldId id="444" r:id="rId10"/>
    <p:sldId id="445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7" dt="2021-04-29T06:28:59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delSld modSld">
      <pc:chgData name="Martin Wihoda" userId="58322e09a6bf6d7c" providerId="LiveId" clId="{4012BCB1-10AA-4C14-8D56-716F9508FEDA}" dt="2021-04-29T06:29:27.761" v="212" actId="20577"/>
      <pc:docMkLst>
        <pc:docMk/>
      </pc:docMkLst>
      <pc:sldChg chg="modSp mod">
        <pc:chgData name="Martin Wihoda" userId="58322e09a6bf6d7c" providerId="LiveId" clId="{4012BCB1-10AA-4C14-8D56-716F9508FEDA}" dt="2021-04-28T06:46:05.909" v="4" actId="20577"/>
        <pc:sldMkLst>
          <pc:docMk/>
          <pc:sldMk cId="3295407149" sldId="436"/>
        </pc:sldMkLst>
        <pc:spChg chg="mod">
          <ac:chgData name="Martin Wihoda" userId="58322e09a6bf6d7c" providerId="LiveId" clId="{4012BCB1-10AA-4C14-8D56-716F9508FEDA}" dt="2021-04-28T06:46:05.909" v="4" actId="20577"/>
          <ac:spMkLst>
            <pc:docMk/>
            <pc:sldMk cId="3295407149" sldId="436"/>
            <ac:spMk id="3" creationId="{00000000-0000-0000-0000-000000000000}"/>
          </ac:spMkLst>
        </pc:spChg>
      </pc:sldChg>
      <pc:sldChg chg="modSp mod">
        <pc:chgData name="Martin Wihoda" userId="58322e09a6bf6d7c" providerId="LiveId" clId="{4012BCB1-10AA-4C14-8D56-716F9508FEDA}" dt="2021-04-28T06:47:42.592" v="172" actId="107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mod">
        <pc:chgData name="Martin Wihoda" userId="58322e09a6bf6d7c" providerId="LiveId" clId="{4012BCB1-10AA-4C14-8D56-716F9508FEDA}" dt="2021-04-29T06:24:30.519" v="202" actId="107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modSp mod">
        <pc:chgData name="Martin Wihoda" userId="58322e09a6bf6d7c" providerId="LiveId" clId="{4012BCB1-10AA-4C14-8D56-716F9508FEDA}" dt="2021-04-29T06:29:27.761" v="212" actId="20577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modSp mod">
        <pc:chgData name="Martin Wihoda" userId="58322e09a6bf6d7c" providerId="LiveId" clId="{4012BCB1-10AA-4C14-8D56-716F9508FEDA}" dt="2021-04-29T06:29:03.193" v="205" actId="107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44015" y="3254198"/>
            <a:ext cx="165622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terminologie: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Křižák/křížová výprava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pozdější termíny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Peregrinatio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Peregrinus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Crucesignatus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29606C8-8C18-0BAA-029A-3D6E6815B325}"/>
              </a:ext>
            </a:extLst>
          </p:cNvPr>
          <p:cNvSpPr txBox="1"/>
          <p:nvPr/>
        </p:nvSpPr>
        <p:spPr>
          <a:xfrm>
            <a:off x="929787" y="1756230"/>
            <a:ext cx="18391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křížových výprav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8578" y="3882422"/>
            <a:ext cx="3261855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Dlouhý prolog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(1071–1095)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Spory mezi šíity a sunity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Seldžučtí</a:t>
            </a:r>
            <a:r>
              <a:rPr lang="cs-CZ" altLang="de-DE" sz="1200" dirty="0">
                <a:latin typeface="Times New Roman" panose="02020603050405020304" pitchFamily="18" charset="0"/>
              </a:rPr>
              <a:t> Turci se hlásí k sunitské větvi)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 err="1">
                <a:latin typeface="Times New Roman" panose="02020603050405020304" pitchFamily="18" charset="0"/>
              </a:rPr>
              <a:t>Kilitsch</a:t>
            </a:r>
            <a:r>
              <a:rPr lang="cs-CZ" altLang="de-DE" sz="1200" dirty="0">
                <a:latin typeface="Times New Roman" panose="02020603050405020304" pitchFamily="18" charset="0"/>
              </a:rPr>
              <a:t> Alp-</a:t>
            </a:r>
            <a:r>
              <a:rPr lang="cs-CZ" altLang="de-DE" sz="1200" dirty="0" err="1">
                <a:latin typeface="Times New Roman" panose="02020603050405020304" pitchFamily="18" charset="0"/>
              </a:rPr>
              <a:t>Arslan</a:t>
            </a:r>
            <a:r>
              <a:rPr lang="cs-CZ" altLang="de-DE" sz="1200" dirty="0">
                <a:latin typeface="Times New Roman" panose="02020603050405020304" pitchFamily="18" charset="0"/>
              </a:rPr>
              <a:t> vyhlásil tažení do Egypta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Proto požádal císaře Romana IV. i volný průchod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Roman IV. odmítl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Bitva u </a:t>
            </a:r>
            <a:r>
              <a:rPr lang="cs-CZ" altLang="de-DE" sz="1200" dirty="0" err="1">
                <a:latin typeface="Times New Roman" panose="02020603050405020304" pitchFamily="18" charset="0"/>
              </a:rPr>
              <a:t>Mantzikertu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Vnitřní spory, maloasijské provincie se dostaly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pod vliv </a:t>
            </a:r>
            <a:r>
              <a:rPr lang="cs-CZ" altLang="de-DE" sz="1200" dirty="0" err="1">
                <a:latin typeface="Times New Roman" panose="02020603050405020304" pitchFamily="18" charset="0"/>
              </a:rPr>
              <a:t>seldžuckých</a:t>
            </a:r>
            <a:r>
              <a:rPr lang="cs-CZ" altLang="de-DE" sz="1200" dirty="0">
                <a:latin typeface="Times New Roman" panose="02020603050405020304" pitchFamily="18" charset="0"/>
              </a:rPr>
              <a:t> Turků</a:t>
            </a:r>
          </a:p>
        </p:txBody>
      </p:sp>
    </p:spTree>
    <p:extLst>
      <p:ext uri="{BB962C8B-B14F-4D97-AF65-F5344CB8AC3E}">
        <p14:creationId xmlns:p14="http://schemas.microsoft.com/office/powerpoint/2010/main" val="233608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"/>
          <p:cNvSpPr>
            <a:spLocks noChangeArrowheads="1"/>
          </p:cNvSpPr>
          <p:nvPr/>
        </p:nvSpPr>
        <p:spPr bwMode="auto">
          <a:xfrm>
            <a:off x="459939" y="374650"/>
            <a:ext cx="6256547" cy="63709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Fulcheri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Carnotensi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Hierosolymitana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(1095-1127)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Ed. H.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Hagenmeyer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Heidelberg 1913, s. 130–138.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cuncti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adsistentes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gratias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agendo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domni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Urbani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voluntarie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adspiraverunt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pollicitatione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tenenda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confitmaverunt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ilico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non minus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tribulationis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sed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pessimus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Christianitati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obesse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adiecit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inquiens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tenedem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ecclesiaeiura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conservanda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sustentare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virilius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polliciti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exstat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insuper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negotium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evstrum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emendatione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deifica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nuper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probitatis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valitudinem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versetis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quatinus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confratribus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Orinetali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conversantibus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auxilio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saepe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acclamato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indigis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accelerato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itinere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succurratis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Invaserunt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sicuti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plerisque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mare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Mediterraneum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scilicet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Brachium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Georgii, Turci,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Romaniae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fines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Christianorum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occupando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lite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septuplicata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victos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ocidendo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captivando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subvertendo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vastando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sic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aliquandiu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quiete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siveritis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supergredientur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hortor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non ego,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cuiuslibet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pauperibus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edicti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vos,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praecones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suadeatis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id genus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nostrorum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exterminandum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tempestive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Christicolis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opitulari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satagant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Cunctis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illuc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euntibus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aut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gradiendo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transferando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paganos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dimicando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praepeditam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finerint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</a:t>
            </a:r>
            <a:r>
              <a:rPr lang="cs-CZ" altLang="cs-CZ" sz="1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peccatorum</a:t>
            </a:r>
            <a:r>
              <a:rPr lang="cs-CZ" altLang="cs-CZ" sz="1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praesens</a:t>
            </a:r>
            <a:r>
              <a:rPr lang="cs-CZ" altLang="cs-CZ" sz="12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aderit</a:t>
            </a:r>
            <a:r>
              <a:rPr lang="cs-CZ" altLang="cs-CZ" sz="12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adnuo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dedecus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degener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daemonum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ancilla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omnipotentis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fide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praeditam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fulgidam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superaverit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improperia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vobis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imputabuntur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iuveritis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Christiana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censetur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vos 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inquit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pugnam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incipi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trophaeo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explendam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abusive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privatum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certamen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consuescebant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distendere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exstiterunt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raptores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iure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barbaros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pugnent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adversus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fratres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consaguineos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dimicabant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aeterna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praemia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nanciscantur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paucis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mercennarii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duplici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detrimentum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fatigabant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Quinimmo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pauperes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laeti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locupletes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inimici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Domini,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mora non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sumptibusque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cessante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bruma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vernoque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Domino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praevio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tramitem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72CA988-5290-40EA-A08B-CC13374A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2755" y="3659947"/>
            <a:ext cx="3058851" cy="23083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 err="1">
                <a:latin typeface="Times New Roman" panose="02020603050405020304" pitchFamily="18" charset="0"/>
              </a:rPr>
              <a:t>Clermont</a:t>
            </a:r>
            <a:r>
              <a:rPr lang="cs-CZ" altLang="de-DE" sz="1200" b="1" dirty="0">
                <a:latin typeface="Times New Roman" panose="02020603050405020304" pitchFamily="18" charset="0"/>
              </a:rPr>
              <a:t> 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1071–1091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Válka v Byzanci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2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200" dirty="0">
                <a:latin typeface="Times New Roman" panose="02020603050405020304" pitchFamily="18" charset="0"/>
              </a:rPr>
              <a:t> požádal papeže o pomoc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1089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Jednání s Urbanem II. o církevní unii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Koncil v </a:t>
            </a:r>
            <a:r>
              <a:rPr lang="cs-CZ" altLang="de-DE" sz="1200" dirty="0" err="1">
                <a:latin typeface="Times New Roman" panose="02020603050405020304" pitchFamily="18" charset="0"/>
              </a:rPr>
              <a:t>Piacenze</a:t>
            </a:r>
            <a:r>
              <a:rPr lang="cs-CZ" altLang="de-DE" sz="1200" dirty="0">
                <a:latin typeface="Times New Roman" panose="02020603050405020304" pitchFamily="18" charset="0"/>
              </a:rPr>
              <a:t> (březen)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Koncil v </a:t>
            </a:r>
            <a:r>
              <a:rPr lang="cs-CZ" altLang="de-DE" sz="1200" dirty="0" err="1">
                <a:latin typeface="Times New Roman" panose="02020603050405020304" pitchFamily="18" charset="0"/>
              </a:rPr>
              <a:t>Clermontu</a:t>
            </a:r>
            <a:r>
              <a:rPr lang="cs-CZ" altLang="de-DE" sz="1200" dirty="0">
                <a:latin typeface="Times New Roman" panose="02020603050405020304" pitchFamily="18" charset="0"/>
              </a:rPr>
              <a:t> (listopad)</a:t>
            </a:r>
          </a:p>
        </p:txBody>
      </p:sp>
    </p:spTree>
    <p:extLst>
      <p:ext uri="{BB962C8B-B14F-4D97-AF65-F5344CB8AC3E}">
        <p14:creationId xmlns:p14="http://schemas.microsoft.com/office/powerpoint/2010/main" val="173991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47675" y="785813"/>
            <a:ext cx="175240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První pouť (1095–1099)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7675" y="1803147"/>
            <a:ext cx="2436202" cy="43396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Účastníci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i="1" dirty="0">
                <a:latin typeface="Times New Roman" panose="02020603050405020304" pitchFamily="18" charset="0"/>
              </a:rPr>
              <a:t>Tažení chudiny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Petr Poustevník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Valtr Bezzemek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i="1" dirty="0">
                <a:latin typeface="Times New Roman" panose="02020603050405020304" pitchFamily="18" charset="0"/>
              </a:rPr>
              <a:t>Flandry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Gottfried z </a:t>
            </a:r>
            <a:r>
              <a:rPr lang="cs-CZ" altLang="de-DE" sz="1200" dirty="0" err="1">
                <a:latin typeface="Times New Roman" panose="02020603050405020304" pitchFamily="18" charset="0"/>
              </a:rPr>
              <a:t>Bouillonu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200" dirty="0">
                <a:latin typeface="Times New Roman" panose="02020603050405020304" pitchFamily="18" charset="0"/>
              </a:rPr>
              <a:t> z </a:t>
            </a:r>
            <a:r>
              <a:rPr lang="cs-CZ" altLang="de-DE" sz="1200" dirty="0" err="1">
                <a:latin typeface="Times New Roman" panose="02020603050405020304" pitchFamily="18" charset="0"/>
              </a:rPr>
              <a:t>Bouillonu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i="1" dirty="0">
                <a:latin typeface="Times New Roman" panose="02020603050405020304" pitchFamily="18" charset="0"/>
              </a:rPr>
              <a:t>Francie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Hugo z </a:t>
            </a:r>
            <a:r>
              <a:rPr lang="cs-CZ" altLang="de-DE" sz="1200" dirty="0" err="1">
                <a:latin typeface="Times New Roman" panose="02020603050405020304" pitchFamily="18" charset="0"/>
              </a:rPr>
              <a:t>Vermandois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i="1" dirty="0">
                <a:latin typeface="Times New Roman" panose="02020603050405020304" pitchFamily="18" charset="0"/>
              </a:rPr>
              <a:t>Normandie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Robert z Normandie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Štěpán z </a:t>
            </a:r>
            <a:r>
              <a:rPr lang="cs-CZ" altLang="de-DE" sz="1200" dirty="0" err="1">
                <a:latin typeface="Times New Roman" panose="02020603050405020304" pitchFamily="18" charset="0"/>
              </a:rPr>
              <a:t>Blois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i="1" dirty="0">
                <a:latin typeface="Times New Roman" panose="02020603050405020304" pitchFamily="18" charset="0"/>
              </a:rPr>
              <a:t>Provence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Raimund ze St. </a:t>
            </a:r>
            <a:r>
              <a:rPr lang="cs-CZ" altLang="de-DE" sz="1200" dirty="0" err="1">
                <a:latin typeface="Times New Roman" panose="02020603050405020304" pitchFamily="18" charset="0"/>
              </a:rPr>
              <a:t>Gilles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i="1" dirty="0">
                <a:latin typeface="Times New Roman" panose="02020603050405020304" pitchFamily="18" charset="0"/>
              </a:rPr>
              <a:t>Itálie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 err="1">
                <a:latin typeface="Times New Roman" panose="02020603050405020304" pitchFamily="18" charset="0"/>
              </a:rPr>
              <a:t>Bohemund</a:t>
            </a:r>
            <a:r>
              <a:rPr lang="cs-CZ" altLang="de-DE" sz="1200" dirty="0">
                <a:latin typeface="Times New Roman" panose="02020603050405020304" pitchFamily="18" charset="0"/>
              </a:rPr>
              <a:t> z Tarentu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 err="1">
                <a:latin typeface="Times New Roman" panose="02020603050405020304" pitchFamily="18" charset="0"/>
              </a:rPr>
              <a:t>Tankred</a:t>
            </a:r>
            <a:endParaRPr lang="cs-CZ" altLang="de-DE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5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"/>
          <p:cNvSpPr>
            <a:spLocks noChangeArrowheads="1"/>
          </p:cNvSpPr>
          <p:nvPr/>
        </p:nvSpPr>
        <p:spPr bwMode="auto">
          <a:xfrm>
            <a:off x="386861" y="4000500"/>
            <a:ext cx="2256937" cy="24929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</a:rPr>
              <a:t>Konstantinopol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Červen 1096 – květen 1097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Lidové houfy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Přesunuty do tábora </a:t>
            </a:r>
            <a:r>
              <a:rPr lang="cs-CZ" altLang="de-DE" sz="1200" dirty="0" err="1">
                <a:latin typeface="Times New Roman" panose="02020603050405020304" pitchFamily="18" charset="0"/>
              </a:rPr>
              <a:t>Kibotos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Rytířské družiny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2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200" dirty="0">
                <a:latin typeface="Times New Roman" panose="02020603050405020304" pitchFamily="18" charset="0"/>
              </a:rPr>
              <a:t> vyžaduje „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lizion</a:t>
            </a:r>
            <a:r>
              <a:rPr lang="cs-CZ" altLang="de-DE" sz="1200" dirty="0">
                <a:latin typeface="Times New Roman" panose="02020603050405020304" pitchFamily="18" charset="0"/>
              </a:rPr>
              <a:t>/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lizios</a:t>
            </a:r>
            <a:r>
              <a:rPr lang="cs-CZ" altLang="de-DE" sz="1200" dirty="0">
                <a:latin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Přísaha věrnost výměnou za slib budoucí odměny 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Vytvoření válečné rady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2643798" y="2014203"/>
            <a:ext cx="1679930" cy="61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7086844" y="1545865"/>
            <a:ext cx="1751013" cy="48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6960780" y="3637478"/>
            <a:ext cx="1400175" cy="57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875052" y="1698978"/>
            <a:ext cx="1238250" cy="4619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Červenec 1097: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Bitva u </a:t>
            </a:r>
            <a:r>
              <a:rPr lang="cs-CZ" altLang="de-DE" sz="1200" dirty="0" err="1">
                <a:latin typeface="Times New Roman" panose="02020603050405020304" pitchFamily="18" charset="0"/>
              </a:rPr>
              <a:t>Dorylea</a:t>
            </a:r>
            <a:endParaRPr lang="cs-CZ" altLang="de-DE" sz="1200" dirty="0">
              <a:latin typeface="Times New Roman" panose="02020603050405020304" pitchFamily="18" charset="0"/>
            </a:endParaRPr>
          </a:p>
        </p:txBody>
      </p:sp>
      <p:sp>
        <p:nvSpPr>
          <p:cNvPr id="13" name="Obdélník 1"/>
          <p:cNvSpPr>
            <a:spLocks noChangeArrowheads="1"/>
          </p:cNvSpPr>
          <p:nvPr/>
        </p:nvSpPr>
        <p:spPr bwMode="auto">
          <a:xfrm>
            <a:off x="4540198" y="427199"/>
            <a:ext cx="1511300" cy="4619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</a:rPr>
              <a:t>Květen 1097: 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</a:rPr>
              <a:t>Obléhání </a:t>
            </a:r>
            <a:r>
              <a:rPr lang="cs-CZ" altLang="de-DE" sz="1200" dirty="0" err="1">
                <a:latin typeface="Times New Roman" panose="02020603050405020304" pitchFamily="18" charset="0"/>
              </a:rPr>
              <a:t>Nikáje</a:t>
            </a:r>
            <a:endParaRPr lang="cs-CZ" altLang="de-DE" sz="1200" dirty="0">
              <a:latin typeface="Times New Roman" panose="02020603050405020304" pitchFamily="18" charset="0"/>
            </a:endParaRPr>
          </a:p>
        </p:txBody>
      </p:sp>
      <p:sp>
        <p:nvSpPr>
          <p:cNvPr id="14" name="Obdélník 1"/>
          <p:cNvSpPr>
            <a:spLocks noChangeArrowheads="1"/>
          </p:cNvSpPr>
          <p:nvPr/>
        </p:nvSpPr>
        <p:spPr bwMode="auto">
          <a:xfrm>
            <a:off x="4122982" y="3925609"/>
            <a:ext cx="2232025" cy="4603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Říjen 1097 – červen 1098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Obléhání Antiochie:</a:t>
            </a:r>
          </a:p>
        </p:txBody>
      </p:sp>
    </p:spTree>
    <p:extLst>
      <p:ext uri="{BB962C8B-B14F-4D97-AF65-F5344CB8AC3E}">
        <p14:creationId xmlns:p14="http://schemas.microsoft.com/office/powerpoint/2010/main" val="60130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3769" y="694959"/>
            <a:ext cx="2001838" cy="10461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Červenec 1099: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Dobytí Jeruzaléma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 err="1">
                <a:latin typeface="Times New Roman" panose="02020603050405020304" pitchFamily="18" charset="0"/>
              </a:rPr>
              <a:t>Godefroi</a:t>
            </a:r>
            <a:r>
              <a:rPr lang="cs-CZ" altLang="de-DE" sz="1200" dirty="0">
                <a:latin typeface="Times New Roman" panose="02020603050405020304" pitchFamily="18" charset="0"/>
              </a:rPr>
              <a:t> z </a:t>
            </a:r>
            <a:r>
              <a:rPr lang="cs-CZ" altLang="de-DE" sz="1200" dirty="0" err="1">
                <a:latin typeface="Times New Roman" panose="02020603050405020304" pitchFamily="18" charset="0"/>
              </a:rPr>
              <a:t>Bouillonu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„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advocatus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Sancti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Sepulchri</a:t>
            </a:r>
            <a:r>
              <a:rPr lang="cs-CZ" altLang="de-DE" sz="1200" dirty="0">
                <a:latin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12507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26550" y="3870266"/>
            <a:ext cx="2061673" cy="286232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Východní Středomoří „po“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1098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Hrabství </a:t>
            </a:r>
            <a:r>
              <a:rPr lang="cs-CZ" altLang="de-DE" sz="1200" dirty="0" err="1">
                <a:latin typeface="Times New Roman" panose="02020603050405020304" pitchFamily="18" charset="0"/>
              </a:rPr>
              <a:t>Edessa</a:t>
            </a: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Vévodství Antiochie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Bohemund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1100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Jeruzalémské království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1109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Hrabství Tripolis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200" dirty="0">
                <a:latin typeface="Times New Roman" panose="02020603050405020304" pitchFamily="18" charset="0"/>
              </a:rPr>
              <a:t>(</a:t>
            </a:r>
            <a:r>
              <a:rPr lang="cs-CZ" altLang="de-DE" sz="1200" dirty="0" err="1">
                <a:latin typeface="Times New Roman" panose="02020603050405020304" pitchFamily="18" charset="0"/>
              </a:rPr>
              <a:t>Raimond</a:t>
            </a:r>
            <a:r>
              <a:rPr lang="cs-CZ" altLang="de-DE" sz="1200" dirty="0">
                <a:latin typeface="Times New Roman" panose="02020603050405020304" pitchFamily="18" charset="0"/>
              </a:rPr>
              <a:t> z Toulouse)</a:t>
            </a:r>
          </a:p>
        </p:txBody>
      </p:sp>
    </p:spTree>
    <p:extLst>
      <p:ext uri="{BB962C8B-B14F-4D97-AF65-F5344CB8AC3E}">
        <p14:creationId xmlns:p14="http://schemas.microsoft.com/office/powerpoint/2010/main" val="10463327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744</Words>
  <Application>Microsoft Office PowerPoint</Application>
  <PresentationFormat>Širokoúhlá obrazovka</PresentationFormat>
  <Paragraphs>103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286</cp:revision>
  <cp:lastPrinted>2019-10-16T06:26:31Z</cp:lastPrinted>
  <dcterms:created xsi:type="dcterms:W3CDTF">2019-09-26T11:11:15Z</dcterms:created>
  <dcterms:modified xsi:type="dcterms:W3CDTF">2024-09-27T11:18:15Z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