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0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EBBA03B-549D-A763-4217-CFBB7AF24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431" y="1158949"/>
            <a:ext cx="7045701" cy="510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629A8D9-FDCF-5AE6-2BCF-BCDD38F90EB5}"/>
              </a:ext>
            </a:extLst>
          </p:cNvPr>
          <p:cNvSpPr/>
          <p:nvPr/>
        </p:nvSpPr>
        <p:spPr>
          <a:xfrm>
            <a:off x="3803129" y="2024606"/>
            <a:ext cx="4283612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František: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Naše živá i mrtvá minulost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Naše živá i mrtvá minulost. 8 esejí o českých dějinách. Praha 1968, s. 7–25, zde s. 8: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Minulost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možno milovat nebo nenávidět, vidět v ní hrdý vzor nebo snůšku překonaných nesmyslů, zbytečný balast. Lze napsat 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dějiny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v nichž jeden národ se stane inkarnací dobra a jiný inkarnací zla. Lze hromadit tisíce monografií, hádat se o nejrůznější drobnosti i o celkové pojetí, ba vyvstává před námi i možnost, že nám někdo minulost sestaví do složitých rovnic a narýsuje v spletitých křivkách. S 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historií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lze učin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takřka cokoliv – jen uniknout jí nelze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EC03C96-94F7-D100-DF72-215A4483B58A}"/>
              </a:ext>
            </a:extLst>
          </p:cNvPr>
          <p:cNvSpPr/>
          <p:nvPr/>
        </p:nvSpPr>
        <p:spPr>
          <a:xfrm>
            <a:off x="744471" y="3671210"/>
            <a:ext cx="274145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</a:rPr>
              <a:t>František </a:t>
            </a:r>
            <a:r>
              <a:rPr lang="cs-CZ" sz="1600" b="1" dirty="0" err="1">
                <a:latin typeface="Times New Roman" panose="02020603050405020304" pitchFamily="18" charset="0"/>
              </a:rPr>
              <a:t>Graus</a:t>
            </a:r>
            <a:r>
              <a:rPr lang="cs-CZ" sz="1600" b="1" dirty="0">
                <a:latin typeface="Times New Roman" panose="02020603050405020304" pitchFamily="18" charset="0"/>
              </a:rPr>
              <a:t> (1921–1989)</a:t>
            </a:r>
            <a:endParaRPr lang="cs-CZ" sz="16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0E364D-6BE2-5FFD-2A9D-84522280B019}"/>
              </a:ext>
            </a:extLst>
          </p:cNvPr>
          <p:cNvSpPr txBox="1"/>
          <p:nvPr/>
        </p:nvSpPr>
        <p:spPr>
          <a:xfrm>
            <a:off x="8510954" y="1061582"/>
            <a:ext cx="3311769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Minulost – Dějiny – Historie: 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Synonyma nebo pokus o definici poznatelného?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A2C6756-74CA-39A5-3E28-D9053F800C8A}"/>
              </a:ext>
            </a:extLst>
          </p:cNvPr>
          <p:cNvCxnSpPr/>
          <p:nvPr/>
        </p:nvCxnSpPr>
        <p:spPr bwMode="auto">
          <a:xfrm flipV="1">
            <a:off x="8510954" y="2024606"/>
            <a:ext cx="1600200" cy="13362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500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D48BE46-6BB5-B455-BE7A-318E10D7C84B}"/>
              </a:ext>
            </a:extLst>
          </p:cNvPr>
          <p:cNvSpPr/>
          <p:nvPr/>
        </p:nvSpPr>
        <p:spPr>
          <a:xfrm>
            <a:off x="389793" y="315190"/>
            <a:ext cx="3153508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Minulost – dějiny – historie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František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rozlišoval mezi „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minulosti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které přiznával nejširší obsah zahrnující vše, co se kdy stalo.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 pojmem „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dějiny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rozuměl poznatelnou část minulosti, v „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dějepisectví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pak viděl jakýkoliv popis historických událostí nebo vzpomínku na ně.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Historiografii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(nebo také 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historii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chápal jako výsledek historiografické operace, která směřuje k výkladu dějin.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cs-CZ" sz="1600" cap="smal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cap="smal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František: 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Současná krize našeho historického vědomí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ČsČH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16, 1968, s.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485–502, zde 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485.)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7DE3297-9DA3-AE7C-8DA2-C146F98BE7E7}"/>
              </a:ext>
            </a:extLst>
          </p:cNvPr>
          <p:cNvSpPr txBox="1"/>
          <p:nvPr/>
        </p:nvSpPr>
        <p:spPr>
          <a:xfrm>
            <a:off x="4176347" y="315190"/>
            <a:ext cx="3839308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Možnosti a meze historické práce: </a:t>
            </a:r>
            <a:endParaRPr lang="cs-CZ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Minulost jako taková nám 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své komplexnosti přístupná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Historik je odkázán na výpověď pramenů, které však zachycují pouze dílčí a subjektivní výseky z reality, fragmenty, které mohou, někdy více, někdy méně, udávat směr a smysl výkladu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Prameny se mohou popírat, být k sobě mimoběžné, což historikům nedovoluje vyprávět jeden příběh s obecnou platností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Protože nelze předložit jediný a definitivní 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výklad dějin, nelze ani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prohlásit, že 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dějinách jednou bude vše prozkoumané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 dialogu s jinými, zejména přírodními vědami, které kladou důraz na exaktnost a experiment, se proto pravidelně objevují pochybnosti, zda je historie vědou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D7B421AC-931A-374B-38F3-F1D623E0C5D7}"/>
              </a:ext>
            </a:extLst>
          </p:cNvPr>
          <p:cNvCxnSpPr/>
          <p:nvPr/>
        </p:nvCxnSpPr>
        <p:spPr bwMode="auto">
          <a:xfrm>
            <a:off x="1890347" y="6070612"/>
            <a:ext cx="21541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693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965C6C5-5CD6-7FEC-742B-B75B5E24A487}"/>
              </a:ext>
            </a:extLst>
          </p:cNvPr>
          <p:cNvSpPr/>
          <p:nvPr/>
        </p:nvSpPr>
        <p:spPr>
          <a:xfrm>
            <a:off x="516766" y="513378"/>
            <a:ext cx="3785616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v 21. století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katastrofách 20. století historie přestala být součástí legitimizačního étosu evropských národů: </a:t>
            </a:r>
          </a:p>
          <a:p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Osvětimi, Treblince nebo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Majdanku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již nikdo nemůže tvářit, že se nic nestalo…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Vědám obecně dnes vládne „diktát užitečnosti“. Financování je vázáno na aplikovatelnost: </a:t>
            </a:r>
          </a:p>
          <a:p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však oddělit aplikaci od základního výzkumu?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152495B-D813-CA70-0078-4B3705E708BE}"/>
              </a:ext>
            </a:extLst>
          </p:cNvPr>
          <p:cNvSpPr txBox="1"/>
          <p:nvPr/>
        </p:nvSpPr>
        <p:spPr>
          <a:xfrm>
            <a:off x="7491047" y="1184161"/>
            <a:ext cx="4052303" cy="584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ještě společnost zájem o dialog s vlastními dějinami?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C2132EFF-D42C-6B2B-2F9E-7DE1802E8CE5}"/>
              </a:ext>
            </a:extLst>
          </p:cNvPr>
          <p:cNvCxnSpPr/>
          <p:nvPr/>
        </p:nvCxnSpPr>
        <p:spPr bwMode="auto">
          <a:xfrm>
            <a:off x="4651131" y="2083777"/>
            <a:ext cx="47654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881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A11D3CD-E84D-37AF-665E-CC96A070B6DD}"/>
              </a:ext>
            </a:extLst>
          </p:cNvPr>
          <p:cNvSpPr/>
          <p:nvPr/>
        </p:nvSpPr>
        <p:spPr>
          <a:xfrm>
            <a:off x="800100" y="896693"/>
            <a:ext cx="813184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společnost již dějiny nejsou předmětem zkoumání, nýbrž kulisou představ o sobě samé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312785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452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266</cp:revision>
  <cp:lastPrinted>2019-10-16T06:26:31Z</cp:lastPrinted>
  <dcterms:created xsi:type="dcterms:W3CDTF">2019-09-26T11:11:15Z</dcterms:created>
  <dcterms:modified xsi:type="dcterms:W3CDTF">2024-10-07T10:38:35Z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