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0"/>
  </p:notesMasterIdLst>
  <p:handoutMasterIdLst>
    <p:handoutMasterId r:id="rId11"/>
  </p:handoutMasterIdLst>
  <p:sldIdLst>
    <p:sldId id="436" r:id="rId5"/>
    <p:sldId id="437" r:id="rId6"/>
    <p:sldId id="438" r:id="rId7"/>
    <p:sldId id="439" r:id="rId8"/>
    <p:sldId id="440" r:id="rId9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F0BC803C-37BC-4D43-B7F3-EE6D940FA371}"/>
    <pc:docChg chg="delSld modSld">
      <pc:chgData name="Martin Wihoda" userId="58322e09a6bf6d7c" providerId="LiveId" clId="{F0BC803C-37BC-4D43-B7F3-EE6D940FA371}" dt="2020-10-10T15:35:52.052" v="50" actId="1076"/>
      <pc:docMkLst>
        <pc:docMk/>
      </pc:docMkLst>
      <pc:sldChg chg="modSp mod">
        <pc:chgData name="Martin Wihoda" userId="58322e09a6bf6d7c" providerId="LiveId" clId="{F0BC803C-37BC-4D43-B7F3-EE6D940FA371}" dt="2020-10-10T15:29:27.001" v="16" actId="20577"/>
        <pc:sldMkLst>
          <pc:docMk/>
          <pc:sldMk cId="3295407149" sldId="436"/>
        </pc:sldMkLst>
        <pc:spChg chg="mod">
          <ac:chgData name="Martin Wihoda" userId="58322e09a6bf6d7c" providerId="LiveId" clId="{F0BC803C-37BC-4D43-B7F3-EE6D940FA371}" dt="2020-10-10T15:29:27.001" v="16" actId="20577"/>
          <ac:spMkLst>
            <pc:docMk/>
            <pc:sldMk cId="3295407149" sldId="436"/>
            <ac:spMk id="7" creationId="{00000000-0000-0000-0000-000000000000}"/>
          </ac:spMkLst>
        </pc:spChg>
      </pc:sldChg>
      <pc:sldChg chg="del">
        <pc:chgData name="Martin Wihoda" userId="58322e09a6bf6d7c" providerId="LiveId" clId="{F0BC803C-37BC-4D43-B7F3-EE6D940FA371}" dt="2020-10-10T15:30:21.342" v="17" actId="2696"/>
        <pc:sldMkLst>
          <pc:docMk/>
          <pc:sldMk cId="4118038389" sldId="440"/>
        </pc:sldMkLst>
      </pc:sldChg>
      <pc:sldChg chg="modSp mod">
        <pc:chgData name="Martin Wihoda" userId="58322e09a6bf6d7c" providerId="LiveId" clId="{F0BC803C-37BC-4D43-B7F3-EE6D940FA371}" dt="2020-10-10T15:35:52.052" v="50" actId="1076"/>
        <pc:sldMkLst>
          <pc:docMk/>
          <pc:sldMk cId="1661931061" sldId="441"/>
        </pc:sldMkLst>
        <pc:spChg chg="mod">
          <ac:chgData name="Martin Wihoda" userId="58322e09a6bf6d7c" providerId="LiveId" clId="{F0BC803C-37BC-4D43-B7F3-EE6D940FA371}" dt="2020-10-10T15:35:46.552" v="49" actId="1076"/>
          <ac:spMkLst>
            <pc:docMk/>
            <pc:sldMk cId="1661931061" sldId="441"/>
            <ac:spMk id="4" creationId="{00000000-0000-0000-0000-000000000000}"/>
          </ac:spMkLst>
        </pc:spChg>
        <pc:picChg chg="mod">
          <ac:chgData name="Martin Wihoda" userId="58322e09a6bf6d7c" providerId="LiveId" clId="{F0BC803C-37BC-4D43-B7F3-EE6D940FA371}" dt="2020-10-10T15:35:52.052" v="50" actId="1076"/>
          <ac:picMkLst>
            <pc:docMk/>
            <pc:sldMk cId="1661931061" sldId="441"/>
            <ac:picMk id="3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"/><Relationship Id="rId2" Type="http://schemas.openxmlformats.org/officeDocument/2006/relationships/image" Target="../media/image5.tif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86E995-8B0A-B149-7537-674D776DD0DB}"/>
              </a:ext>
            </a:extLst>
          </p:cNvPr>
          <p:cNvSpPr/>
          <p:nvPr/>
        </p:nvSpPr>
        <p:spPr>
          <a:xfrm>
            <a:off x="538480" y="2176260"/>
            <a:ext cx="3331757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studia dějepisu:</a:t>
            </a:r>
          </a:p>
          <a:p>
            <a:pPr eaLnBrk="1" hangingPunct="1"/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Zakleto v jazyce a ztraceno v překladu</a:t>
            </a:r>
            <a:endParaRPr lang="cs-CZ" alt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A17A6610-6AE0-EE82-F96D-E8E8661613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879" y="1216152"/>
            <a:ext cx="3072807" cy="5111496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99ABE394-29D9-5DCC-6942-3044823F7A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8553" y="1216152"/>
            <a:ext cx="3152974" cy="5111496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DAAFC390-E85B-5688-636D-E6C251008E98}"/>
              </a:ext>
            </a:extLst>
          </p:cNvPr>
          <p:cNvSpPr/>
          <p:nvPr/>
        </p:nvSpPr>
        <p:spPr>
          <a:xfrm>
            <a:off x="8428226" y="385155"/>
            <a:ext cx="350873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Anotace – Klíčová slova – Resumé: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Proč to všechno?</a:t>
            </a:r>
          </a:p>
        </p:txBody>
      </p:sp>
      <p:cxnSp>
        <p:nvCxnSpPr>
          <p:cNvPr id="7" name="Spojnice: pravoúhlá 6">
            <a:extLst>
              <a:ext uri="{FF2B5EF4-FFF2-40B4-BE49-F238E27FC236}">
                <a16:creationId xmlns:a16="http://schemas.microsoft.com/office/drawing/2014/main" id="{BBDDFEAE-678D-6AAE-A3CA-3EE020079123}"/>
              </a:ext>
            </a:extLst>
          </p:cNvPr>
          <p:cNvCxnSpPr/>
          <p:nvPr/>
        </p:nvCxnSpPr>
        <p:spPr bwMode="auto">
          <a:xfrm>
            <a:off x="3927454" y="3116062"/>
            <a:ext cx="914400" cy="914400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13518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11078CAE-B7EC-795F-F286-83EA76EAC91B}"/>
              </a:ext>
            </a:extLst>
          </p:cNvPr>
          <p:cNvSpPr/>
          <p:nvPr/>
        </p:nvSpPr>
        <p:spPr>
          <a:xfrm>
            <a:off x="3463165" y="251380"/>
            <a:ext cx="3538728" cy="37856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ea typeface="Calibri" panose="020F0502020204030204" pitchFamily="34" charset="0"/>
              </a:rPr>
              <a:t>Od prozření k pokusu o dialog</a:t>
            </a:r>
          </a:p>
          <a:p>
            <a:endParaRPr lang="cs-CZ" sz="16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1955:</a:t>
            </a:r>
          </a:p>
          <a:p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X. Mezinárodní kongres historických věd v Římě</a:t>
            </a:r>
          </a:p>
          <a:p>
            <a:endParaRPr lang="cs-CZ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František </a:t>
            </a:r>
            <a:r>
              <a:rPr lang="cs-CZ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Graus</a:t>
            </a: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a Josef Macek si uvědomili, že česká historická věda zaostává za vývojem na Západě</a:t>
            </a:r>
          </a:p>
          <a:p>
            <a:endParaRPr lang="cs-CZ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Snaha navázat dialog se zahraničím</a:t>
            </a:r>
          </a:p>
          <a:p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</a:p>
          <a:p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Cizojazyčná resumé</a:t>
            </a:r>
          </a:p>
          <a:p>
            <a:endParaRPr lang="cs-CZ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16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Historica</a:t>
            </a:r>
            <a:endParaRPr lang="cs-CZ" sz="16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CE47C0E2-6013-1862-DBCD-27DD7EF34BBB}"/>
              </a:ext>
            </a:extLst>
          </p:cNvPr>
          <p:cNvSpPr/>
          <p:nvPr/>
        </p:nvSpPr>
        <p:spPr>
          <a:xfrm>
            <a:off x="8190613" y="2591100"/>
            <a:ext cx="3785616" cy="40318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Historie v 21. století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Preference anglických publikačních výstupů: </a:t>
            </a:r>
          </a:p>
          <a:p>
            <a:endParaRPr lang="cs-CZ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ale vést dialog se společností, která si humanitní společenské vědy financuje?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hodnocení vědecké práce převládá formalismus. Kvalita publikačních výstupů je odvozována od publikačních platforem, nikoliv od kvality práce samotné. </a:t>
            </a:r>
          </a:p>
          <a:p>
            <a:endParaRPr lang="cs-CZ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Sledujeme v přímém přenosu úpadek recenzního řízení a ústup od pravidel vědeckého dialogu.</a:t>
            </a:r>
          </a:p>
        </p:txBody>
      </p:sp>
      <p:cxnSp>
        <p:nvCxnSpPr>
          <p:cNvPr id="9" name="Spojnice: pravoúhlá 8">
            <a:extLst>
              <a:ext uri="{FF2B5EF4-FFF2-40B4-BE49-F238E27FC236}">
                <a16:creationId xmlns:a16="http://schemas.microsoft.com/office/drawing/2014/main" id="{31CD7963-254E-A1E2-7F68-F894B2209B44}"/>
              </a:ext>
            </a:extLst>
          </p:cNvPr>
          <p:cNvCxnSpPr/>
          <p:nvPr/>
        </p:nvCxnSpPr>
        <p:spPr bwMode="auto">
          <a:xfrm>
            <a:off x="7139053" y="3579832"/>
            <a:ext cx="914400" cy="914400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96575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B35739F8-C5FC-58E9-FA92-B63BFF0DC03C}"/>
              </a:ext>
            </a:extLst>
          </p:cNvPr>
          <p:cNvSpPr/>
          <p:nvPr/>
        </p:nvSpPr>
        <p:spPr>
          <a:xfrm>
            <a:off x="869721" y="742648"/>
            <a:ext cx="2380458" cy="47705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ea typeface="Calibri" panose="020F0502020204030204" pitchFamily="34" charset="0"/>
              </a:rPr>
              <a:t>Jazykové limity českého historického myšlení</a:t>
            </a:r>
          </a:p>
          <a:p>
            <a:endParaRPr lang="cs-CZ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16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Jsou dány povahou výzkumu</a:t>
            </a:r>
          </a:p>
          <a:p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- Středověk:</a:t>
            </a:r>
          </a:p>
          <a:p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latina, němčina</a:t>
            </a:r>
          </a:p>
          <a:p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- Ranný novověk:</a:t>
            </a:r>
          </a:p>
          <a:p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latina, němčina</a:t>
            </a:r>
          </a:p>
          <a:p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- 19. století</a:t>
            </a:r>
          </a:p>
          <a:p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němčina</a:t>
            </a:r>
          </a:p>
          <a:p>
            <a:endParaRPr lang="cs-CZ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16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A podmíněny tématem</a:t>
            </a:r>
          </a:p>
          <a:p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Zlatá bula sicilská</a:t>
            </a:r>
          </a:p>
          <a:p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Kolonizace</a:t>
            </a:r>
          </a:p>
          <a:p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Karel IV.</a:t>
            </a:r>
          </a:p>
          <a:p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Husitství</a:t>
            </a:r>
          </a:p>
          <a:p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Bílá hora</a:t>
            </a:r>
          </a:p>
          <a:p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Češi a Němci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B2FD025-842D-05A2-9E6C-8C611BF195E4}"/>
              </a:ext>
            </a:extLst>
          </p:cNvPr>
          <p:cNvSpPr txBox="1"/>
          <p:nvPr/>
        </p:nvSpPr>
        <p:spPr>
          <a:xfrm>
            <a:off x="3250179" y="6115352"/>
            <a:ext cx="3404621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Lze dějiny dělit na české a obecné?</a:t>
            </a: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B337CD7F-473B-0480-9478-183E95BA779B}"/>
              </a:ext>
            </a:extLst>
          </p:cNvPr>
          <p:cNvCxnSpPr/>
          <p:nvPr/>
        </p:nvCxnSpPr>
        <p:spPr bwMode="auto">
          <a:xfrm>
            <a:off x="3792611" y="2287954"/>
            <a:ext cx="0" cy="35345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51643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8AD986AB-3318-32C1-40CA-DACA39D20FF2}"/>
              </a:ext>
            </a:extLst>
          </p:cNvPr>
          <p:cNvSpPr/>
          <p:nvPr/>
        </p:nvSpPr>
        <p:spPr>
          <a:xfrm>
            <a:off x="5669279" y="58846"/>
            <a:ext cx="4950781" cy="67403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ea typeface="Calibri" panose="020F0502020204030204" pitchFamily="34" charset="0"/>
              </a:rPr>
              <a:t>Shrnutí:</a:t>
            </a:r>
          </a:p>
          <a:p>
            <a:r>
              <a:rPr lang="cs-CZ" sz="1600" b="1" dirty="0">
                <a:latin typeface="Times New Roman" panose="02020603050405020304" pitchFamily="18" charset="0"/>
                <a:ea typeface="Calibri" panose="020F0502020204030204" pitchFamily="34" charset="0"/>
              </a:rPr>
              <a:t>(Podmíněnost jazykové složky historického výzkumu)</a:t>
            </a:r>
          </a:p>
          <a:p>
            <a:endParaRPr lang="cs-CZ" sz="1600" b="1" dirty="0">
              <a:latin typeface="Times New Roman" panose="02020603050405020304" pitchFamily="18" charset="0"/>
            </a:endParaRPr>
          </a:p>
          <a:p>
            <a:endParaRPr lang="cs-CZ" sz="1600" b="1" dirty="0">
              <a:latin typeface="Times New Roman" panose="02020603050405020304" pitchFamily="18" charset="0"/>
            </a:endParaRPr>
          </a:p>
          <a:p>
            <a:r>
              <a:rPr lang="cs-CZ" sz="1600" b="1" i="1" dirty="0" err="1">
                <a:latin typeface="Times New Roman" panose="02020603050405020304" pitchFamily="18" charset="0"/>
              </a:rPr>
              <a:t>Mikrohistorie</a:t>
            </a:r>
            <a:r>
              <a:rPr lang="cs-CZ" sz="1600" b="1" i="1" dirty="0">
                <a:latin typeface="Times New Roman" panose="02020603050405020304" pitchFamily="18" charset="0"/>
              </a:rPr>
              <a:t> </a:t>
            </a:r>
          </a:p>
          <a:p>
            <a:r>
              <a:rPr lang="cs-CZ" sz="1600" dirty="0">
                <a:latin typeface="Times New Roman" panose="02020603050405020304" pitchFamily="18" charset="0"/>
              </a:rPr>
              <a:t>- Historický místopis (dějiny obcí a měst)</a:t>
            </a:r>
          </a:p>
          <a:p>
            <a:r>
              <a:rPr lang="cs-CZ" sz="1600" dirty="0">
                <a:latin typeface="Times New Roman" panose="02020603050405020304" pitchFamily="18" charset="0"/>
              </a:rPr>
              <a:t>čeština</a:t>
            </a:r>
          </a:p>
          <a:p>
            <a:r>
              <a:rPr lang="cs-CZ" sz="1600" dirty="0">
                <a:latin typeface="Times New Roman" panose="02020603050405020304" pitchFamily="18" charset="0"/>
              </a:rPr>
              <a:t>- Vlastivěda</a:t>
            </a:r>
          </a:p>
          <a:p>
            <a:r>
              <a:rPr lang="cs-CZ" sz="1600" dirty="0">
                <a:latin typeface="Times New Roman" panose="02020603050405020304" pitchFamily="18" charset="0"/>
              </a:rPr>
              <a:t>čeština</a:t>
            </a:r>
          </a:p>
          <a:p>
            <a:r>
              <a:rPr lang="cs-CZ" sz="1600" dirty="0">
                <a:latin typeface="Times New Roman" panose="02020603050405020304" pitchFamily="18" charset="0"/>
              </a:rPr>
              <a:t>- Vybrané dílčí/analytické problémy</a:t>
            </a:r>
          </a:p>
          <a:p>
            <a:r>
              <a:rPr lang="cs-CZ" sz="1600" dirty="0">
                <a:latin typeface="Times New Roman" panose="02020603050405020304" pitchFamily="18" charset="0"/>
              </a:rPr>
              <a:t>(zpravidla) čeština</a:t>
            </a:r>
          </a:p>
          <a:p>
            <a:endParaRPr lang="cs-CZ" sz="1600" b="1" i="1" dirty="0">
              <a:latin typeface="Times New Roman" panose="02020603050405020304" pitchFamily="18" charset="0"/>
            </a:endParaRPr>
          </a:p>
          <a:p>
            <a:endParaRPr lang="cs-CZ" sz="1600" b="1" i="1" dirty="0">
              <a:latin typeface="Times New Roman" panose="02020603050405020304" pitchFamily="18" charset="0"/>
            </a:endParaRPr>
          </a:p>
          <a:p>
            <a:r>
              <a:rPr lang="cs-CZ" sz="1600" b="1" i="1" dirty="0" err="1">
                <a:latin typeface="Times New Roman" panose="02020603050405020304" pitchFamily="18" charset="0"/>
              </a:rPr>
              <a:t>Makrohistorie</a:t>
            </a:r>
            <a:endParaRPr lang="cs-CZ" sz="1600" b="1" i="1" dirty="0">
              <a:latin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</a:rPr>
              <a:t>- Dějiny států/národů</a:t>
            </a:r>
          </a:p>
          <a:p>
            <a:r>
              <a:rPr lang="cs-CZ" sz="1600" dirty="0">
                <a:latin typeface="Times New Roman" panose="02020603050405020304" pitchFamily="18" charset="0"/>
              </a:rPr>
              <a:t>- Dějiny epoch</a:t>
            </a:r>
          </a:p>
          <a:p>
            <a:r>
              <a:rPr lang="cs-CZ" sz="1600" dirty="0">
                <a:latin typeface="Times New Roman" panose="02020603050405020304" pitchFamily="18" charset="0"/>
              </a:rPr>
              <a:t>- Dějiny kultur</a:t>
            </a:r>
          </a:p>
          <a:p>
            <a:r>
              <a:rPr lang="cs-CZ" sz="1600" dirty="0">
                <a:latin typeface="Times New Roman" panose="02020603050405020304" pitchFamily="18" charset="0"/>
              </a:rPr>
              <a:t>- Dějiny válek</a:t>
            </a:r>
          </a:p>
          <a:p>
            <a:r>
              <a:rPr lang="cs-CZ" sz="1600" dirty="0">
                <a:latin typeface="Times New Roman" panose="02020603050405020304" pitchFamily="18" charset="0"/>
              </a:rPr>
              <a:t>jazyk je volen podle badatelské otázky a publika/příjemců</a:t>
            </a:r>
          </a:p>
          <a:p>
            <a:endParaRPr lang="cs-CZ" sz="1600" dirty="0">
              <a:latin typeface="Times New Roman" panose="02020603050405020304" pitchFamily="18" charset="0"/>
            </a:endParaRPr>
          </a:p>
          <a:p>
            <a:endParaRPr lang="cs-CZ" sz="1600" dirty="0">
              <a:latin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</a:rPr>
              <a:t>Příklad:</a:t>
            </a:r>
          </a:p>
          <a:p>
            <a:r>
              <a:rPr lang="cs-CZ" sz="1600" b="1" i="1" dirty="0">
                <a:latin typeface="Times New Roman" panose="02020603050405020304" pitchFamily="18" charset="0"/>
              </a:rPr>
              <a:t>Historická biografie</a:t>
            </a:r>
          </a:p>
          <a:p>
            <a:r>
              <a:rPr lang="cs-CZ" sz="1600" dirty="0">
                <a:latin typeface="Times New Roman" panose="02020603050405020304" pitchFamily="18" charset="0"/>
              </a:rPr>
              <a:t>- Osobnost místního významu</a:t>
            </a:r>
          </a:p>
          <a:p>
            <a:r>
              <a:rPr lang="cs-CZ" sz="1600" dirty="0">
                <a:latin typeface="Times New Roman" panose="02020603050405020304" pitchFamily="18" charset="0"/>
              </a:rPr>
              <a:t>čeština</a:t>
            </a:r>
          </a:p>
          <a:p>
            <a:r>
              <a:rPr lang="cs-CZ" sz="1600" dirty="0">
                <a:latin typeface="Times New Roman" panose="02020603050405020304" pitchFamily="18" charset="0"/>
              </a:rPr>
              <a:t>- Osobnost širšího významu</a:t>
            </a:r>
          </a:p>
          <a:p>
            <a:r>
              <a:rPr lang="cs-CZ" sz="1600" dirty="0">
                <a:latin typeface="Times New Roman" panose="02020603050405020304" pitchFamily="18" charset="0"/>
              </a:rPr>
              <a:t>angličtina, němčina</a:t>
            </a:r>
          </a:p>
        </p:txBody>
      </p:sp>
    </p:spTree>
    <p:extLst>
      <p:ext uri="{BB962C8B-B14F-4D97-AF65-F5344CB8AC3E}">
        <p14:creationId xmlns:p14="http://schemas.microsoft.com/office/powerpoint/2010/main" val="310075073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267</Words>
  <Application>Microsoft Office PowerPoint</Application>
  <PresentationFormat>Širokoúhlá obrazovka</PresentationFormat>
  <Paragraphs>75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266</cp:revision>
  <cp:lastPrinted>2019-10-16T06:26:31Z</cp:lastPrinted>
  <dcterms:created xsi:type="dcterms:W3CDTF">2019-09-26T11:11:15Z</dcterms:created>
  <dcterms:modified xsi:type="dcterms:W3CDTF">2024-10-14T07:29:05Z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