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43" r:id="rId8"/>
    <p:sldId id="442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2E94B31-C968-10E7-ED97-0C230BA37BAA}"/>
              </a:ext>
            </a:extLst>
          </p:cNvPr>
          <p:cNvSpPr/>
          <p:nvPr/>
        </p:nvSpPr>
        <p:spPr>
          <a:xfrm>
            <a:off x="2270175" y="2922481"/>
            <a:ext cx="24249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dějepisu:</a:t>
            </a:r>
          </a:p>
          <a:p>
            <a:pPr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D105B803-8BC5-8AEB-63C8-6E7CE68B036F}"/>
              </a:ext>
            </a:extLst>
          </p:cNvPr>
          <p:cNvSpPr/>
          <p:nvPr/>
        </p:nvSpPr>
        <p:spPr>
          <a:xfrm>
            <a:off x="481349" y="400627"/>
            <a:ext cx="3317865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Pramen je informace vypovídající o době svého vzniku. 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Proto je historické poznání založeno na kritice a interpretaci pramenů.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Samotný termín „pramen“ však není šťastný.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Vzbuzuje pocit, že minulost z pramene tryská a že pro poznání minulosti stačí přistavit vhodné nádoby.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Pramen se mění v součást historického poznání teprve s otázkou.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Proto v historických vědách platí, „ptám se, tedy jsem“.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Jednomu pramenu lze položit různé otázky.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2D42A70-4AC4-7F58-0009-B82E4BF56129}"/>
              </a:ext>
            </a:extLst>
          </p:cNvPr>
          <p:cNvSpPr txBox="1"/>
          <p:nvPr/>
        </p:nvSpPr>
        <p:spPr>
          <a:xfrm>
            <a:off x="8695592" y="1328617"/>
            <a:ext cx="301505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cs-CZ" sz="1600" b="1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pramene k otázce a zpět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58B250BC-D726-519F-E269-8C69EFBBEDA1}"/>
              </a:ext>
            </a:extLst>
          </p:cNvPr>
          <p:cNvCxnSpPr/>
          <p:nvPr/>
        </p:nvCxnSpPr>
        <p:spPr bwMode="auto">
          <a:xfrm flipH="1">
            <a:off x="4169759" y="1345734"/>
            <a:ext cx="433240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1351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94E308C-2413-4CED-0ECB-9A8EC423AE32}"/>
              </a:ext>
            </a:extLst>
          </p:cNvPr>
          <p:cNvSpPr/>
          <p:nvPr/>
        </p:nvSpPr>
        <p:spPr>
          <a:xfrm>
            <a:off x="269145" y="1231390"/>
            <a:ext cx="2777206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Kritické vydání:</a:t>
            </a:r>
          </a:p>
          <a:p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Cosmae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Pragensis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Monumenta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Germaniae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Scriptores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Germanicarum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Nova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Bertold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Bretholz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/Wilhelm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Weinberger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1923.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Překlad:</a:t>
            </a:r>
          </a:p>
          <a:p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Kosmas: Kronika Čechů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Argo Praha 2011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medii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aevi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175CD91-B5F1-9077-3B09-7C8CB27A5039}"/>
              </a:ext>
            </a:extLst>
          </p:cNvPr>
          <p:cNvSpPr/>
          <p:nvPr/>
        </p:nvSpPr>
        <p:spPr>
          <a:xfrm>
            <a:off x="6418385" y="164747"/>
            <a:ext cx="2381731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Kosmas byl kanovníkem, posléze děkanem svatovítské kapituly.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Patřil do okruhu osob s vazbou na duchovenstvo kolem Pražského hradu.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Sám pocházel z kanovnické rodiny, kanovníkem se stal i jeho syn Jindřich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Kosmas se narodil (podle vlastních slov) roku 1045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Kroniku psal na sklonku života, mezi léty 1117/1119–1125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Zemřel 21. října 1125.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C2CFCF3-C066-9CC8-EF4D-1F0B3DD1574D}"/>
              </a:ext>
            </a:extLst>
          </p:cNvPr>
          <p:cNvSpPr/>
          <p:nvPr/>
        </p:nvSpPr>
        <p:spPr>
          <a:xfrm>
            <a:off x="9688516" y="176324"/>
            <a:ext cx="2301717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Kosmas by měl patřit mezi zasvěcené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Jako děkan svatovítské kapituly byl druhým v pořadí po pražském biskupovi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Měl by být dokonale zpraven o založení pražského biskupství a jeho počátcích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D15B9DB8-138E-E0B5-9983-8A5A371DFF8E}"/>
              </a:ext>
            </a:extLst>
          </p:cNvPr>
          <p:cNvCxnSpPr/>
          <p:nvPr/>
        </p:nvCxnSpPr>
        <p:spPr bwMode="auto">
          <a:xfrm flipV="1">
            <a:off x="8822891" y="3223312"/>
            <a:ext cx="842850" cy="5019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40E5123-BBCA-0C65-8DEB-CB91595FB9ED}"/>
              </a:ext>
            </a:extLst>
          </p:cNvPr>
          <p:cNvSpPr txBox="1"/>
          <p:nvPr/>
        </p:nvSpPr>
        <p:spPr>
          <a:xfrm>
            <a:off x="269145" y="164747"/>
            <a:ext cx="16639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Kosmova kronika </a:t>
            </a:r>
          </a:p>
          <a:p>
            <a:r>
              <a:rPr lang="cs-CZ" sz="1600" b="1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příklad</a:t>
            </a:r>
          </a:p>
        </p:txBody>
      </p:sp>
    </p:spTree>
    <p:extLst>
      <p:ext uri="{BB962C8B-B14F-4D97-AF65-F5344CB8AC3E}">
        <p14:creationId xmlns:p14="http://schemas.microsoft.com/office/powerpoint/2010/main" val="229657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0E6A6D7-4CEB-7D5C-1CBE-A3752C2DFC49}"/>
              </a:ext>
            </a:extLst>
          </p:cNvPr>
          <p:cNvSpPr/>
          <p:nvPr/>
        </p:nvSpPr>
        <p:spPr>
          <a:xfrm>
            <a:off x="156794" y="196275"/>
            <a:ext cx="4375111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Kosmas o počátcích pražského biskupství:</a:t>
            </a:r>
          </a:p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I/23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Prahu navštívil zbožný a učený muž jménem Dětmar, který byl knězem a zároveň mnichem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 Praze se setkal s knížetem Boleslavem II., který si Dětmara oblíbil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Proto svolal předáky a lid a nechal Dětmara zvolit biskupem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Požádal Jindřichova syna Otu, který byl císařem, o souhlas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Císař prosbě vyhověl a mělo se tak stát roku 968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I/24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Dětmar světil kostely a křtil pohany, ale 2. ledna 969 zemřel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I/25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 deseti a více letech na školách se do Čech vrátil Vojtěch, který byl 19. února (969) zvolen druhým pražským biskupem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4BA25F9-085E-29AE-9FCE-74479F84091A}"/>
              </a:ext>
            </a:extLst>
          </p:cNvPr>
          <p:cNvSpPr/>
          <p:nvPr/>
        </p:nvSpPr>
        <p:spPr>
          <a:xfrm>
            <a:off x="7334048" y="196275"/>
            <a:ext cx="4610588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skutečnost…</a:t>
            </a:r>
          </a:p>
          <a:p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 povýšení Prahy na sídlo biskupa vyjednával již kníže Boleslav I.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968 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Mise Boleslavovy dcery Mlady-Marie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973 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Získán souhlas papeže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976–982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Episkopát biskupa Dětmara 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973–995/997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Episkopát biskupa Vojtěcha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Hnězdenský akt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1038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Translace Vojtěchových ostatků z Hnězdna do Prahy</a:t>
            </a:r>
          </a:p>
        </p:txBody>
      </p:sp>
    </p:spTree>
    <p:extLst>
      <p:ext uri="{BB962C8B-B14F-4D97-AF65-F5344CB8AC3E}">
        <p14:creationId xmlns:p14="http://schemas.microsoft.com/office/powerpoint/2010/main" val="101885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0F7AB5C-8771-2BAC-691E-2123FC148CAB}"/>
              </a:ext>
            </a:extLst>
          </p:cNvPr>
          <p:cNvSpPr/>
          <p:nvPr/>
        </p:nvSpPr>
        <p:spPr>
          <a:xfrm>
            <a:off x="554860" y="2198077"/>
            <a:ext cx="45720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Historik může pramenům klást různé otázky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Umění položit otázku je podmíněno 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Povahou pramene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(Stav dochování, pramen narativní/úřední 	povahy…)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Odbornými a intelektuálními předpoklady 	tazatele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(Jazykové kompetence sečtělost, 	schopnost překračovat hranice oborů…)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Otázka (nebo řetězec otázek) podmiňuje strukturu výkladu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Otázka je základem dialogu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0859D24-241C-5833-FC43-EA7BE051E818}"/>
              </a:ext>
            </a:extLst>
          </p:cNvPr>
          <p:cNvSpPr txBox="1"/>
          <p:nvPr/>
        </p:nvSpPr>
        <p:spPr>
          <a:xfrm>
            <a:off x="554860" y="1457290"/>
            <a:ext cx="307636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 v historikově dílně</a:t>
            </a:r>
          </a:p>
        </p:txBody>
      </p:sp>
    </p:spTree>
    <p:extLst>
      <p:ext uri="{BB962C8B-B14F-4D97-AF65-F5344CB8AC3E}">
        <p14:creationId xmlns:p14="http://schemas.microsoft.com/office/powerpoint/2010/main" val="32932382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490</Words>
  <Application>Microsoft Office PowerPoint</Application>
  <PresentationFormat>Širokoúhlá obrazovka</PresentationFormat>
  <Paragraphs>94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270</cp:revision>
  <cp:lastPrinted>2019-10-16T06:26:31Z</cp:lastPrinted>
  <dcterms:created xsi:type="dcterms:W3CDTF">2019-09-26T11:11:15Z</dcterms:created>
  <dcterms:modified xsi:type="dcterms:W3CDTF">2024-10-22T08:21:29Z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