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39" r:id="rId8"/>
    <p:sldId id="442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11672BC4-866F-234D-CAB4-3C893BE90A70}"/>
              </a:ext>
            </a:extLst>
          </p:cNvPr>
          <p:cNvSpPr/>
          <p:nvPr/>
        </p:nvSpPr>
        <p:spPr>
          <a:xfrm>
            <a:off x="1704300" y="1931764"/>
            <a:ext cx="285011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Terminologie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B7862BF6-7973-7987-298F-E64939162B83}"/>
              </a:ext>
            </a:extLst>
          </p:cNvPr>
          <p:cNvSpPr/>
          <p:nvPr/>
        </p:nvSpPr>
        <p:spPr>
          <a:xfrm>
            <a:off x="5178565" y="312463"/>
            <a:ext cx="2101465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Naše „státní“ svátky:</a:t>
            </a:r>
          </a:p>
          <a:p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leden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 obnovy samostatného českého státu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28. září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 české státnosti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28. říjen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Den vzniku samostatného československého státu</a:t>
            </a:r>
          </a:p>
          <a:p>
            <a:endParaRPr lang="cs-CZ" sz="1600" dirty="0">
              <a:latin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</a:rPr>
              <a:t>Dávají však smysl?</a:t>
            </a:r>
            <a:endParaRPr lang="cs-CZ" sz="1600" b="1" dirty="0"/>
          </a:p>
        </p:txBody>
      </p:sp>
    </p:spTree>
    <p:extLst>
      <p:ext uri="{BB962C8B-B14F-4D97-AF65-F5344CB8AC3E}">
        <p14:creationId xmlns:p14="http://schemas.microsoft.com/office/powerpoint/2010/main" val="3457890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8979EF6-25C7-7DAA-8E44-BF9077C09377}"/>
              </a:ext>
            </a:extLst>
          </p:cNvPr>
          <p:cNvSpPr/>
          <p:nvPr/>
        </p:nvSpPr>
        <p:spPr>
          <a:xfrm>
            <a:off x="134313" y="181957"/>
            <a:ext cx="5440511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 a pochybnosti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Pokud  uctíváme 28. září jako „den české státnosti“, jak souvisí smrt knížete Václava a společnost kolem roku 935 se státem, který o více než tisíc let později pokládáme za svůj?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Víme, nebo přesněji tušíme, co se stalo 28. září 935 na Staré Boleslavi, ale můžeme prohlásit bratrovraždu za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 českého státu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Podle kalendáře měl být český stát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obnoven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to 1. ledna roku 1993, což znamená, že někdy v minulosti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musel zaniknout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 a státnost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mají v české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medievistice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pevné místo. Jinými slovy, čeští historikové hledají počátky českého státu v mocenském uspořádání, které měl po roce 935 nastolit kníže Boleslav I.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Můžeme však pracovat s pojmy „stát“ nebo „státnost“ a mít na mysli první polovinu 10. století?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Raně a vrcholně středověká společnost „stát“ v moderním smyslu neznala. O jakém „státě“ a jaké „státnosti“ se tedy píše v české odborné literatuře?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1B78D32-D3AC-1CD9-BD01-36A5068F3252}"/>
              </a:ext>
            </a:extLst>
          </p:cNvPr>
          <p:cNvSpPr txBox="1"/>
          <p:nvPr/>
        </p:nvSpPr>
        <p:spPr>
          <a:xfrm>
            <a:off x="7988272" y="5487114"/>
            <a:ext cx="2202011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Dušan Třeštík</a:t>
            </a:r>
          </a:p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(1933–2007)</a:t>
            </a:r>
            <a:endParaRPr lang="cs-CZ" sz="1600" dirty="0"/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42CA3631-7829-2E95-746E-6ABB99FE0A5C}"/>
              </a:ext>
            </a:extLst>
          </p:cNvPr>
          <p:cNvCxnSpPr/>
          <p:nvPr/>
        </p:nvCxnSpPr>
        <p:spPr bwMode="auto">
          <a:xfrm>
            <a:off x="6427177" y="1670538"/>
            <a:ext cx="0" cy="30333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82538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CE00914-D5AD-BDAC-37D3-351F689F141C}"/>
              </a:ext>
            </a:extLst>
          </p:cNvPr>
          <p:cNvSpPr/>
          <p:nvPr/>
        </p:nvSpPr>
        <p:spPr>
          <a:xfrm>
            <a:off x="3640015" y="89128"/>
            <a:ext cx="6110654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koncepty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Západoevropská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medievistika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pracuje se dvěma základními koncepty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Kontinuální: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Království a knížectví raného středověku stojí na počátku vývoje, jenž si vynutil vznik byrokracie, monopolu vlády a moci, státoprávní suverenity a občanství, čili moderně definovaného státu.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(Reinhold KAISER,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römische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Erbe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Merowingerreich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1997).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Diskontinuitní: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Joseph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Strayer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nazval středověká germánská království protikladem moderního státu, jehož přímé počátky spatřoval teprve v osvícenství.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(Joseph R. STRAYER,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Medieval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Origins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Princeton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1970).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a jeho odvozeniny obohatily veřejný slovník až v raném novověku.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(Alan HARDING,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Medieval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Foundation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Oxford 2002).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Obě kategorie (stát, státnost) představují „ideální typ“, který slouží jako pomůcka.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(Max WEBER, 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Objektivität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sozialwissenschaftlicher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Erkenntnis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in: Max Weber,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Soziologie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Universalgeschichtliche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Politik,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J.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Winckelmann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Stuttgart 1992</a:t>
            </a:r>
            <a:r>
              <a:rPr lang="cs-CZ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246).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4AAEAA-62A8-4DB6-47A8-EF7821489E3C}"/>
              </a:ext>
            </a:extLst>
          </p:cNvPr>
          <p:cNvSpPr txBox="1"/>
          <p:nvPr/>
        </p:nvSpPr>
        <p:spPr>
          <a:xfrm>
            <a:off x="10316981" y="3429000"/>
            <a:ext cx="124365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 Weber</a:t>
            </a:r>
          </a:p>
          <a:p>
            <a:pPr algn="ct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(1864–1920)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1291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88BA735-E8DE-0D91-4A63-EF4FD561EE24}"/>
              </a:ext>
            </a:extLst>
          </p:cNvPr>
          <p:cNvSpPr/>
          <p:nvPr/>
        </p:nvSpPr>
        <p:spPr>
          <a:xfrm>
            <a:off x="7236069" y="181957"/>
            <a:ext cx="4788876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Shrnutí: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Diskuse nad vznikem moderního státu dokládá, že se jedná o velké téma kritického dějepisectví s cenným vkladem evropské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medievistiky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Stát a státnost se začaly studovat jako fenomén dlouhé vlny, která klade důraz na pochopení dobové terminologie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ecclesia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Zobecnění: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Při výkladu dějin lze pracovat s pojmem „stát“ nebo „státnost“, vždy je ale nutno vysvětlit, jak jsou chápány a jak, v jakých souvislostech budou používány.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Platí to o všech termínech, které by mohly být pro výklad historických souvislostí zavádějící (šlechta, město, hrad, občan…)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Česká historiografie přistupuje k terminologickým otázkám lehkomyslně. Proto nejsou práce českých historiků v zahraničí příliš ceněny (jsou nesrozumitelné, a to i po převodu do jiného jazyka).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dalšímu čtení: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Otto B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RUNNER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Werner C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ONZE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Reinhart 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OSELLECK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.): </a:t>
            </a:r>
            <a:r>
              <a:rPr 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Geschichtliche Grundbegriffe: Historisches Lexikon zur politisch-sozialen Sprache in Deutschland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Stuttgart 1972–1997.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7238655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597</Words>
  <Application>Microsoft Office PowerPoint</Application>
  <PresentationFormat>Širokoúhlá obrazovka</PresentationFormat>
  <Paragraphs>67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272</cp:revision>
  <cp:lastPrinted>2019-10-16T06:26:31Z</cp:lastPrinted>
  <dcterms:created xsi:type="dcterms:W3CDTF">2019-09-26T11:11:15Z</dcterms:created>
  <dcterms:modified xsi:type="dcterms:W3CDTF">2024-11-05T06:13:37Z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