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6"/>
  </p:notesMasterIdLst>
  <p:handoutMasterIdLst>
    <p:handoutMasterId r:id="rId17"/>
  </p:handoutMasterIdLst>
  <p:sldIdLst>
    <p:sldId id="436" r:id="rId5"/>
    <p:sldId id="437" r:id="rId6"/>
    <p:sldId id="438" r:id="rId7"/>
    <p:sldId id="439" r:id="rId8"/>
    <p:sldId id="440" r:id="rId9"/>
    <p:sldId id="441" r:id="rId10"/>
    <p:sldId id="442" r:id="rId11"/>
    <p:sldId id="443" r:id="rId12"/>
    <p:sldId id="444" r:id="rId13"/>
    <p:sldId id="445" r:id="rId14"/>
    <p:sldId id="446" r:id="rId15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F0BC803C-37BC-4D43-B7F3-EE6D940FA371}"/>
    <pc:docChg chg="delSld modSld">
      <pc:chgData name="Martin Wihoda" userId="58322e09a6bf6d7c" providerId="LiveId" clId="{F0BC803C-37BC-4D43-B7F3-EE6D940FA371}" dt="2020-10-10T15:35:52.052" v="50" actId="1076"/>
      <pc:docMkLst>
        <pc:docMk/>
      </pc:docMkLst>
      <pc:sldChg chg="modSp mod">
        <pc:chgData name="Martin Wihoda" userId="58322e09a6bf6d7c" providerId="LiveId" clId="{F0BC803C-37BC-4D43-B7F3-EE6D940FA371}" dt="2020-10-10T15:29:27.001" v="16" actId="20577"/>
        <pc:sldMkLst>
          <pc:docMk/>
          <pc:sldMk cId="3295407149" sldId="436"/>
        </pc:sldMkLst>
        <pc:spChg chg="mod">
          <ac:chgData name="Martin Wihoda" userId="58322e09a6bf6d7c" providerId="LiveId" clId="{F0BC803C-37BC-4D43-B7F3-EE6D940FA371}" dt="2020-10-10T15:29:27.001" v="16" actId="20577"/>
          <ac:spMkLst>
            <pc:docMk/>
            <pc:sldMk cId="3295407149" sldId="436"/>
            <ac:spMk id="7" creationId="{00000000-0000-0000-0000-000000000000}"/>
          </ac:spMkLst>
        </pc:spChg>
      </pc:sldChg>
      <pc:sldChg chg="del">
        <pc:chgData name="Martin Wihoda" userId="58322e09a6bf6d7c" providerId="LiveId" clId="{F0BC803C-37BC-4D43-B7F3-EE6D940FA371}" dt="2020-10-10T15:30:21.342" v="17" actId="2696"/>
        <pc:sldMkLst>
          <pc:docMk/>
          <pc:sldMk cId="4118038389" sldId="440"/>
        </pc:sldMkLst>
      </pc:sldChg>
      <pc:sldChg chg="modSp mod">
        <pc:chgData name="Martin Wihoda" userId="58322e09a6bf6d7c" providerId="LiveId" clId="{F0BC803C-37BC-4D43-B7F3-EE6D940FA371}" dt="2020-10-10T15:35:52.052" v="50" actId="1076"/>
        <pc:sldMkLst>
          <pc:docMk/>
          <pc:sldMk cId="1661931061" sldId="441"/>
        </pc:sldMkLst>
        <pc:spChg chg="mod">
          <ac:chgData name="Martin Wihoda" userId="58322e09a6bf6d7c" providerId="LiveId" clId="{F0BC803C-37BC-4D43-B7F3-EE6D940FA371}" dt="2020-10-10T15:35:46.552" v="49" actId="1076"/>
          <ac:spMkLst>
            <pc:docMk/>
            <pc:sldMk cId="1661931061" sldId="441"/>
            <ac:spMk id="4" creationId="{00000000-0000-0000-0000-000000000000}"/>
          </ac:spMkLst>
        </pc:spChg>
        <pc:picChg chg="mod">
          <ac:chgData name="Martin Wihoda" userId="58322e09a6bf6d7c" providerId="LiveId" clId="{F0BC803C-37BC-4D43-B7F3-EE6D940FA371}" dt="2020-10-10T15:35:52.052" v="50" actId="1076"/>
          <ac:picMkLst>
            <pc:docMk/>
            <pc:sldMk cId="1661931061" sldId="441"/>
            <ac:picMk id="3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134AB45F-395F-C67C-AD1E-670EA9E12314}"/>
              </a:ext>
            </a:extLst>
          </p:cNvPr>
          <p:cNvSpPr/>
          <p:nvPr/>
        </p:nvSpPr>
        <p:spPr>
          <a:xfrm>
            <a:off x="959074" y="2668370"/>
            <a:ext cx="238259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hangingPunct="1"/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 do studia dějepisu</a:t>
            </a:r>
          </a:p>
          <a:p>
            <a:pPr algn="ctr" eaLnBrk="1" hangingPunct="1"/>
            <a:endParaRPr lang="cs-CZ" altLang="cs-CZ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Výstupy historikovy práce 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47E05D71-984F-E9C3-D3FF-235D13AE2DDA}"/>
              </a:ext>
            </a:extLst>
          </p:cNvPr>
          <p:cNvSpPr/>
          <p:nvPr/>
        </p:nvSpPr>
        <p:spPr>
          <a:xfrm>
            <a:off x="6096000" y="1635074"/>
            <a:ext cx="5045007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Ernst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Kantorowicz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zemřel v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Princetonu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9. září 1963.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té doby se k jeho životu vyslovili mnozí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Boureau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Alain: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Histoires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d´un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historien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Kantorowicz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Paris 1990 (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L´un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l´autre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D´Auria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Adelaide: 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vicenda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umana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intellettuale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Ernst Hartwig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Kantorowicz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t-IT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Dalla doppia appartenenza al «doppio corpo del re» e la sua evoluzione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Roma 2013.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Gudian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Janus: 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Ernst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Kantorowicz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der „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ganze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Mensch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Geschichtsschreibung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Frankfurt 2014.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82FDC9E5-4357-7D6D-7317-C1C05D60A760}"/>
              </a:ext>
            </a:extLst>
          </p:cNvPr>
          <p:cNvSpPr/>
          <p:nvPr/>
        </p:nvSpPr>
        <p:spPr>
          <a:xfrm>
            <a:off x="5722568" y="5906404"/>
            <a:ext cx="4572000" cy="46166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Lerner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Robert E.: 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Ernst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Kantorowicz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Life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Princeton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University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Princeton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Oxford 2017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F4DFADD1-223F-E6B0-F588-EE346BCE160F}"/>
              </a:ext>
            </a:extLst>
          </p:cNvPr>
          <p:cNvSpPr txBox="1"/>
          <p:nvPr/>
        </p:nvSpPr>
        <p:spPr>
          <a:xfrm>
            <a:off x="8657037" y="712198"/>
            <a:ext cx="2483970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dalšímu čtení… </a:t>
            </a:r>
          </a:p>
        </p:txBody>
      </p:sp>
    </p:spTree>
    <p:extLst>
      <p:ext uri="{BB962C8B-B14F-4D97-AF65-F5344CB8AC3E}">
        <p14:creationId xmlns:p14="http://schemas.microsoft.com/office/powerpoint/2010/main" val="3440443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0A9902BF-6215-9651-75B2-EC69BFF353F0}"/>
              </a:ext>
            </a:extLst>
          </p:cNvPr>
          <p:cNvSpPr/>
          <p:nvPr/>
        </p:nvSpPr>
        <p:spPr>
          <a:xfrm>
            <a:off x="489554" y="1186215"/>
            <a:ext cx="4996846" cy="47705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Pod jménem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Witkowski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Kantorowicz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objevil v románu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Viga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Friedrich: 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Rolltreppe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München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1960). </a:t>
            </a:r>
            <a:endParaRPr lang="cs-CZ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Ernst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Kantorowicz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 přátele „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“, zůstal pro jedny vynikajícím kuchařem, milovníkem dobrého vína a hlavně na slovo vzatým znalcem středověkých a raně novověkých rituálů, pro jiné zase romantickým snílkem a nacionalistou, který o sobě po válce prohlásil, že napravo od něj je pouze zeď. 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Měl se zaplést s mocnými Třetí říše, navzdory židovskému původu mohl po roce 1933 svobodně cestovat a na konci roku 1938 vyměnil Německo za Spojené státy.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- Nevynikal </a:t>
            </a:r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množstvím popsaných stran, ale všestranností, širokým vzděláním, které mu dovolovalo nacházet neotřelá řešení. Pro svou nápaditost je ceněn i dnes.  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BA123B5-7E42-3043-4A29-9B4CB097390E}"/>
              </a:ext>
            </a:extLst>
          </p:cNvPr>
          <p:cNvSpPr txBox="1"/>
          <p:nvPr/>
        </p:nvSpPr>
        <p:spPr>
          <a:xfrm>
            <a:off x="568685" y="351713"/>
            <a:ext cx="3071330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Život, který </a:t>
            </a:r>
            <a:r>
              <a:rPr lang="cs-CZ" altLang="de-DE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se stal legendou… </a:t>
            </a:r>
            <a:endParaRPr lang="cs-CZ" altLang="de-DE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062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4395CFEF-E07B-8254-0336-C71F28D8178A}"/>
              </a:ext>
            </a:extLst>
          </p:cNvPr>
          <p:cNvSpPr/>
          <p:nvPr/>
        </p:nvSpPr>
        <p:spPr>
          <a:xfrm>
            <a:off x="8379070" y="668236"/>
            <a:ext cx="3270302" cy="50167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cs-CZ" altLang="de-DE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Monografie</a:t>
            </a: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(rozsah: řádově stovky stran)</a:t>
            </a:r>
          </a:p>
          <a:p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Studie </a:t>
            </a: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časopisecká, sborníková, materiálová</a:t>
            </a: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(rozsah: 3–30 stran)</a:t>
            </a:r>
          </a:p>
          <a:p>
            <a:endParaRPr lang="cs-CZ" altLang="de-DE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Recenze</a:t>
            </a: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(rozsah: 2–10 stran)</a:t>
            </a:r>
          </a:p>
          <a:p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Anotace</a:t>
            </a: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(rozsah: do jedné strany)</a:t>
            </a:r>
          </a:p>
          <a:p>
            <a:endParaRPr lang="cs-CZ" altLang="de-DE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Dále viz: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Tomáš DVOŘÁK A KOL., 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 do studia dějepisu 1. díl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Brno 2014, s. 99–119 (Kapitola 8. Knihovny  a katalogy).</a:t>
            </a:r>
          </a:p>
          <a:p>
            <a:endParaRPr lang="cs-CZ" altLang="de-DE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0AF10DF-3822-C7F6-5BB0-89D590334A62}"/>
              </a:ext>
            </a:extLst>
          </p:cNvPr>
          <p:cNvSpPr txBox="1"/>
          <p:nvPr/>
        </p:nvSpPr>
        <p:spPr>
          <a:xfrm>
            <a:off x="464685" y="668236"/>
            <a:ext cx="2981899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Výstupy historikovy práce: </a:t>
            </a:r>
          </a:p>
        </p:txBody>
      </p:sp>
    </p:spTree>
    <p:extLst>
      <p:ext uri="{BB962C8B-B14F-4D97-AF65-F5344CB8AC3E}">
        <p14:creationId xmlns:p14="http://schemas.microsoft.com/office/powerpoint/2010/main" val="298476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A64064CD-6B29-ECFB-90FD-4A66B1D84C13}"/>
              </a:ext>
            </a:extLst>
          </p:cNvPr>
          <p:cNvSpPr/>
          <p:nvPr/>
        </p:nvSpPr>
        <p:spPr>
          <a:xfrm>
            <a:off x="4962237" y="5270197"/>
            <a:ext cx="4135272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Cantor, Norman, F.: </a:t>
            </a:r>
            <a:r>
              <a:rPr lang="en-US" altLang="de-DE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Inventing the Middle Ages. The Lives, Works, and Ideas of the Great Medievalists of the Twentieth Century</a:t>
            </a:r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New York 1991</a:t>
            </a:r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 79–117 (</a:t>
            </a:r>
            <a:r>
              <a:rPr lang="cs-CZ" alt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Nazi</a:t>
            </a:r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Twins</a:t>
            </a:r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Percy</a:t>
            </a:r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Ernst </a:t>
            </a:r>
            <a:r>
              <a:rPr lang="cs-CZ" alt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Schramm</a:t>
            </a:r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Ernst Hartwig </a:t>
            </a:r>
            <a:r>
              <a:rPr lang="cs-CZ" alt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Kantorowicz</a:t>
            </a:r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E08DFEA-3245-8646-12FE-EF0387139918}"/>
              </a:ext>
            </a:extLst>
          </p:cNvPr>
          <p:cNvSpPr txBox="1"/>
          <p:nvPr/>
        </p:nvSpPr>
        <p:spPr>
          <a:xfrm>
            <a:off x="5403087" y="263790"/>
            <a:ext cx="2651032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kolika pracemi se historik stává známým a ceněným? </a:t>
            </a:r>
          </a:p>
          <a:p>
            <a:endParaRPr lang="cs-CZ" altLang="de-DE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Případ „</a:t>
            </a:r>
            <a:r>
              <a:rPr lang="cs-CZ" altLang="de-DE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Kantorowicz</a:t>
            </a:r>
            <a:r>
              <a:rPr lang="cs-CZ" altLang="de-DE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endParaRPr lang="cs-CZ" altLang="de-DE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964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432EF5C2-0897-686E-C68B-67C2C3C9467F}"/>
              </a:ext>
            </a:extLst>
          </p:cNvPr>
          <p:cNvSpPr/>
          <p:nvPr/>
        </p:nvSpPr>
        <p:spPr>
          <a:xfrm>
            <a:off x="525831" y="1540528"/>
            <a:ext cx="5452938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Kantorowicz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Ernst: </a:t>
            </a:r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Kaiser Friedrich der 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Zweite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Georg </a:t>
            </a:r>
            <a:r>
              <a:rPr lang="de-DE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Bondi</a:t>
            </a:r>
            <a:r>
              <a:rPr 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Berlin 1927.</a:t>
            </a:r>
            <a:endParaRPr lang="cs-CZ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Elitářsky-mýtotvorná biografie, za kterou si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Kantorowicz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vysloužil jak ostrou kritiku, tak slova chvály a posléze uznání, jež na sebe vzalo podobu řádné profesorské stolice na univerzitě ve Frankfurtu nad Mohanem.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Kantorowiczův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Friedrich II. také vstoupil do legend. Útěchu v něm údajně nacházel Klaus, hrabě von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Staufenberg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před popravou si měl knihu vyžádat admirál Wilhelm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Canaris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Slova obdivu se nesla i z nečekané strany. Heinrich Himmler se prý chlubil, že práce leží na jeho nočním stolku, Hermann Göring měl jedním výtiskem obdarovat Benita Mussoliniho a ve Friedrichovi II. měl najít zalíbení rovněž Adolf Hitler. 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Ernstu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Kantorowiczovi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tak ulpěl cejch prominentního Žida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D072FEB7-1CAF-4A35-0AB2-F3AC2D1179D8}"/>
              </a:ext>
            </a:extLst>
          </p:cNvPr>
          <p:cNvSpPr txBox="1"/>
          <p:nvPr/>
        </p:nvSpPr>
        <p:spPr>
          <a:xfrm>
            <a:off x="525831" y="713999"/>
            <a:ext cx="1962392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Prominentní Žid? </a:t>
            </a:r>
          </a:p>
        </p:txBody>
      </p:sp>
    </p:spTree>
    <p:extLst>
      <p:ext uri="{BB962C8B-B14F-4D97-AF65-F5344CB8AC3E}">
        <p14:creationId xmlns:p14="http://schemas.microsoft.com/office/powerpoint/2010/main" val="3110356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06EC70E2-4A2E-912C-A9DE-07C20A58A041}"/>
              </a:ext>
            </a:extLst>
          </p:cNvPr>
          <p:cNvSpPr/>
          <p:nvPr/>
        </p:nvSpPr>
        <p:spPr>
          <a:xfrm>
            <a:off x="4117678" y="96715"/>
            <a:ext cx="7995191" cy="57554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Narodil se v Poznani 3. května 1895 do bohaté, německou kulturou silně ovlivněné židovské rodiny. 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Dědem Hartwigem založená likérka zajistila Ernstovi bezstarostné dětství a na královském gymnáziu Augusty Viktorie, které navštěvoval v letech 1903–1913, získal skvělé humanitní vzdělání. Sám ale náležel k průměrným studentům, na jaře 1907 nepostoupil do vyššího ročníku.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 maturitě odebral do Hamburku, kde měl nastřádat potřebné obchodní zkušenosti. 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Do plánů zasáhla válka, již v srpnu 1914 se Ernst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Kantorowicz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dobrovolně přihlásil k poznaňskému pluku polního dělostřelectva. Bojoval u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Verdunu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 zranění a krátkém pobytu na východní frontě byl převelen do Turecka. Na jaře 1918 se vrátil do Berlína, dal se zapsat do kurzu pro tlumočníky. 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 vyhlášení příměří se přesunul do Poznaně, jejíž příslušnost k Německu ohrožovala polská secese. Vstoupil do dobrovolnického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Freikorpsu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který bojoval se Spartakovci v Berlíně a poté s komunisty v Mnichově. 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 Mnichově se rozhodl pro studium národního hospodářství. 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Na podzim 1919 se imatrikuloval v Heidelbergu, jemuž zůstal věrný do léta 1921, kdy pod dohledem věhlasného ekonoma Eberharda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Gotheina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složil na výbornou závěrečné zkoušky.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63128373-3138-64B7-E1C2-10A632F1FC54}"/>
              </a:ext>
            </a:extLst>
          </p:cNvPr>
          <p:cNvSpPr txBox="1"/>
          <p:nvPr/>
        </p:nvSpPr>
        <p:spPr>
          <a:xfrm>
            <a:off x="198682" y="592018"/>
            <a:ext cx="3516922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Poznaně do Heidelbergu </a:t>
            </a:r>
          </a:p>
        </p:txBody>
      </p:sp>
    </p:spTree>
    <p:extLst>
      <p:ext uri="{BB962C8B-B14F-4D97-AF65-F5344CB8AC3E}">
        <p14:creationId xmlns:p14="http://schemas.microsoft.com/office/powerpoint/2010/main" val="1435556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EBBA7DFF-D84B-1996-E0BA-F2FACA7E0AFF}"/>
              </a:ext>
            </a:extLst>
          </p:cNvPr>
          <p:cNvSpPr/>
          <p:nvPr/>
        </p:nvSpPr>
        <p:spPr>
          <a:xfrm>
            <a:off x="4156992" y="506804"/>
            <a:ext cx="3193377" cy="550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Ernst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Kantorowicz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byl v historii samoukem, podle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Percy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Ernst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Schramma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dokonce geniálním.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K historii jej až přivedl charismatický básník Stefan George, který kolem sebe shromáždil oddané stoupence sdílející hodnoty Skrytého Německa (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Geheime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Deutschland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jež chtělo uchovávat a v pravý čas vzkřísit svaté Německo, „nejlepší z forem lidské civilizace“.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Grünewald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Eckhart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Ernst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Kantorowicz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Stefan George.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Beiträge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zur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Biographie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Historikers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bis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zum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Jahre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1938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seinem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Jugendwerk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„Kaiser Friedrich der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Zweite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Wiesbaden 1982 (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Frankfurter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historische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Abhandlungen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25), s. 4–56.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8778D0B-F5F1-5D8E-C62D-DC8565E0B21C}"/>
              </a:ext>
            </a:extLst>
          </p:cNvPr>
          <p:cNvSpPr/>
          <p:nvPr/>
        </p:nvSpPr>
        <p:spPr>
          <a:xfrm>
            <a:off x="1250003" y="4861241"/>
            <a:ext cx="1122423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Stefan George</a:t>
            </a:r>
          </a:p>
          <a:p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(1868–1933)</a:t>
            </a:r>
            <a:endParaRPr lang="cs-CZ" sz="1200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6849CAED-623A-452E-C15D-904693971283}"/>
              </a:ext>
            </a:extLst>
          </p:cNvPr>
          <p:cNvSpPr txBox="1"/>
          <p:nvPr/>
        </p:nvSpPr>
        <p:spPr>
          <a:xfrm>
            <a:off x="610725" y="668236"/>
            <a:ext cx="120049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Georgián</a:t>
            </a:r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92671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D968822C-CDCA-DE26-6073-74A249397D83}"/>
              </a:ext>
            </a:extLst>
          </p:cNvPr>
          <p:cNvSpPr/>
          <p:nvPr/>
        </p:nvSpPr>
        <p:spPr>
          <a:xfrm>
            <a:off x="5829430" y="58846"/>
            <a:ext cx="6295163" cy="67403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Ke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Georgiánům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hlásila mladá generace aristokratů, Friedrich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Wolters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Edgar Salin, Marion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Gräfin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Dönhoff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Claus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Schenk Graf von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Stauffenberg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také </a:t>
            </a:r>
            <a:r>
              <a:rPr lang="de-DE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Woldemar Graf </a:t>
            </a:r>
            <a:r>
              <a:rPr lang="de-DE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Uxkull-Gyllenband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 kterým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Kantorowicz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navázal důvěrný vztah.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Ještě dříve se stýkal s 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Josefine</a:t>
            </a:r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(Fine) von 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Kahler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později s </a:t>
            </a:r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Lucy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(Baby) baronesou </a:t>
            </a:r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von 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Wagenheim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před válkou se sblížil s oxfordským historikem </a:t>
            </a:r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Mauricem 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Bowra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 americkém exilu pak měl blízko k </a:t>
            </a:r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Veře 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Peters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Georgiáni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osobní přátelé mu také opakovaně pomohli: 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 dubnu 1933 požádal pruského ministra pro vědu, umění a školství o zvláštní dovolenou, byť rasové zákony tehdy ještě přihlížely k zásluhám neárijských frontových veteránů. 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Na podzim 1933 sice vypsal přednášku o hodnotách Skrytého Německa, ale na začátku prosince studenti v nacistických uniformách zablokovali jeho přednášky a Ernst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Kantorowicz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nechal emeritovat. 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 ročním pobytu u Maurice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Bowra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 Oxfordu se vrátil do Berlína, kde mu nabídl pomoc Paul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Kehr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prezident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Monumenta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Germaniae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historica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Nadále tak mohl studovat v zahraničních archivech a knihovnách, ale po Křišťálové noci z 9. na 10. listopad 1938 se musel skrývat a s pomocí Albrechta, hraběte von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Bernstorffa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Helmuta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Küppera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vycestoval přes Anglii do Spojených států.</a:t>
            </a:r>
            <a:endParaRPr 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11249DC-80BC-1CF9-D586-B0DD830A2E85}"/>
              </a:ext>
            </a:extLst>
          </p:cNvPr>
          <p:cNvSpPr/>
          <p:nvPr/>
        </p:nvSpPr>
        <p:spPr>
          <a:xfrm>
            <a:off x="1834326" y="5655777"/>
            <a:ext cx="155844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Maurice </a:t>
            </a:r>
            <a:r>
              <a:rPr lang="cs-CZ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Bowra</a:t>
            </a:r>
            <a:endParaRPr lang="cs-CZ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(1898–1971)</a:t>
            </a:r>
            <a:endParaRPr lang="cs-CZ" sz="1600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AD6FBF5-FB83-9E2F-F30A-D6B7E9EE42CD}"/>
              </a:ext>
            </a:extLst>
          </p:cNvPr>
          <p:cNvSpPr txBox="1"/>
          <p:nvPr/>
        </p:nvSpPr>
        <p:spPr>
          <a:xfrm>
            <a:off x="988204" y="481573"/>
            <a:ext cx="1201081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Třicátá léta </a:t>
            </a:r>
          </a:p>
        </p:txBody>
      </p:sp>
    </p:spTree>
    <p:extLst>
      <p:ext uri="{BB962C8B-B14F-4D97-AF65-F5344CB8AC3E}">
        <p14:creationId xmlns:p14="http://schemas.microsoft.com/office/powerpoint/2010/main" val="368119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CCEFFBFD-FEC1-F1B1-56EE-ACDFA838B23B}"/>
              </a:ext>
            </a:extLst>
          </p:cNvPr>
          <p:cNvSpPr/>
          <p:nvPr/>
        </p:nvSpPr>
        <p:spPr>
          <a:xfrm>
            <a:off x="5213838" y="88479"/>
            <a:ext cx="6875585" cy="57554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Ernst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Kantorowicz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 do Ameriky přivezl rozpracovaný rukopis, který ohlašoval tematický posun k sakrálně teologické symbolice veřejného jednání. 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Na univerzitě v 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Berkeley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dokončil práci, již věnoval liturgickým zpěvům k oslavě panovníka (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laudes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regiae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v širokém rozpětí od antiky, přes znovuobjevení v karolínské říši, až po dozvuky v hymně fašistické Itálie.</a:t>
            </a:r>
          </a:p>
          <a:p>
            <a:r>
              <a:rPr lang="cs-CZ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Kantorowicz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Ernst: 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Laudes</a:t>
            </a:r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regiae</a:t>
            </a:r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 Study in 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Liturgical</a:t>
            </a:r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Acclamations</a:t>
            </a:r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Mediaeval</a:t>
            </a:r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Ruler</a:t>
            </a:r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Worship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Berkeley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/Los Angeles 1946.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„Šťastná“ léta, která byla lemována přiznáním občanství Spojených států amerických v roce 1945 a stálým místem, vzala za své v létě 1949, kdy správní rada vyzvala státní zaměstnance, aby složili slib věrnosti (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Loyalthy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Oath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Ernst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Kantorowicz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odmítl, protože choval v paměti vzpomínky na berlínské a mnichovské ulice roku 1919, kdy patrioti připravili půdu pro národně socialistickou diktaturu. 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Poučen osobní zkušeností zformuloval obranu akademických svobod, která zaujala Roberta Oppenheimera.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Na doporučení Theodora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Mommsena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Erwina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Panofskeho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Ernsta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Kantorowicze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vybídl, aby se ucházel o profesuru na ústavu pro pokročilá studia (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Institute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Advanced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Study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v 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Princetonu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733FA81E-FDE5-D394-B5C9-D20741C48A77}"/>
              </a:ext>
            </a:extLst>
          </p:cNvPr>
          <p:cNvSpPr txBox="1"/>
          <p:nvPr/>
        </p:nvSpPr>
        <p:spPr>
          <a:xfrm>
            <a:off x="586153" y="442329"/>
            <a:ext cx="2007577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Blažená dekáda</a:t>
            </a:r>
          </a:p>
        </p:txBody>
      </p:sp>
    </p:spTree>
    <p:extLst>
      <p:ext uri="{BB962C8B-B14F-4D97-AF65-F5344CB8AC3E}">
        <p14:creationId xmlns:p14="http://schemas.microsoft.com/office/powerpoint/2010/main" val="3173018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41E436EF-1659-66D4-49F0-8937CA6C6B9F}"/>
              </a:ext>
            </a:extLst>
          </p:cNvPr>
          <p:cNvSpPr/>
          <p:nvPr/>
        </p:nvSpPr>
        <p:spPr>
          <a:xfrm>
            <a:off x="236085" y="3200094"/>
            <a:ext cx="5088386" cy="32932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Kantorowicz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Ernst: 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King´s</a:t>
            </a:r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Bodies</a:t>
            </a:r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 Study in Medieval 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Political</a:t>
            </a:r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Theology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Princeton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University </a:t>
            </a:r>
            <a:r>
              <a:rPr lang="cs-CZ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Princeton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/New Jersey 1957.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Dvě těla krále vyšla v roce 1957 a dočkala se opakovaných dotisků. Z angličtiny byla přeložena do němčiny, francouzštiny, španělštiny, portugalštiny, polštiny, slovinštiny a v roce 2014 také do češtiny.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Počty prodaných exemplářů přitom nebyly a nejsou závratné. Od roku 1957 si Dvě těla krále pořídily nejvýše tisíce zájemců a v samotném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Princetonu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byla kniha vypůjčena zhruba stokrát.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B91DC932-369C-BAD7-FD59-814D70768E8A}"/>
              </a:ext>
            </a:extLst>
          </p:cNvPr>
          <p:cNvSpPr txBox="1"/>
          <p:nvPr/>
        </p:nvSpPr>
        <p:spPr>
          <a:xfrm>
            <a:off x="236085" y="202243"/>
            <a:ext cx="1794937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Dvě těla krále </a:t>
            </a:r>
          </a:p>
        </p:txBody>
      </p:sp>
    </p:spTree>
    <p:extLst>
      <p:ext uri="{BB962C8B-B14F-4D97-AF65-F5344CB8AC3E}">
        <p14:creationId xmlns:p14="http://schemas.microsoft.com/office/powerpoint/2010/main" val="121058394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1382</Words>
  <Application>Microsoft Office PowerPoint</Application>
  <PresentationFormat>Širokoúhlá obrazovka</PresentationFormat>
  <Paragraphs>114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275</cp:revision>
  <cp:lastPrinted>2019-10-16T06:26:31Z</cp:lastPrinted>
  <dcterms:created xsi:type="dcterms:W3CDTF">2019-09-26T11:11:15Z</dcterms:created>
  <dcterms:modified xsi:type="dcterms:W3CDTF">2024-11-11T07:38:42Z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