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436" r:id="rId5"/>
    <p:sldId id="440" r:id="rId6"/>
    <p:sldId id="438" r:id="rId7"/>
    <p:sldId id="442" r:id="rId8"/>
    <p:sldId id="443" r:id="rId9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F0BC803C-37BC-4D43-B7F3-EE6D940FA371}"/>
    <pc:docChg chg="delSld modSld">
      <pc:chgData name="Martin Wihoda" userId="58322e09a6bf6d7c" providerId="LiveId" clId="{F0BC803C-37BC-4D43-B7F3-EE6D940FA371}" dt="2020-10-10T15:35:52.052" v="50" actId="1076"/>
      <pc:docMkLst>
        <pc:docMk/>
      </pc:docMkLst>
      <pc:sldChg chg="modSp mod">
        <pc:chgData name="Martin Wihoda" userId="58322e09a6bf6d7c" providerId="LiveId" clId="{F0BC803C-37BC-4D43-B7F3-EE6D940FA371}" dt="2020-10-10T15:29:27.001" v="16" actId="20577"/>
        <pc:sldMkLst>
          <pc:docMk/>
          <pc:sldMk cId="3295407149" sldId="436"/>
        </pc:sldMkLst>
        <pc:spChg chg="mod">
          <ac:chgData name="Martin Wihoda" userId="58322e09a6bf6d7c" providerId="LiveId" clId="{F0BC803C-37BC-4D43-B7F3-EE6D940FA371}" dt="2020-10-10T15:29:27.001" v="16" actId="20577"/>
          <ac:spMkLst>
            <pc:docMk/>
            <pc:sldMk cId="3295407149" sldId="436"/>
            <ac:spMk id="7" creationId="{00000000-0000-0000-0000-000000000000}"/>
          </ac:spMkLst>
        </pc:spChg>
      </pc:sldChg>
      <pc:sldChg chg="del">
        <pc:chgData name="Martin Wihoda" userId="58322e09a6bf6d7c" providerId="LiveId" clId="{F0BC803C-37BC-4D43-B7F3-EE6D940FA371}" dt="2020-10-10T15:30:21.342" v="17" actId="2696"/>
        <pc:sldMkLst>
          <pc:docMk/>
          <pc:sldMk cId="4118038389" sldId="440"/>
        </pc:sldMkLst>
      </pc:sldChg>
      <pc:sldChg chg="modSp mod">
        <pc:chgData name="Martin Wihoda" userId="58322e09a6bf6d7c" providerId="LiveId" clId="{F0BC803C-37BC-4D43-B7F3-EE6D940FA371}" dt="2020-10-10T15:35:52.052" v="50" actId="1076"/>
        <pc:sldMkLst>
          <pc:docMk/>
          <pc:sldMk cId="1661931061" sldId="441"/>
        </pc:sldMkLst>
        <pc:spChg chg="mod">
          <ac:chgData name="Martin Wihoda" userId="58322e09a6bf6d7c" providerId="LiveId" clId="{F0BC803C-37BC-4D43-B7F3-EE6D940FA371}" dt="2020-10-10T15:35:46.552" v="49" actId="1076"/>
          <ac:spMkLst>
            <pc:docMk/>
            <pc:sldMk cId="1661931061" sldId="441"/>
            <ac:spMk id="4" creationId="{00000000-0000-0000-0000-000000000000}"/>
          </ac:spMkLst>
        </pc:spChg>
        <pc:picChg chg="mod">
          <ac:chgData name="Martin Wihoda" userId="58322e09a6bf6d7c" providerId="LiveId" clId="{F0BC803C-37BC-4D43-B7F3-EE6D940FA371}" dt="2020-10-10T15:35:52.052" v="50" actId="1076"/>
          <ac:picMkLst>
            <pc:docMk/>
            <pc:sldMk cId="1661931061" sldId="441"/>
            <ac:picMk id="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34AB45F-395F-C67C-AD1E-670EA9E12314}"/>
              </a:ext>
            </a:extLst>
          </p:cNvPr>
          <p:cNvSpPr/>
          <p:nvPr/>
        </p:nvSpPr>
        <p:spPr>
          <a:xfrm>
            <a:off x="565526" y="3289751"/>
            <a:ext cx="2382592" cy="830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studia dějepisu</a:t>
            </a:r>
          </a:p>
          <a:p>
            <a:pPr algn="ctr" eaLnBrk="1" hangingPunct="1"/>
            <a:endParaRPr lang="cs-CZ" alt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Místa paměti 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6DFFF08D-0B7C-39E4-B00D-FCD3AF6AE69E}"/>
              </a:ext>
            </a:extLst>
          </p:cNvPr>
          <p:cNvSpPr/>
          <p:nvPr/>
        </p:nvSpPr>
        <p:spPr>
          <a:xfrm>
            <a:off x="3482352" y="219276"/>
            <a:ext cx="6427177" cy="6247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1214–1250: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Brána svatého Mikuláše v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Arrasu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vítězství krále Filipa nad Vlámy 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14.–15. století: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Filip August, ale Svatý Ludvík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1840: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Vítězství krále a lidu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</a:t>
            </a:r>
            <a:r>
              <a:rPr lang="en-US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ois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Guizot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1833–1869: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Triumf bigotnosti a feudálního útisku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Jules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Michelet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1888: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Vítězství nad zlatem Albionu a německými barbary (Ernest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Lavisse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1935: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Francie zachránila svou existenci před odvěkým nepřítelem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(Maxime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Weygand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1945: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Bitva u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Bouvines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zmizela z učebnic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Georges DUBY,</a:t>
            </a:r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Neděle u 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Bouvines</a:t>
            </a:r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27. červenec 1214,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Praha 1997.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7CE61FB-BC68-8D90-8F82-BA7D7D255762}"/>
              </a:ext>
            </a:extLst>
          </p:cNvPr>
          <p:cNvSpPr/>
          <p:nvPr/>
        </p:nvSpPr>
        <p:spPr>
          <a:xfrm>
            <a:off x="698642" y="3957120"/>
            <a:ext cx="2151815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Georges Duby</a:t>
            </a:r>
          </a:p>
          <a:p>
            <a:pPr algn="ctr"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(1919–1996)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BA407A4-77C1-483C-9BAC-2350430E794E}"/>
              </a:ext>
            </a:extLst>
          </p:cNvPr>
          <p:cNvSpPr txBox="1"/>
          <p:nvPr/>
        </p:nvSpPr>
        <p:spPr>
          <a:xfrm>
            <a:off x="10137529" y="219276"/>
            <a:ext cx="185517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 červenec 1214:</a:t>
            </a:r>
          </a:p>
          <a:p>
            <a:pPr algn="r"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paměti?</a:t>
            </a:r>
          </a:p>
        </p:txBody>
      </p:sp>
    </p:spTree>
    <p:extLst>
      <p:ext uri="{BB962C8B-B14F-4D97-AF65-F5344CB8AC3E}">
        <p14:creationId xmlns:p14="http://schemas.microsoft.com/office/powerpoint/2010/main" val="143555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8024198E-7F56-B142-20BD-68A3CB0E91F4}"/>
              </a:ext>
            </a:extLst>
          </p:cNvPr>
          <p:cNvSpPr/>
          <p:nvPr/>
        </p:nvSpPr>
        <p:spPr>
          <a:xfrm>
            <a:off x="6096000" y="3178770"/>
            <a:ext cx="5685693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Johannes Fried: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Naše chápání minulosti, přítomnosti i budoucnosti je spjato s individuální a zároveň kolektivní pamětí.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Písemné prameny jsou v podstatě kodifikovanou ústní tradicí.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Vzpomínka se neukládá v paměti neutrálně, ale vždy jako součást řetězce jiných vzpomínek (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Sherlock Holmes: Palác vzpomínek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Výklad dějin je vytvářen (konstruován) přítomností.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 pochopení dějinných souvislosti proto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nestačí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opisovat a chronologicky nebo tematicky třídit informace.</a:t>
            </a:r>
            <a:endParaRPr lang="cs-CZ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CB45411-A728-4E62-E3A3-101297A21065}"/>
              </a:ext>
            </a:extLst>
          </p:cNvPr>
          <p:cNvSpPr/>
          <p:nvPr/>
        </p:nvSpPr>
        <p:spPr>
          <a:xfrm>
            <a:off x="4214120" y="703432"/>
            <a:ext cx="2626295" cy="21236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Johannes FRIED,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Schleier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Erinnerung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Grundzüge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historischen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Memorik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Verlag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 H. Beck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München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2004.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Přebal monografie zdobí výsek z obrazu Jana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Vermeera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Delfta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„Malíř ve svém ateliéru“.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Mottem díla je devátý verš osmé kapitoly knihy Jobovy „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Hesterni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quippi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sumus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80F31D0-DEC1-4300-4498-73B4681541DC}"/>
              </a:ext>
            </a:extLst>
          </p:cNvPr>
          <p:cNvSpPr/>
          <p:nvPr/>
        </p:nvSpPr>
        <p:spPr>
          <a:xfrm>
            <a:off x="272186" y="168951"/>
            <a:ext cx="153599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altLang="de-DE" sz="1600" b="1" dirty="0">
                <a:latin typeface="Times New Roman" pitchFamily="18" charset="0"/>
              </a:rPr>
              <a:t>Paměť a dějiny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0196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8B4740B1-D84A-B195-147E-119D353FC25A}"/>
              </a:ext>
            </a:extLst>
          </p:cNvPr>
          <p:cNvSpPr txBox="1"/>
          <p:nvPr/>
        </p:nvSpPr>
        <p:spPr>
          <a:xfrm>
            <a:off x="132742" y="92879"/>
            <a:ext cx="3980081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Místa paměti v českém historickém myšlení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AF75A97-8E3B-67BF-AD12-FA7556D74EA7}"/>
              </a:ext>
            </a:extLst>
          </p:cNvPr>
          <p:cNvSpPr/>
          <p:nvPr/>
        </p:nvSpPr>
        <p:spPr>
          <a:xfrm>
            <a:off x="123092" y="693038"/>
            <a:ext cx="5972908" cy="5755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Úvahy nad dobově podmíněným výkladem dějinných událostí a jejich druhým životem pronikly do české historiografie před rokem 1960.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Stalo se tak zásluhou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Františka </a:t>
            </a:r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Grause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si pod vlivem francouzské a německé literatury uvědomil, že se změnilo společenské postavení historie.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Před rokem 1900 historikové vytvářeli obraz národa a legitimizovali jeho status ve vztahu k bližším i vzdálenějším sousedům.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Pod vlivem zkušenosti z první světové války začali historikové vědomě opouštět veřejný prostor.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Krize historického vědomí zasáhla českou společnost se zpožděním.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Obranářské, národně-obrozenecké pojetí dějin udržel při životě nejprve vznik Československa v roce 1918, poté německá okupace za druhé světové války a konečně stalinismem vzkříšené historické koncepce 19. věku.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Východisko z provinční uzavřenosti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Graus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spatřoval ve studiu kolektivní paměti. </a:t>
            </a: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57809635-3B09-A8EC-8748-09C71947444F}"/>
              </a:ext>
            </a:extLst>
          </p:cNvPr>
          <p:cNvCxnSpPr/>
          <p:nvPr/>
        </p:nvCxnSpPr>
        <p:spPr bwMode="auto">
          <a:xfrm>
            <a:off x="4112823" y="431433"/>
            <a:ext cx="40884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ovéPole 6">
            <a:extLst>
              <a:ext uri="{FF2B5EF4-FFF2-40B4-BE49-F238E27FC236}">
                <a16:creationId xmlns:a16="http://schemas.microsoft.com/office/drawing/2014/main" id="{08C79B9B-62BF-3646-5A48-3751E1301D17}"/>
              </a:ext>
            </a:extLst>
          </p:cNvPr>
          <p:cNvSpPr txBox="1"/>
          <p:nvPr/>
        </p:nvSpPr>
        <p:spPr>
          <a:xfrm>
            <a:off x="6990742" y="693332"/>
            <a:ext cx="478731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Pierre NORA,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Entre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Mémoire</a:t>
            </a:r>
            <a:r>
              <a:rPr lang="cs-CZ" altLang="de-DE" sz="1600" i="1" dirty="0">
                <a:latin typeface="Times New Roman" panose="02020603050405020304" pitchFamily="18" charset="0"/>
              </a:rPr>
              <a:t> et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Histoire</a:t>
            </a:r>
            <a:r>
              <a:rPr lang="cs-CZ" altLang="de-DE" sz="1600" i="1" dirty="0">
                <a:latin typeface="Times New Roman" panose="02020603050405020304" pitchFamily="18" charset="0"/>
              </a:rPr>
              <a:t>. La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problématique</a:t>
            </a:r>
            <a:r>
              <a:rPr lang="cs-CZ" altLang="de-DE" sz="1600" i="1" dirty="0">
                <a:latin typeface="Times New Roman" panose="02020603050405020304" pitchFamily="18" charset="0"/>
              </a:rPr>
              <a:t> des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lieux</a:t>
            </a:r>
            <a:r>
              <a:rPr lang="cs-CZ" altLang="de-DE" sz="1600" dirty="0">
                <a:latin typeface="Times New Roman" panose="02020603050405020304" pitchFamily="18" charset="0"/>
              </a:rPr>
              <a:t>, in: P. NORA (</a:t>
            </a:r>
            <a:r>
              <a:rPr lang="cs-CZ" altLang="de-DE" sz="1600" dirty="0" err="1">
                <a:latin typeface="Times New Roman" panose="02020603050405020304" pitchFamily="18" charset="0"/>
              </a:rPr>
              <a:t>ed</a:t>
            </a:r>
            <a:r>
              <a:rPr lang="cs-CZ" altLang="de-DE" sz="1600" dirty="0">
                <a:latin typeface="Times New Roman" panose="02020603050405020304" pitchFamily="18" charset="0"/>
              </a:rPr>
              <a:t>.), Les </a:t>
            </a:r>
            <a:r>
              <a:rPr lang="cs-CZ" altLang="de-DE" sz="1600" dirty="0" err="1">
                <a:latin typeface="Times New Roman" panose="02020603050405020304" pitchFamily="18" charset="0"/>
              </a:rPr>
              <a:t>lieux</a:t>
            </a:r>
            <a:r>
              <a:rPr lang="cs-CZ" altLang="de-DE" sz="1600" dirty="0">
                <a:latin typeface="Times New Roman" panose="02020603050405020304" pitchFamily="18" charset="0"/>
              </a:rPr>
              <a:t> de </a:t>
            </a:r>
            <a:r>
              <a:rPr lang="cs-CZ" altLang="de-DE" sz="1600" dirty="0" err="1">
                <a:latin typeface="Times New Roman" panose="02020603050405020304" pitchFamily="18" charset="0"/>
              </a:rPr>
              <a:t>mémoire</a:t>
            </a:r>
            <a:r>
              <a:rPr lang="cs-CZ" altLang="de-DE" sz="1600" dirty="0">
                <a:latin typeface="Times New Roman" panose="02020603050405020304" pitchFamily="18" charset="0"/>
              </a:rPr>
              <a:t> I, Paris 1984.</a:t>
            </a:r>
          </a:p>
        </p:txBody>
      </p:sp>
    </p:spTree>
    <p:extLst>
      <p:ext uri="{BB962C8B-B14F-4D97-AF65-F5344CB8AC3E}">
        <p14:creationId xmlns:p14="http://schemas.microsoft.com/office/powerpoint/2010/main" val="36811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AAC4B53-0B01-9500-7E86-56303724E0C4}"/>
              </a:ext>
            </a:extLst>
          </p:cNvPr>
          <p:cNvSpPr/>
          <p:nvPr/>
        </p:nvSpPr>
        <p:spPr>
          <a:xfrm>
            <a:off x="482618" y="990480"/>
            <a:ext cx="3980081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 roce 1989 česká historiografie shledala Norova „místa paměti“ srozumitelnými.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Vliv Pierra Nory na české historické myšlení však nelze přeceňovat.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Místa paměti nebývají v české historické literatuře vnímána jako metodický návod, který nám dovoluje pochopit, proč byl (a je) jistým událostem, místům, či artefaktům přikládán národně normotvorný význam.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Přehlížena je také premisa, že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paměť a historie nejsou synonyma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že historie nabízí dobově podmíněný a problematický výklad minulosti.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Stát a národ nadále představují pro českou společnost synonyma (idealizované, národně obrozeneckou představu o sobě samém).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1EACC96-D1DC-48C3-1EBF-4643FAC9E036}"/>
              </a:ext>
            </a:extLst>
          </p:cNvPr>
          <p:cNvSpPr txBox="1"/>
          <p:nvPr/>
        </p:nvSpPr>
        <p:spPr>
          <a:xfrm>
            <a:off x="482618" y="365440"/>
            <a:ext cx="3980081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Místa paměti dnes</a:t>
            </a:r>
          </a:p>
        </p:txBody>
      </p:sp>
    </p:spTree>
    <p:extLst>
      <p:ext uri="{BB962C8B-B14F-4D97-AF65-F5344CB8AC3E}">
        <p14:creationId xmlns:p14="http://schemas.microsoft.com/office/powerpoint/2010/main" val="95191139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545</Words>
  <Application>Microsoft Office PowerPoint</Application>
  <PresentationFormat>Širokoúhlá obrazovka</PresentationFormat>
  <Paragraphs>77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277</cp:revision>
  <cp:lastPrinted>2019-10-16T06:26:31Z</cp:lastPrinted>
  <dcterms:created xsi:type="dcterms:W3CDTF">2019-09-26T11:11:15Z</dcterms:created>
  <dcterms:modified xsi:type="dcterms:W3CDTF">2024-11-25T07:39:52Z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