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5" r:id="rId13"/>
    <p:sldId id="444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34AB45F-395F-C67C-AD1E-670EA9E12314}"/>
              </a:ext>
            </a:extLst>
          </p:cNvPr>
          <p:cNvSpPr/>
          <p:nvPr/>
        </p:nvSpPr>
        <p:spPr>
          <a:xfrm>
            <a:off x="120161" y="2341473"/>
            <a:ext cx="2382592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  <a:p>
            <a:pPr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Cesty českého historického poznání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2646328D-F1D7-9332-8925-3E758A4EEE21}"/>
              </a:ext>
            </a:extLst>
          </p:cNvPr>
          <p:cNvSpPr/>
          <p:nvPr/>
        </p:nvSpPr>
        <p:spPr>
          <a:xfrm>
            <a:off x="830505" y="959935"/>
            <a:ext cx="177324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čtení…</a:t>
            </a:r>
          </a:p>
        </p:txBody>
      </p:sp>
    </p:spTree>
    <p:extLst>
      <p:ext uri="{BB962C8B-B14F-4D97-AF65-F5344CB8AC3E}">
        <p14:creationId xmlns:p14="http://schemas.microsoft.com/office/powerpoint/2010/main" val="411215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54D2E20-08D0-54BC-86A2-54AD2FD1D137}"/>
              </a:ext>
            </a:extLst>
          </p:cNvPr>
          <p:cNvSpPr/>
          <p:nvPr/>
        </p:nvSpPr>
        <p:spPr>
          <a:xfrm>
            <a:off x="5404534" y="181957"/>
            <a:ext cx="6411545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Spor o věrohodnost renesančního kronikáře Václava Hájka z Libočan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Ještě na počátku 18. století byl považován za autoritu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Proto čeští stavové rozhodli, že jeho kronika bude přeložena do latiny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Kritického komentáře se ujal prefekt pražské piaristické koleje u svaté Kateřiny, Job Felix, řádovým jménem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Gelasius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Dobner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svazek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Prodromus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(1761) rozmetal představu, že počátek českých dějin souvisí s praotcem Čechem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Vzápětí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Dobner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čelil útokům konzervativních učenců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vědecký spor v českém dějepisectví vzešel ze srážky dvou různých, rychle se vzdalujících světů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Gelasius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Dobner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hájil zásady nezaujaté kritiky, kterou chápal jako nástroj k pravdivému výkladu dějin vlasti k její větší a trvalejší slávě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Diskuse přerostla v osobní útoky, německý původ zavdal podnět k jízlivostem, zda Němec může psát o českých dějinách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Dobnerovi se dostalo uznání nejednoho z jeho současníků i od nastupující generace, která převzala a přičiněním Františka Martina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Pelcla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Josefa Dobrovského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825694C-B246-B799-B66D-06D635CD9194}"/>
              </a:ext>
            </a:extLst>
          </p:cNvPr>
          <p:cNvSpPr txBox="1"/>
          <p:nvPr/>
        </p:nvSpPr>
        <p:spPr>
          <a:xfrm>
            <a:off x="532101" y="181957"/>
            <a:ext cx="220093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Osvícenské počátky</a:t>
            </a:r>
          </a:p>
        </p:txBody>
      </p:sp>
    </p:spTree>
    <p:extLst>
      <p:ext uri="{BB962C8B-B14F-4D97-AF65-F5344CB8AC3E}">
        <p14:creationId xmlns:p14="http://schemas.microsoft.com/office/powerpoint/2010/main" val="301823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FA5CCD4-8427-8347-DBDA-DD7209089F24}"/>
              </a:ext>
            </a:extLst>
          </p:cNvPr>
          <p:cNvSpPr/>
          <p:nvPr/>
        </p:nvSpPr>
        <p:spPr>
          <a:xfrm>
            <a:off x="272954" y="3196717"/>
            <a:ext cx="7885526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František Palacký nebyl dějepiscem v běžném slova smyslu, nýbrž osobností s mimořádným veřejným vlivem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svém nejvýznamnějším díle,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Dějinách národa českého v Čechách a v Moravě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kterých pracoval od roku 1848 v podstatě až do své smrti v roce 1876, nevyložil pouze minulost českého národa od jeho historických, či spíše mýtických počátků po nástup Habsburků na český trůn roku 1526, ale zformuloval zde rovněž své představy o místě a dějinném poslání Čechů ve střední Evropě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Smysl českých dějin vnímal v širších souvislostech, jako průsečík odvěkého zápolení řecké a staroslovanské demokracie s románskými právními řády a germánským feudalismem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snaze oslovit široké publikum posunul své úvahy do sousedství krásné literatury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515F204-963C-BD85-6C6C-4D0BB5B82715}"/>
              </a:ext>
            </a:extLst>
          </p:cNvPr>
          <p:cNvSpPr/>
          <p:nvPr/>
        </p:nvSpPr>
        <p:spPr>
          <a:xfrm>
            <a:off x="2590902" y="355185"/>
            <a:ext cx="3048207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Palacký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(1798–1876)</a:t>
            </a: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Liberalismus a národní obrození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72106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C2399275-4F5C-BFF1-DFD7-1F860739CBB0}"/>
              </a:ext>
            </a:extLst>
          </p:cNvPr>
          <p:cNvSpPr/>
          <p:nvPr/>
        </p:nvSpPr>
        <p:spPr>
          <a:xfrm>
            <a:off x="3048001" y="58846"/>
            <a:ext cx="9143999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František Palacký zalidnil dějiny množstvím typizovaných postav 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Liboval v protikladech, které mu dovolily opouštět dominantní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narativ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zase se do něj vracet, aniž by zatížil hlavní dějovou osu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Palackého historické myšlení dobře sledovat na osudech dvou českých králů: Karla IV. a Přemysla Otakara II.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Karel IV. (1346–1378)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prahu dospělosti si Karel musel vybrat mezi utlačovaným a zesměšňovaným češstvím a blyštivým světem západoevropských královských dvorů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zpustošené zemi se rozpomněl na rodný jazyk a začal pracovat pro blaho národa, což mělo dokazovat, že ke skutečné velikosti není možno vyrůst mezi cizáky, ale jen uprostřed svého, třeba i malého národa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Nejvíce si Palacký cenil, že Karel překonal vnitřní nesvornost českého národa, již měli zneužívat němečtí sousedé k posílení svého vlivu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Přemysl Otakar II. (1253–1278)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Choval se spíš jako Němec, než Slovan a Čech. Jako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Štauf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toužil po moci, dobývání nových zemích a říšské koruně, jako Přemyslovec dbal na rozkvět zděděných držav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Přemyslova rozpolcenost se stala i dvojakostí českých dějin: Čechy a Morava se v 13. století změnily v domov dvou národů a česko-německý spor se napříště stal osudovou konstantou české národní historie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 nadčasovém poselství Palacký Čechům vysvětlil, co se může stát, pokud se podvolí německému živlu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Habsburský triumf na Moravském poli roku 1278 obracel myšlenky českého čtenáře k Bílé hoře, kde jiný Habsburk v roce 1620 zničil naděje českých stavů a uvrhl český národ do nejhlubšího ponížení a temnoty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Palacký zřetelným způsobem ohraničil český svět, jenž byl definován širšími zemskými a užšími jazykovými hranicemi. Užšími proto, že Němci sice přišli do Čech jako hosté, ale záhy se začali domáhat dalších a dalších práv, až z českých zemí učinili domov dvou národů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B90658-9724-87C3-5F46-712CA7E600C4}"/>
              </a:ext>
            </a:extLst>
          </p:cNvPr>
          <p:cNvSpPr txBox="1"/>
          <p:nvPr/>
        </p:nvSpPr>
        <p:spPr>
          <a:xfrm>
            <a:off x="221880" y="346023"/>
            <a:ext cx="243703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Palackého koncepce</a:t>
            </a:r>
          </a:p>
        </p:txBody>
      </p:sp>
    </p:spTree>
    <p:extLst>
      <p:ext uri="{BB962C8B-B14F-4D97-AF65-F5344CB8AC3E}">
        <p14:creationId xmlns:p14="http://schemas.microsoft.com/office/powerpoint/2010/main" val="345478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E782039-6F7A-5317-22EA-50B99256F87E}"/>
              </a:ext>
            </a:extLst>
          </p:cNvPr>
          <p:cNvSpPr/>
          <p:nvPr/>
        </p:nvSpPr>
        <p:spPr>
          <a:xfrm>
            <a:off x="193040" y="3871764"/>
            <a:ext cx="7437120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Historik, pedagog, diplomat, básník, spisovatel a překladatel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Nezanechal zásadní ucelené historické dílo, ale proslavil se především jako kritický odpůrce Rukopisů a jako univerzitní profesor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Vychoval celou generaci českých historiků nazývaných nepřesně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Gollovou školou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univerzitě institucionalizoval semináře, kde se nejen přednášelo, ale také cvičil rozbor pramenů a základní historické metody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Roku 1895 založil 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časopis historický</a:t>
            </a:r>
            <a:endParaRPr lang="cs-CZ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7027A67-47A1-7E90-F55A-4B6D2FF5F866}"/>
              </a:ext>
            </a:extLst>
          </p:cNvPr>
          <p:cNvSpPr txBox="1"/>
          <p:nvPr/>
        </p:nvSpPr>
        <p:spPr>
          <a:xfrm>
            <a:off x="9202775" y="189391"/>
            <a:ext cx="2227225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Goll</a:t>
            </a:r>
          </a:p>
          <a:p>
            <a:pPr algn="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(1846–1929)</a:t>
            </a:r>
          </a:p>
          <a:p>
            <a:pPr algn="r"/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Pozitivismus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9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BDB2D85-2C2F-12EA-778F-26D4A18FABC3}"/>
              </a:ext>
            </a:extLst>
          </p:cNvPr>
          <p:cNvSpPr/>
          <p:nvPr/>
        </p:nvSpPr>
        <p:spPr>
          <a:xfrm>
            <a:off x="276895" y="694603"/>
            <a:ext cx="11742385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Nejblíže stál Gollovi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Peka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ř, jenž se stal také nejaktivnějším Gollovým obhájcem ve sporu o smysl českých dějin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Postavil se proti Masarykově filosofické koncepci, že české národní obrození přímo navazovalo na husitství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Rovněž se stavěl opatrně vůči prvorepublikovému radikalismu, hlásající hesla o „odčinění Bílé hory“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Úkolem dějepisce je podle něj „umělecky oživit vědecky probádanou minulost“. Pekař se také soustředil na hospodářské a sociální dějiny, podobně jako jeho spolužák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Šusta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Jiným směrem se vydal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Václav Novotný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se věnoval spíše jen politickým a náboženským dějinám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Stal se příznivcem Masarykova politického realismu, do sporu o české dějiny však nezasáhl, ačkoli Masarykovo tvrzení o návaznosti národního obrození na husitství po důkladném prozkoumání dějin husitství považoval za nevěrohodné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Také se mnohem více než Pekař vracel k Palackého závěrům, ačkoli Goll požadoval jejich revizi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Ještě více se na Masarykovu stranu přiklonil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Ladislav Karel Hofman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dějiny charakterizoval jako neustálé střetávání humanity s násilím a požadoval větší angažovanost historiků </a:t>
            </a: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Kamil Krofta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zprvu proti Masarykovi stavěl, avšak po roce 1918 dokázal ocenit etickou hodnotu Masarykova díla, a později dokonce začal pracovat v diplomacii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Nesouhlasil s Pekařovým voláním po revizi Palackého, stejně jako s jeho hodnocením husitství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Zcela zvláštním Gollovým žákem byl 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Zdeněk Nejedlý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jehož ovlivnil také Otakar Hostinský a Masaryk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Vstoupil do sporu o smysl českých dějin, kde se snažil popsat vývoj tohoto sporu a najít smíření mezi Pekařem a Masarykem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Postupem doby však Nejedlý stále více inklinoval k marxismu a komunismu a po svém pobytu v Sovětském svazu začal prosazovat názor, že idea komunismu těsně navazuje na české národní obrození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Nepodloženými tvrzeními se Nejedlý odklonil od Gollem zdůrazňované přísné vědecké práce a položil základy české marxistické historiografie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1522DE5-B9AF-45A4-75C7-6675541AB620}"/>
              </a:ext>
            </a:extLst>
          </p:cNvPr>
          <p:cNvSpPr txBox="1"/>
          <p:nvPr/>
        </p:nvSpPr>
        <p:spPr>
          <a:xfrm>
            <a:off x="257259" y="184481"/>
            <a:ext cx="156556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Gollova škola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868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CF3D643-EAF8-FE46-AF8B-ED2E73F5CC2E}"/>
              </a:ext>
            </a:extLst>
          </p:cNvPr>
          <p:cNvSpPr/>
          <p:nvPr/>
        </p:nvSpPr>
        <p:spPr>
          <a:xfrm>
            <a:off x="830505" y="959935"/>
            <a:ext cx="297709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Pokus o revizi Palackého: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Laichterova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řada Českých dějin</a:t>
            </a:r>
          </a:p>
        </p:txBody>
      </p:sp>
    </p:spTree>
    <p:extLst>
      <p:ext uri="{BB962C8B-B14F-4D97-AF65-F5344CB8AC3E}">
        <p14:creationId xmlns:p14="http://schemas.microsoft.com/office/powerpoint/2010/main" val="1401844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3C1216A-0725-9260-2BA4-523EFED6509F}"/>
              </a:ext>
            </a:extLst>
          </p:cNvPr>
          <p:cNvSpPr/>
          <p:nvPr/>
        </p:nvSpPr>
        <p:spPr>
          <a:xfrm>
            <a:off x="381232" y="4070338"/>
            <a:ext cx="3865648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(1921–1989)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Asi nejvýznamnější český historik druhé poloviny 20. století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Věnoval se kulturním, sociálním a hospodářským dějinám středověku, proměnám historického myšlení, tradicím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mnoha směrech předběhl svou dobu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7DCD9DA-E0DA-4EBF-CE17-7C80B5D39B56}"/>
              </a:ext>
            </a:extLst>
          </p:cNvPr>
          <p:cNvSpPr/>
          <p:nvPr/>
        </p:nvSpPr>
        <p:spPr>
          <a:xfrm>
            <a:off x="430526" y="233117"/>
            <a:ext cx="290175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Marxismus jako učení a škola?</a:t>
            </a:r>
          </a:p>
        </p:txBody>
      </p:sp>
    </p:spTree>
    <p:extLst>
      <p:ext uri="{BB962C8B-B14F-4D97-AF65-F5344CB8AC3E}">
        <p14:creationId xmlns:p14="http://schemas.microsoft.com/office/powerpoint/2010/main" val="1857971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CB34497-6E31-742B-0BE0-AEA7FF0C5AA4}"/>
              </a:ext>
            </a:extLst>
          </p:cNvPr>
          <p:cNvSpPr txBox="1"/>
          <p:nvPr/>
        </p:nvSpPr>
        <p:spPr>
          <a:xfrm>
            <a:off x="408104" y="209245"/>
            <a:ext cx="2232587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vlivem školy</a:t>
            </a:r>
          </a:p>
          <a:p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D67B103-6085-AD14-E1BD-DD1C7E397E2D}"/>
              </a:ext>
            </a:extLst>
          </p:cNvPr>
          <p:cNvSpPr/>
          <p:nvPr/>
        </p:nvSpPr>
        <p:spPr>
          <a:xfrm>
            <a:off x="408104" y="1008331"/>
            <a:ext cx="7161096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Zakladatelé Marc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Bloch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Lucien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Febvre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Jméno je odvozeno od časopisu 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d´histoire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économique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(později přejmenován na 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civilisations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od roku 1994 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Sociales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který začal vycházet v roce 1929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Prvořadým cílem školy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stalo problémově zaměřené psaní historie, které by dokázalo pokrýt všechny oblasti lidské činnosti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Analisté se postavili proti historiografii, která kladla důraz na politické dějiny a historii chápala jako vyprávění příběhu, jako prosté kladení jedné události za druhou bez hlubšího pochopení společenských souvislostí (kriticky označována jako vyprávěcí historie – 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évenementielle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Analisté se začali zabývat hospodářskými a sociálními dějinami, dějinami každodennosti, historickou geografií, mentalitami a ideologiemi, vlivem životního prostředí na člověka a společnost a dále jevy a strukturami, které se vyvíjely po staletí (tzv. dějiny dlouhého trvání – 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 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longue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durée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Škola vznesla požadavek na „totální dějiny“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Další často užívanou metodou je komparace geograficky odlišných společností (čínský × evropský feudalismus)</a:t>
            </a:r>
          </a:p>
        </p:txBody>
      </p:sp>
    </p:spTree>
    <p:extLst>
      <p:ext uri="{BB962C8B-B14F-4D97-AF65-F5344CB8AC3E}">
        <p14:creationId xmlns:p14="http://schemas.microsoft.com/office/powerpoint/2010/main" val="362409510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1272</Words>
  <Application>Microsoft Office PowerPoint</Application>
  <PresentationFormat>Širokoúhlá obrazovka</PresentationFormat>
  <Paragraphs>114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276</cp:revision>
  <cp:lastPrinted>2019-10-16T06:26:31Z</cp:lastPrinted>
  <dcterms:created xsi:type="dcterms:W3CDTF">2019-09-26T11:11:15Z</dcterms:created>
  <dcterms:modified xsi:type="dcterms:W3CDTF">2024-12-03T06:34:29Z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