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9" r:id="rId6"/>
    <p:sldId id="437" r:id="rId7"/>
    <p:sldId id="440" r:id="rId8"/>
    <p:sldId id="441" r:id="rId9"/>
    <p:sldId id="442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7" name="Obdélník 6"/>
          <p:cNvSpPr/>
          <p:nvPr/>
        </p:nvSpPr>
        <p:spPr>
          <a:xfrm>
            <a:off x="2637691" y="2921661"/>
            <a:ext cx="265527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cestě k vnitřní jednotě:</a:t>
            </a:r>
          </a:p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Karolínská Evropa</a:t>
            </a:r>
          </a:p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(657/751–911/987)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435970" y="140677"/>
            <a:ext cx="5424854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Dlouhý prolog:</a:t>
            </a:r>
          </a:p>
          <a:p>
            <a:pPr eaLnBrk="1" hangingPunct="1">
              <a:defRPr/>
            </a:pP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656/657	</a:t>
            </a:r>
            <a:r>
              <a:rPr lang="cs-CZ" altLang="de-DE" sz="16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Grimoald</a:t>
            </a:r>
            <a:endParaRPr lang="cs-CZ" altLang="de-DE" sz="16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6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675	Zavražděn král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Childerich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II.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681	Zavražděn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neustrijsko-burgudnský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	majordomus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Ebroin</a:t>
            </a: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687 	Bitva u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Tertry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. </a:t>
            </a:r>
            <a:r>
              <a:rPr lang="cs-CZ" altLang="de-DE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Pipin II.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porazil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neustrijského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krále 	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Theodericha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III. a jeho majordoma, opět sjednotil 	merovejské království  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719–741 	</a:t>
            </a:r>
            <a:r>
              <a:rPr lang="cs-CZ" altLang="de-DE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Karel </a:t>
            </a:r>
            <a:r>
              <a:rPr lang="cs-CZ" altLang="de-DE" sz="16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Martell</a:t>
            </a:r>
            <a:endParaRPr lang="cs-CZ" altLang="de-DE" sz="16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732 	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Poitiers</a:t>
            </a: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	Konfiskace třetiny církevního majetku, 	propůjčen za službu (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feudum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), počátek 	západoevropského lenního institutu 	(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fidelitas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, felonie, 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homagium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 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743–751 	</a:t>
            </a:r>
            <a:r>
              <a:rPr lang="cs-CZ" altLang="de-DE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Pipin III. Krátký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751 	Remeš: „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dei 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gratia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rex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Francorum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“  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	Počátek charismatického království na 	Západě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5650256" y="6125980"/>
            <a:ext cx="3335481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Sesazení posledního Merovejce (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Childericha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III.)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(Podle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Évariste-Vital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Luminaise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3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24207" y="163409"/>
            <a:ext cx="3622432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Říše Karla Velikého</a:t>
            </a: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(768/771–814)</a:t>
            </a:r>
          </a:p>
          <a:p>
            <a:pPr eaLnBrk="1" hangingPunct="1">
              <a:defRPr/>
            </a:pP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771 	† 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Karloman</a:t>
            </a: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774 	Italské tažení (Langobardi)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778 	Tažení do Španělska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779 	Počátek války se Sasy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788 	Proces Bavoři (</a:t>
            </a:r>
            <a:r>
              <a:rPr lang="cs-CZ" altLang="de-DE" sz="16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Tassilo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III.)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791–796 	Tažení do Panonie (Avaři)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800	Císařská korunovace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805–806 	Tažení do Čech</a:t>
            </a:r>
          </a:p>
        </p:txBody>
      </p:sp>
    </p:spTree>
    <p:extLst>
      <p:ext uri="{BB962C8B-B14F-4D97-AF65-F5344CB8AC3E}">
        <p14:creationId xmlns:p14="http://schemas.microsoft.com/office/powerpoint/2010/main" val="232223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365833" y="349293"/>
            <a:ext cx="2665828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Karolínská renesance:</a:t>
            </a:r>
          </a:p>
          <a:p>
            <a:pPr eaLnBrk="1" hangingPunct="1">
              <a:defRPr/>
            </a:pP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Písmo (karolínská minuskula)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Reforma vzdělávání (kapituly)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Správa (hrabství)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Právo (paralelní výkon práva)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Mince (karolínská marka, denáry)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Míry a váhy (sjednocení)</a:t>
            </a:r>
          </a:p>
          <a:p>
            <a:pPr eaLnBrk="1" hangingPunct="1">
              <a:defRPr/>
            </a:pPr>
            <a:endParaRPr lang="cs-CZ" altLang="de-DE" sz="16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Obnova dálkových cest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</a:t>
            </a:r>
            <a:r>
              <a:rPr lang="cs-CZ" altLang="de-DE" sz="16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fossa</a:t>
            </a:r>
            <a:r>
              <a:rPr lang="cs-CZ" altLang="de-DE" sz="16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Carolina</a:t>
            </a: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750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8002251" y="4584240"/>
            <a:ext cx="3155188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Cáchy:</a:t>
            </a:r>
          </a:p>
          <a:p>
            <a:pPr eaLnBrk="1" hangingPunct="1">
              <a:defRPr/>
            </a:pP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Dvorská kaple</a:t>
            </a:r>
          </a:p>
          <a:p>
            <a:pPr eaLnBrk="1" hangingPunct="1">
              <a:defRPr/>
            </a:pPr>
            <a:r>
              <a:rPr lang="cs-CZ" altLang="de-DE" sz="16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Mocenský a sakrální střed impéria</a:t>
            </a:r>
          </a:p>
        </p:txBody>
      </p:sp>
    </p:spTree>
    <p:extLst>
      <p:ext uri="{BB962C8B-B14F-4D97-AF65-F5344CB8AC3E}">
        <p14:creationId xmlns:p14="http://schemas.microsoft.com/office/powerpoint/2010/main" val="2232978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92136" y="389026"/>
            <a:ext cx="3450102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843</a:t>
            </a:r>
          </a:p>
          <a:p>
            <a:pPr eaLnBrk="1" hangingPunct="1">
              <a:defRPr/>
            </a:pPr>
            <a:r>
              <a:rPr lang="cs-CZ" altLang="de-DE" sz="1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Verdunská smlouva</a:t>
            </a:r>
          </a:p>
          <a:p>
            <a:pPr eaLnBrk="1" hangingPunct="1">
              <a:defRPr/>
            </a:pPr>
            <a:r>
              <a:rPr lang="cs-CZ" altLang="de-DE" sz="1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(Karel Holý, Lothar, Ludvík Němec)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931292" y="389026"/>
            <a:ext cx="316874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870</a:t>
            </a: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Smlouva z </a:t>
            </a:r>
            <a:r>
              <a:rPr lang="cs-CZ" altLang="de-DE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Meersenu</a:t>
            </a:r>
            <a:endParaRPr lang="cs-CZ" altLang="de-DE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altLang="de-DE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(Karel Holý, Ludvík Němec)</a:t>
            </a:r>
          </a:p>
        </p:txBody>
      </p:sp>
    </p:spTree>
    <p:extLst>
      <p:ext uri="{BB962C8B-B14F-4D97-AF65-F5344CB8AC3E}">
        <p14:creationId xmlns:p14="http://schemas.microsoft.com/office/powerpoint/2010/main" val="42281611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269</Words>
  <Application>Microsoft Office PowerPoint</Application>
  <PresentationFormat>Širokoúhlá obrazovka</PresentationFormat>
  <Paragraphs>69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272</cp:revision>
  <cp:lastPrinted>2019-10-16T06:26:31Z</cp:lastPrinted>
  <dcterms:created xsi:type="dcterms:W3CDTF">2019-09-26T11:11:15Z</dcterms:created>
  <dcterms:modified xsi:type="dcterms:W3CDTF">2024-10-22T05:33:16Z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