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436" r:id="rId5"/>
    <p:sldId id="448" r:id="rId6"/>
    <p:sldId id="443" r:id="rId7"/>
    <p:sldId id="437" r:id="rId8"/>
    <p:sldId id="440" r:id="rId9"/>
    <p:sldId id="442" r:id="rId10"/>
    <p:sldId id="444" r:id="rId11"/>
    <p:sldId id="445" r:id="rId12"/>
    <p:sldId id="446" r:id="rId13"/>
    <p:sldId id="447" r:id="rId14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7" name="Obdélník 6"/>
          <p:cNvSpPr/>
          <p:nvPr/>
        </p:nvSpPr>
        <p:spPr>
          <a:xfrm>
            <a:off x="2379233" y="2394122"/>
            <a:ext cx="3826001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Evropa 9. století:</a:t>
            </a:r>
          </a:p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Stýkání a potýkání tří velkých monarchií 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AF131B34-2397-4F53-5F3B-B45F9B2D858B}"/>
              </a:ext>
            </a:extLst>
          </p:cNvPr>
          <p:cNvSpPr/>
          <p:nvPr/>
        </p:nvSpPr>
        <p:spPr>
          <a:xfrm>
            <a:off x="377484" y="189785"/>
            <a:ext cx="3051515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Cordobský</a:t>
            </a: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emirát Al-</a:t>
            </a:r>
            <a:r>
              <a:rPr lang="cs-CZ" altLang="de-DE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Andalus</a:t>
            </a:r>
            <a:endParaRPr lang="cs-CZ" altLang="de-DE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(kolem roku 880)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D1C4C6C-8ED8-4528-711D-BA92F00B969D}"/>
              </a:ext>
            </a:extLst>
          </p:cNvPr>
          <p:cNvSpPr txBox="1"/>
          <p:nvPr/>
        </p:nvSpPr>
        <p:spPr>
          <a:xfrm>
            <a:off x="7684477" y="868014"/>
            <a:ext cx="3613638" cy="28007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756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Založen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ar-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Rahmánem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 (756–788)</a:t>
            </a:r>
            <a:endParaRPr lang="cs-CZ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Cordoba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hlavním městem 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Mezquita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828–852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Vláda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ar-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Rahmána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929</a:t>
            </a: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ar-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Rahmán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III. (912–961) se prohlásil za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chalifu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74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7110EC0B-31A6-36E6-8BCA-77A02F253A03}"/>
              </a:ext>
            </a:extLst>
          </p:cNvPr>
          <p:cNvSpPr/>
          <p:nvPr/>
        </p:nvSpPr>
        <p:spPr>
          <a:xfrm>
            <a:off x="10684044" y="283565"/>
            <a:ext cx="136944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Evropa </a:t>
            </a:r>
          </a:p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kolem </a:t>
            </a:r>
          </a:p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roku 814</a:t>
            </a:r>
          </a:p>
        </p:txBody>
      </p:sp>
    </p:spTree>
    <p:extLst>
      <p:ext uri="{BB962C8B-B14F-4D97-AF65-F5344CB8AC3E}">
        <p14:creationId xmlns:p14="http://schemas.microsoft.com/office/powerpoint/2010/main" val="74465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4C418161-A358-7512-74D9-1F9746E5F289}"/>
              </a:ext>
            </a:extLst>
          </p:cNvPr>
          <p:cNvSpPr/>
          <p:nvPr/>
        </p:nvSpPr>
        <p:spPr>
          <a:xfrm>
            <a:off x="368692" y="224955"/>
            <a:ext cx="145131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Frankové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5FB5778-21B7-C9EE-4A83-F55DAF2DE3A8}"/>
              </a:ext>
            </a:extLst>
          </p:cNvPr>
          <p:cNvSpPr/>
          <p:nvPr/>
        </p:nvSpPr>
        <p:spPr>
          <a:xfrm>
            <a:off x="368692" y="733202"/>
            <a:ext cx="5650257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Od „majordomátu“ ke království</a:t>
            </a:r>
          </a:p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(656–751)</a:t>
            </a:r>
          </a:p>
          <a:p>
            <a:pPr eaLnBrk="1" hangingPunct="1">
              <a:defRPr/>
            </a:pPr>
            <a:endParaRPr lang="cs-CZ" altLang="de-DE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656/657	</a:t>
            </a:r>
            <a:r>
              <a:rPr lang="cs-CZ" altLang="de-DE" sz="16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Grimoald</a:t>
            </a:r>
            <a:endParaRPr lang="cs-CZ" altLang="de-DE" sz="16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6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675	Zavražděn král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Childerich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II.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681	Zavražděn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neustrijsko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-burgundský 	majordomus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Ebroin</a:t>
            </a: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687 	Bitva u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Tertry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. </a:t>
            </a:r>
            <a:r>
              <a:rPr lang="cs-CZ" altLang="de-DE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Pipin II.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porazil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neustrijského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krále 	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Theodericha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III. a jeho majordoma, opět sjednotil 	merovejské království  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719–741 	</a:t>
            </a:r>
            <a:r>
              <a:rPr lang="cs-CZ" altLang="de-DE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Karel </a:t>
            </a:r>
            <a:r>
              <a:rPr lang="cs-CZ" altLang="de-DE" sz="16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Martell</a:t>
            </a:r>
            <a:endParaRPr lang="cs-CZ" altLang="de-DE" sz="16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732 	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Poitiers</a:t>
            </a: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	Konfiskace třetiny církevního majetku, propůjčen za 	službu (</a:t>
            </a:r>
            <a:r>
              <a:rPr lang="cs-CZ" altLang="de-DE" sz="16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feudum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), počátek západoevropského lenního 	institutu (</a:t>
            </a:r>
            <a:r>
              <a:rPr lang="cs-CZ" altLang="de-DE" sz="16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fidelitas</a:t>
            </a:r>
            <a:r>
              <a:rPr lang="cs-CZ" altLang="de-DE" sz="16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, felonie, </a:t>
            </a:r>
            <a:r>
              <a:rPr lang="cs-CZ" altLang="de-DE" sz="16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homagium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) 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743–751 	</a:t>
            </a:r>
            <a:r>
              <a:rPr lang="cs-CZ" altLang="de-DE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Pipin III. Krátký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751 	Remeš: „</a:t>
            </a:r>
            <a:r>
              <a:rPr lang="cs-CZ" altLang="de-DE" sz="16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dei </a:t>
            </a:r>
            <a:r>
              <a:rPr lang="cs-CZ" altLang="de-DE" sz="16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gratia</a:t>
            </a:r>
            <a:r>
              <a:rPr lang="cs-CZ" altLang="de-DE" sz="16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cs-CZ" altLang="de-DE" sz="16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rex</a:t>
            </a:r>
            <a:r>
              <a:rPr lang="cs-CZ" altLang="de-DE" sz="16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cs-CZ" altLang="de-DE" sz="16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Francorum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“  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	Počátek charismatického království na 	Západě</a:t>
            </a:r>
          </a:p>
        </p:txBody>
      </p:sp>
    </p:spTree>
    <p:extLst>
      <p:ext uri="{BB962C8B-B14F-4D97-AF65-F5344CB8AC3E}">
        <p14:creationId xmlns:p14="http://schemas.microsoft.com/office/powerpoint/2010/main" val="179964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319846" y="192649"/>
            <a:ext cx="2643554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Říše Karla Velikého</a:t>
            </a:r>
          </a:p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(768/771–814)</a:t>
            </a:r>
          </a:p>
          <a:p>
            <a:pPr eaLnBrk="1" hangingPunct="1">
              <a:defRPr/>
            </a:pPr>
            <a:endParaRPr lang="cs-CZ" altLang="de-DE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771 	†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Karloman</a:t>
            </a: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774 	Italské tažení 	(Langobardi)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778 	Tažení do 	Španělska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779 	Počátek války se 	Sasy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788 	Proces Bavoři 	(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Tassilo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III.)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791–796 	Tažení do Panonie 	(Avaři)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805–806 	Tažení do Čech</a:t>
            </a:r>
          </a:p>
        </p:txBody>
      </p:sp>
    </p:spTree>
    <p:extLst>
      <p:ext uri="{BB962C8B-B14F-4D97-AF65-F5344CB8AC3E}">
        <p14:creationId xmlns:p14="http://schemas.microsoft.com/office/powerpoint/2010/main" val="232223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7315200" y="149586"/>
            <a:ext cx="4057615" cy="4031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Karolínská renesance:</a:t>
            </a:r>
          </a:p>
          <a:p>
            <a:pPr eaLnBrk="1" hangingPunct="1">
              <a:defRPr/>
            </a:pPr>
            <a:endParaRPr lang="cs-CZ" altLang="de-DE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Písmo (karolínská minuskula)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Reforma vzdělávání (kapituly)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Správa (hrabství)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Právo (paralelní výkon práva)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Mince (karolínská marka, denáry)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Míry a váhy (sjednocení)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Obnova dálkových cest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</a:t>
            </a:r>
            <a:r>
              <a:rPr lang="cs-CZ" altLang="de-DE" sz="16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fossa</a:t>
            </a:r>
            <a:r>
              <a:rPr lang="cs-CZ" altLang="de-DE" sz="16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Carolina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7501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13005" y="758351"/>
            <a:ext cx="360836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843</a:t>
            </a:r>
          </a:p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Verdunská smlouva</a:t>
            </a:r>
          </a:p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(Karel Holý, Lothar, Ludvík Němec)</a:t>
            </a:r>
          </a:p>
        </p:txBody>
      </p:sp>
      <p:sp>
        <p:nvSpPr>
          <p:cNvPr id="6" name="Obdélník 5"/>
          <p:cNvSpPr/>
          <p:nvPr/>
        </p:nvSpPr>
        <p:spPr>
          <a:xfrm>
            <a:off x="5931291" y="751771"/>
            <a:ext cx="306323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870</a:t>
            </a:r>
          </a:p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Smlouva z </a:t>
            </a:r>
            <a:r>
              <a:rPr lang="cs-CZ" altLang="de-DE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Meersenu</a:t>
            </a:r>
            <a:endParaRPr lang="cs-CZ" altLang="de-DE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(Karel Holý, Ludvík Němec)</a:t>
            </a:r>
          </a:p>
        </p:txBody>
      </p:sp>
    </p:spTree>
    <p:extLst>
      <p:ext uri="{BB962C8B-B14F-4D97-AF65-F5344CB8AC3E}">
        <p14:creationId xmlns:p14="http://schemas.microsoft.com/office/powerpoint/2010/main" val="4228161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FA9BD089-E1E1-9F48-CF39-9D8672F16E7F}"/>
              </a:ext>
            </a:extLst>
          </p:cNvPr>
          <p:cNvSpPr/>
          <p:nvPr/>
        </p:nvSpPr>
        <p:spPr>
          <a:xfrm>
            <a:off x="377485" y="189785"/>
            <a:ext cx="145131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Byzanc</a:t>
            </a:r>
          </a:p>
        </p:txBody>
      </p:sp>
    </p:spTree>
    <p:extLst>
      <p:ext uri="{BB962C8B-B14F-4D97-AF65-F5344CB8AC3E}">
        <p14:creationId xmlns:p14="http://schemas.microsoft.com/office/powerpoint/2010/main" val="2978992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11C93571-C9A5-CA0A-7F16-FC5E55FFE6CD}"/>
              </a:ext>
            </a:extLst>
          </p:cNvPr>
          <p:cNvSpPr/>
          <p:nvPr/>
        </p:nvSpPr>
        <p:spPr>
          <a:xfrm>
            <a:off x="270748" y="117693"/>
            <a:ext cx="4521059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717–741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Vláda císaře Leona III.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Správní a vojenské reformy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730–787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Ikonoklasmus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802–811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Vláda císaře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Nikefora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Války s Araby a Bulhary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820–828 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Vláda císaře Michala II.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Povstání Tomáše Slovana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Ztráta Kréty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840–867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Vláda císaře Michala III.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863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Vítězství nad Araby, počátek protiofenzívy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Cyril a Metoděj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Bulharský vládce Boris přijal křest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867–886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Vláda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Basilea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I. (makedonská dynastie)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Počátek zlatého věku</a:t>
            </a:r>
          </a:p>
        </p:txBody>
      </p:sp>
    </p:spTree>
    <p:extLst>
      <p:ext uri="{BB962C8B-B14F-4D97-AF65-F5344CB8AC3E}">
        <p14:creationId xmlns:p14="http://schemas.microsoft.com/office/powerpoint/2010/main" val="680713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8E7AB9A7-34D3-D284-CC24-F80A449AD95C}"/>
              </a:ext>
            </a:extLst>
          </p:cNvPr>
          <p:cNvSpPr/>
          <p:nvPr/>
        </p:nvSpPr>
        <p:spPr>
          <a:xfrm>
            <a:off x="10531579" y="338641"/>
            <a:ext cx="145131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Umajovský</a:t>
            </a: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cs-CZ" altLang="de-DE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chalifát</a:t>
            </a: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kolem roku 750</a:t>
            </a:r>
          </a:p>
        </p:txBody>
      </p:sp>
    </p:spTree>
    <p:extLst>
      <p:ext uri="{BB962C8B-B14F-4D97-AF65-F5344CB8AC3E}">
        <p14:creationId xmlns:p14="http://schemas.microsoft.com/office/powerpoint/2010/main" val="2623391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371</Words>
  <Application>Microsoft Office PowerPoint</Application>
  <PresentationFormat>Širokoúhlá obrazovka</PresentationFormat>
  <Paragraphs>106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275</cp:revision>
  <cp:lastPrinted>2019-10-16T06:26:31Z</cp:lastPrinted>
  <dcterms:created xsi:type="dcterms:W3CDTF">2019-09-26T11:11:15Z</dcterms:created>
  <dcterms:modified xsi:type="dcterms:W3CDTF">2024-10-22T08:25:13Z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