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45" r:id="rId6"/>
    <p:sldId id="438" r:id="rId7"/>
    <p:sldId id="439" r:id="rId8"/>
    <p:sldId id="442" r:id="rId9"/>
    <p:sldId id="443" r:id="rId10"/>
    <p:sldId id="444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2535776" y="2690382"/>
            <a:ext cx="222902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Evropa 10. století</a:t>
            </a:r>
          </a:p>
          <a:p>
            <a:pPr algn="ctr"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Zlatá věk Byzance a otonská renesance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BFDB4DCE-C567-E293-B382-D03E59F99F88}"/>
              </a:ext>
            </a:extLst>
          </p:cNvPr>
          <p:cNvSpPr/>
          <p:nvPr/>
        </p:nvSpPr>
        <p:spPr>
          <a:xfrm>
            <a:off x="323204" y="540081"/>
            <a:ext cx="2718934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Basileois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867–886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Reforma práva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Zdrženlivá fiskální politika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Obnova velmocenského postavení ve Středomoří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Konstantin VII. </a:t>
            </a:r>
            <a:r>
              <a:rPr lang="cs-CZ" sz="1600" b="1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Porfyrogennétos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913–956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Důraz na diplomacii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Dohoda s Otou I.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Basileios</a:t>
            </a:r>
            <a:r>
              <a:rPr lang="cs-CZ" sz="16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II. </a:t>
            </a:r>
            <a:r>
              <a:rPr lang="cs-CZ" sz="1600" b="1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Bulgaroktonos</a:t>
            </a:r>
            <a:endParaRPr lang="cs-CZ" sz="1600" b="1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960/976–1025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Renovace správy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Hospodářské reformy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Války s Araby, Bulhary, Armény 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Gruzinci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Spojenectví s ruským knížetem Vladimírem (křest)</a:t>
            </a:r>
            <a:b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Jednání s císařem Otou III. (996)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0DF4B76-D159-3469-0295-A8A71DB278F7}"/>
              </a:ext>
            </a:extLst>
          </p:cNvPr>
          <p:cNvSpPr txBox="1"/>
          <p:nvPr/>
        </p:nvSpPr>
        <p:spPr>
          <a:xfrm>
            <a:off x="7341576" y="538206"/>
            <a:ext cx="4703885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cs-CZ" altLang="de-DE" sz="1600" b="1" dirty="0">
                <a:latin typeface="Times New Roman" panose="02020603050405020304" pitchFamily="18" charset="0"/>
              </a:rPr>
              <a:t>Byzanc za vlády makedonské dynastie (867–1056)</a:t>
            </a:r>
          </a:p>
        </p:txBody>
      </p:sp>
    </p:spTree>
    <p:extLst>
      <p:ext uri="{BB962C8B-B14F-4D97-AF65-F5344CB8AC3E}">
        <p14:creationId xmlns:p14="http://schemas.microsoft.com/office/powerpoint/2010/main" val="258278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F78310BC-DD5A-4508-A204-4EAE6D9929EE}"/>
              </a:ext>
            </a:extLst>
          </p:cNvPr>
          <p:cNvSpPr/>
          <p:nvPr/>
        </p:nvSpPr>
        <p:spPr>
          <a:xfrm>
            <a:off x="4101279" y="355600"/>
            <a:ext cx="375904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Obtížné počátky saské dynastie: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Jindřich I. Ptáčník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(918–936)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9B67FF3-DF65-4588-8E1A-74D323307EF0}"/>
              </a:ext>
            </a:extLst>
          </p:cNvPr>
          <p:cNvSpPr/>
          <p:nvPr/>
        </p:nvSpPr>
        <p:spPr>
          <a:xfrm>
            <a:off x="9004535" y="452315"/>
            <a:ext cx="2908380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Nová koncepce panovnické moci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Zvolen menšinou, přijal titul „krále Sasů“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Základna v Sasku (nová plošná organizace: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Burgward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Podrobil si Polabské Slovany (929)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Český tribut (Václav, rotunda svatého Víta)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Říšská církev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Sakrální symbolika (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lancea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regni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Maďarská otázka (933: Riade)</a:t>
            </a:r>
            <a:endParaRPr lang="de-DE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2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607F07D-ADCE-45E6-A931-FE2DA01C36B7}"/>
              </a:ext>
            </a:extLst>
          </p:cNvPr>
          <p:cNvSpPr/>
          <p:nvPr/>
        </p:nvSpPr>
        <p:spPr>
          <a:xfrm>
            <a:off x="255221" y="1320141"/>
            <a:ext cx="337600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Obnova císařství za Oty I. Velkého 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(936–972)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3CA8388-8697-4FE8-B08D-93C09220B2C2}"/>
              </a:ext>
            </a:extLst>
          </p:cNvPr>
          <p:cNvSpPr txBox="1"/>
          <p:nvPr/>
        </p:nvSpPr>
        <p:spPr>
          <a:xfrm>
            <a:off x="6798780" y="5102407"/>
            <a:ext cx="290394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936: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Volba a korunovace v Cáchách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955: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Vítězství na Lechu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962: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Korunovace v Římě</a:t>
            </a:r>
          </a:p>
        </p:txBody>
      </p:sp>
    </p:spTree>
    <p:extLst>
      <p:ext uri="{BB962C8B-B14F-4D97-AF65-F5344CB8AC3E}">
        <p14:creationId xmlns:p14="http://schemas.microsoft.com/office/powerpoint/2010/main" val="410545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4B731F8-A1BC-4530-BA46-ECE80D63748C}"/>
              </a:ext>
            </a:extLst>
          </p:cNvPr>
          <p:cNvSpPr/>
          <p:nvPr/>
        </p:nvSpPr>
        <p:spPr>
          <a:xfrm>
            <a:off x="2294106" y="1789116"/>
            <a:ext cx="244805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- Sňatek Oty II. 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Theofano</a:t>
            </a:r>
            <a:r>
              <a:rPr lang="cs-CZ" altLang="de-DE" sz="1600" dirty="0">
                <a:latin typeface="Times New Roman" panose="02020603050405020304" pitchFamily="18" charset="0"/>
              </a:rPr>
              <a:t>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Synkreze řecké a západní kultury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Přesun centra říše do Říma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Bita u mysu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Crotone</a:t>
            </a:r>
            <a:r>
              <a:rPr lang="cs-CZ" altLang="de-DE" sz="1600" dirty="0">
                <a:latin typeface="Times New Roman" panose="02020603050405020304" pitchFamily="18" charset="0"/>
              </a:rPr>
              <a:t> (982)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Lutické</a:t>
            </a:r>
            <a:r>
              <a:rPr lang="cs-CZ" altLang="de-DE" sz="1600" dirty="0">
                <a:latin typeface="Times New Roman" panose="02020603050405020304" pitchFamily="18" charset="0"/>
              </a:rPr>
              <a:t> povstání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2F89EAB-81CB-4194-AFF2-CC3FE8096F06}"/>
              </a:ext>
            </a:extLst>
          </p:cNvPr>
          <p:cNvSpPr txBox="1"/>
          <p:nvPr/>
        </p:nvSpPr>
        <p:spPr>
          <a:xfrm>
            <a:off x="2209288" y="382215"/>
            <a:ext cx="261768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Pokus o jednotu: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Ota II. (973–983)</a:t>
            </a:r>
          </a:p>
        </p:txBody>
      </p:sp>
    </p:spTree>
    <p:extLst>
      <p:ext uri="{BB962C8B-B14F-4D97-AF65-F5344CB8AC3E}">
        <p14:creationId xmlns:p14="http://schemas.microsoft.com/office/powerpoint/2010/main" val="297610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83F16EB-C571-4F61-B3AD-8D6BDF6C475F}"/>
              </a:ext>
            </a:extLst>
          </p:cNvPr>
          <p:cNvSpPr/>
          <p:nvPr/>
        </p:nvSpPr>
        <p:spPr>
          <a:xfrm>
            <a:off x="230425" y="818211"/>
            <a:ext cx="425365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Idea říšského univerzalismu: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Ota III. (996–1002)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04EBD5-3E11-4C82-893B-16BED3676973}"/>
              </a:ext>
            </a:extLst>
          </p:cNvPr>
          <p:cNvSpPr txBox="1"/>
          <p:nvPr/>
        </p:nvSpPr>
        <p:spPr>
          <a:xfrm>
            <a:off x="8532722" y="1769680"/>
            <a:ext cx="341122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- Vstřícná politika k východním sousedům: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Gerbert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Aurillacku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Vojtěch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Hnězdenský akt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Korunovace Štěpána I.</a:t>
            </a:r>
          </a:p>
        </p:txBody>
      </p:sp>
    </p:spTree>
    <p:extLst>
      <p:ext uri="{BB962C8B-B14F-4D97-AF65-F5344CB8AC3E}">
        <p14:creationId xmlns:p14="http://schemas.microsoft.com/office/powerpoint/2010/main" val="395409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7CFFBC25-32CB-49AB-B695-5318D5A00266}"/>
              </a:ext>
            </a:extLst>
          </p:cNvPr>
          <p:cNvSpPr/>
          <p:nvPr/>
        </p:nvSpPr>
        <p:spPr>
          <a:xfrm>
            <a:off x="7431650" y="2250091"/>
            <a:ext cx="275863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1002: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král východních Franků</a:t>
            </a:r>
          </a:p>
          <a:p>
            <a:r>
              <a:rPr lang="de-DE" altLang="de-DE" sz="1600" dirty="0">
                <a:latin typeface="Times New Roman" panose="02020603050405020304" pitchFamily="18" charset="0"/>
              </a:rPr>
              <a:t>(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re</a:t>
            </a:r>
            <a:r>
              <a:rPr lang="cs-CZ" altLang="de-DE" sz="1600" i="1" dirty="0">
                <a:latin typeface="Times New Roman" panose="02020603050405020304" pitchFamily="18" charset="0"/>
              </a:rPr>
              <a:t>x</a:t>
            </a:r>
            <a:r>
              <a:rPr lang="de-DE" altLang="de-DE" sz="1600" i="1" dirty="0">
                <a:latin typeface="Times New Roman" panose="02020603050405020304" pitchFamily="18" charset="0"/>
              </a:rPr>
              <a:t> 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Francorum</a:t>
            </a:r>
            <a:r>
              <a:rPr lang="de-DE" altLang="de-DE" sz="1600" i="1" dirty="0">
                <a:latin typeface="Times New Roman" panose="02020603050405020304" pitchFamily="18" charset="0"/>
              </a:rPr>
              <a:t> 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orientalium</a:t>
            </a:r>
            <a:r>
              <a:rPr lang="de-DE" altLang="de-DE" sz="1600" dirty="0">
                <a:latin typeface="Times New Roman" panose="02020603050405020304" pitchFamily="18" charset="0"/>
              </a:rPr>
              <a:t>)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1004: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král Italský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1014: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císař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Obrat v říšské politice k Východu?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8B6A290-3394-4235-8CDE-CBB704B9E173}"/>
              </a:ext>
            </a:extLst>
          </p:cNvPr>
          <p:cNvSpPr txBox="1"/>
          <p:nvPr/>
        </p:nvSpPr>
        <p:spPr>
          <a:xfrm>
            <a:off x="7334934" y="697480"/>
            <a:ext cx="23241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Jindřich II. Bavorský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(1002–1024)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Návrat k „</a:t>
            </a:r>
            <a:r>
              <a:rPr lang="cs-CZ" altLang="de-DE" sz="1600" b="1" dirty="0" err="1">
                <a:latin typeface="Times New Roman" panose="02020603050405020304" pitchFamily="18" charset="0"/>
              </a:rPr>
              <a:t>realpolitice</a:t>
            </a:r>
            <a:r>
              <a:rPr lang="cs-CZ" altLang="de-DE" sz="1600" b="1">
                <a:latin typeface="Times New Roman" panose="02020603050405020304" pitchFamily="18" charset="0"/>
              </a:rPr>
              <a:t>“?</a:t>
            </a:r>
            <a:endParaRPr lang="cs-CZ" altLang="de-DE" sz="1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226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315</Words>
  <Application>Microsoft Office PowerPoint</Application>
  <PresentationFormat>Širokoúhlá obrazovka</PresentationFormat>
  <Paragraphs>80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281</cp:revision>
  <cp:lastPrinted>2019-10-16T06:26:31Z</cp:lastPrinted>
  <dcterms:created xsi:type="dcterms:W3CDTF">2019-09-26T11:11:15Z</dcterms:created>
  <dcterms:modified xsi:type="dcterms:W3CDTF">2024-11-11T07:09:59Z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