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436" r:id="rId5"/>
    <p:sldId id="437" r:id="rId6"/>
    <p:sldId id="439" r:id="rId7"/>
    <p:sldId id="440" r:id="rId8"/>
    <p:sldId id="441" r:id="rId9"/>
    <p:sldId id="442" r:id="rId10"/>
    <p:sldId id="443" r:id="rId11"/>
    <p:sldId id="444" r:id="rId12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677007" y="2119215"/>
            <a:ext cx="44577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Velký rozkol: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Průsečík nešťastných náhod nebo poznaná nutnost?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E719E10-5ED2-7D21-BC9D-BD25D4AFD7D3}"/>
              </a:ext>
            </a:extLst>
          </p:cNvPr>
          <p:cNvSpPr/>
          <p:nvPr/>
        </p:nvSpPr>
        <p:spPr>
          <a:xfrm>
            <a:off x="317399" y="164371"/>
            <a:ext cx="169257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Vzdálený prolog: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Mikuláš I.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(858–867)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2A7762D-7AF8-5957-A19E-B2CCE3378011}"/>
              </a:ext>
            </a:extLst>
          </p:cNvPr>
          <p:cNvSpPr/>
          <p:nvPr/>
        </p:nvSpPr>
        <p:spPr>
          <a:xfrm>
            <a:off x="2255381" y="135311"/>
            <a:ext cx="6106104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Mikuláš I. prosazoval svrchovanou autoritu svatopetrského stolce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Dostal se do sporu s císařem Ludvíkem II. i s remešským biskupem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Hincmarem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Závažné byly neshody s patriarchou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Fotiem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Mikuláš žádal svrchovanost papeže nad všemi církevními hodnostáři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Byl proto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Fotiem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obžalován z hereze: Poprvé se objevila výtka tzv. 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filioque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praxi západní církve</a:t>
            </a:r>
          </a:p>
          <a:p>
            <a:pPr eaLnBrk="1" hangingPunct="1"/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Spor o Bulharsko (papež nabídl Borisovi arcibiskupa)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Působení Konstantina s Metodějem na Moravě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Neshody ustaly (nebyly však vyřešeny!) spolu se smrtí papeže Mikuláše I.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2A8874B-D772-347C-2FC8-858B79C0D260}"/>
              </a:ext>
            </a:extLst>
          </p:cNvPr>
          <p:cNvSpPr/>
          <p:nvPr/>
        </p:nvSpPr>
        <p:spPr>
          <a:xfrm>
            <a:off x="9779469" y="150505"/>
            <a:ext cx="2095132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Formule zní: “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Credo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et in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Vivificantem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ex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Filioque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procedit, et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Filio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adoratur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conglorificatur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locutus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prophetas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…“ </a:t>
            </a:r>
          </a:p>
          <a:p>
            <a:endParaRPr lang="cs-CZ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Překlad: 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Věřím v Ducha Svatého, Pána a dárce života, který z Otce (i Syna) vychází, s Otcem i Synem je zároveň uctíván a oslavován a mluvil ústy proroků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…“</a:t>
            </a: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5984EE8E-E531-05F6-EE06-2322F1612389}"/>
              </a:ext>
            </a:extLst>
          </p:cNvPr>
          <p:cNvCxnSpPr/>
          <p:nvPr/>
        </p:nvCxnSpPr>
        <p:spPr bwMode="auto">
          <a:xfrm>
            <a:off x="8634046" y="1489333"/>
            <a:ext cx="102153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2283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52B627A7-F5DD-281E-26A2-9D8025093662}"/>
              </a:ext>
            </a:extLst>
          </p:cNvPr>
          <p:cNvSpPr txBox="1"/>
          <p:nvPr/>
        </p:nvSpPr>
        <p:spPr>
          <a:xfrm>
            <a:off x="236611" y="85636"/>
            <a:ext cx="2622306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Jindřich III.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(1038–1056)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Poslední z charismatických císařů</a:t>
            </a:r>
          </a:p>
        </p:txBody>
      </p:sp>
      <p:sp>
        <p:nvSpPr>
          <p:cNvPr id="6" name="TextovéPole 4">
            <a:extLst>
              <a:ext uri="{FF2B5EF4-FFF2-40B4-BE49-F238E27FC236}">
                <a16:creationId xmlns:a16="http://schemas.microsoft.com/office/drawing/2014/main" id="{112DBE69-D1B9-FB7C-B336-928DE25BF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622" y="4921376"/>
            <a:ext cx="3691799" cy="1200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de-DE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Codex </a:t>
            </a:r>
            <a:r>
              <a:rPr lang="de-DE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Caesareus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Korunovace Jindřicha III. a jeho ženy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Agnes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Nápis kolem mandorly s trůnícím Kristem: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de-DE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de-DE" alt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de-DE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regnantes</a:t>
            </a:r>
            <a:r>
              <a:rPr lang="de-DE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vivant </a:t>
            </a:r>
            <a:r>
              <a:rPr lang="de-DE" alt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Heinricus</a:t>
            </a:r>
            <a:r>
              <a:rPr lang="de-DE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Agnes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(Skrze mne vládnou Jindřich a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Agnes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nechť žijí)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3622261-40A8-74F8-07E7-049BB9FAA7B3}"/>
              </a:ext>
            </a:extLst>
          </p:cNvPr>
          <p:cNvSpPr/>
          <p:nvPr/>
        </p:nvSpPr>
        <p:spPr>
          <a:xfrm>
            <a:off x="9979269" y="94115"/>
            <a:ext cx="2128236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1046 Synoda v </a:t>
            </a:r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Sutri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Vrchol teokratického pojetí císařské moci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Jindřichova římská jízda: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Říjen: Synoda v Pavii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Odsouzeno prodávání církevních úřadů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Prosinec: Synoda v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Sutri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Volba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Suidgera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Bamberku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(Kliment II.)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C9D4201-B620-79B8-B0D1-220BBE56666D}"/>
              </a:ext>
            </a:extLst>
          </p:cNvPr>
          <p:cNvSpPr/>
          <p:nvPr/>
        </p:nvSpPr>
        <p:spPr>
          <a:xfrm>
            <a:off x="235189" y="1377509"/>
            <a:ext cx="5247457" cy="5016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1002–1046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smrti Oty III. (1002) oslaben přímý vliv císařské moci na italské půdě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Sílící hlas římských patricijských rodů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Tusculů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Crescentiů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Tusculští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papežové: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VIII. (1012–1024)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IX. (1024–1032)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 (1032–1044)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1044–1045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Nepokoje v Římě, dosazen Silvestr III.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Benedikt IX. nechal Silvestra III. vyhnat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Poté prodal úřad Řehořovi VI., ale zároveň odmítl odstoupit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Schizma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IX., Silvestr III., Řehoř VI.</a:t>
            </a:r>
          </a:p>
        </p:txBody>
      </p:sp>
    </p:spTree>
    <p:extLst>
      <p:ext uri="{BB962C8B-B14F-4D97-AF65-F5344CB8AC3E}">
        <p14:creationId xmlns:p14="http://schemas.microsoft.com/office/powerpoint/2010/main" val="59090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7453FC8-726F-9411-C06C-0DC4A82A7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1090" y="933860"/>
            <a:ext cx="2946963" cy="575542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Kliment II. (1046–1047)</a:t>
            </a:r>
          </a:p>
          <a:p>
            <a:pPr eaLnBrk="1" hangingPunct="1"/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Damasus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(1048)</a:t>
            </a:r>
          </a:p>
          <a:p>
            <a:pPr eaLnBrk="1" hangingPunct="1"/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 (1047–1048)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 IX. (1049–1053)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Stabilizována kurie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biskupů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kněží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jáhnů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Okruh spolupracovníků</a:t>
            </a:r>
          </a:p>
          <a:p>
            <a:pPr eaLnBrk="1" hangingPunct="1"/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Humbert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 Silva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Candida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Fridrich Lotrinský (Alexandr II.)</a:t>
            </a:r>
          </a:p>
          <a:p>
            <a:pPr eaLnBrk="1" hangingPunct="1"/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Hildebrand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(Řehoř VII.)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Svolávání pravidelných synod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„Normanská“ otázka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Lev IX. uzavřel spojenectví s císařem Konstantinem IX. (1042–1055)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 bitvě u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Civitate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18. června 1053 byl Lev IX. poražen a zajat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0F3CE83-1F23-EE2E-B983-00554BBBD405}"/>
              </a:ext>
            </a:extLst>
          </p:cNvPr>
          <p:cNvSpPr/>
          <p:nvPr/>
        </p:nvSpPr>
        <p:spPr>
          <a:xfrm>
            <a:off x="5221091" y="397558"/>
            <a:ext cx="195919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Reformní papežové:</a:t>
            </a:r>
          </a:p>
        </p:txBody>
      </p:sp>
    </p:spTree>
    <p:extLst>
      <p:ext uri="{BB962C8B-B14F-4D97-AF65-F5344CB8AC3E}">
        <p14:creationId xmlns:p14="http://schemas.microsoft.com/office/powerpoint/2010/main" val="2737633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DD9F643-AF96-A2BB-A07D-607BE40CEEA6}"/>
              </a:ext>
            </a:extLst>
          </p:cNvPr>
          <p:cNvSpPr/>
          <p:nvPr/>
        </p:nvSpPr>
        <p:spPr>
          <a:xfrm>
            <a:off x="356500" y="336313"/>
            <a:ext cx="270356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Byzanc v předvečer roztržky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1AFAF18-FF13-2A61-9C8A-7E2B1E0F00B5}"/>
              </a:ext>
            </a:extLst>
          </p:cNvPr>
          <p:cNvSpPr/>
          <p:nvPr/>
        </p:nvSpPr>
        <p:spPr>
          <a:xfrm>
            <a:off x="356499" y="923121"/>
            <a:ext cx="4936470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Byzantská říše čelila narůstajícím problémům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1042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Vzpoura velitele italské armády Georgia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Maniakese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Obsazení Arménie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1047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Povstání v Thrákii, obnažena balkánská hranice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1049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Mír se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seldžuckými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Turky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1053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finančních důvodů rozpuštěna arménská armáda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Narůstající vliv patriarchy Michala (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Kerularios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 o církevní správu jižní Itálie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1052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Jihoitalské kostely podřízeny papeži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odvetu uzavřeny latinské kostely v Konstantinopoli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1054: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července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Exkomunikace  patriarchy Michala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řervence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Exkomunikace římských legátů</a:t>
            </a:r>
          </a:p>
        </p:txBody>
      </p:sp>
    </p:spTree>
    <p:extLst>
      <p:ext uri="{BB962C8B-B14F-4D97-AF65-F5344CB8AC3E}">
        <p14:creationId xmlns:p14="http://schemas.microsoft.com/office/powerpoint/2010/main" val="1442507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34D263A2-636F-336F-42A7-C81EFF5D14FE}"/>
              </a:ext>
            </a:extLst>
          </p:cNvPr>
          <p:cNvSpPr/>
          <p:nvPr/>
        </p:nvSpPr>
        <p:spPr>
          <a:xfrm>
            <a:off x="156502" y="225605"/>
            <a:ext cx="1936067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Boj o investituru</a:t>
            </a:r>
          </a:p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1075–1122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B8528D9-D181-DA24-C209-8767F4EBE460}"/>
              </a:ext>
            </a:extLst>
          </p:cNvPr>
          <p:cNvSpPr/>
          <p:nvPr/>
        </p:nvSpPr>
        <p:spPr>
          <a:xfrm>
            <a:off x="235633" y="1130574"/>
            <a:ext cx="2314135" cy="4278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terminologie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Investitura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Spirituália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Temporália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Říšská církev (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Reichskirche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„</a:t>
            </a:r>
            <a:r>
              <a:rPr lang="cs-CZ" alt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Clunyjské</a:t>
            </a:r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svobody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Imunita samosprávní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Imunita soudní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Imunita majetková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Možnost odvolat se ke svatému Petru</a:t>
            </a:r>
            <a:endParaRPr lang="de-DE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297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48316EC0-AB15-2FBE-5249-4D31ACB92E05}"/>
              </a:ext>
            </a:extLst>
          </p:cNvPr>
          <p:cNvSpPr/>
          <p:nvPr/>
        </p:nvSpPr>
        <p:spPr>
          <a:xfrm>
            <a:off x="224232" y="262316"/>
            <a:ext cx="145509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Řehoř VII.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(1073–1085)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5C700E5-6479-4504-EFA8-95BD5836E38C}"/>
              </a:ext>
            </a:extLst>
          </p:cNvPr>
          <p:cNvSpPr/>
          <p:nvPr/>
        </p:nvSpPr>
        <p:spPr>
          <a:xfrm>
            <a:off x="224232" y="1151066"/>
            <a:ext cx="2809114" cy="4278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1047/1073</a:t>
            </a:r>
          </a:p>
          <a:p>
            <a:pPr eaLnBrk="1" hangingPunct="1"/>
            <a:r>
              <a:rPr lang="cs-CZ" altLang="de-DE" sz="1600" dirty="0" err="1">
                <a:latin typeface="Times New Roman" panose="02020603050405020304" pitchFamily="18" charset="0"/>
              </a:rPr>
              <a:t>Hildebrand</a:t>
            </a:r>
            <a:r>
              <a:rPr lang="cs-CZ" altLang="de-DE" sz="1600" dirty="0">
                <a:latin typeface="Times New Roman" panose="02020603050405020304" pitchFamily="18" charset="0"/>
              </a:rPr>
              <a:t> (kardinál)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1073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zvolen lidem, jeho volba byla rádci Jindřicha IV. zpochybněna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1075</a:t>
            </a:r>
          </a:p>
          <a:p>
            <a:pPr eaLnBrk="1" hangingPunct="1"/>
            <a:r>
              <a:rPr lang="cs-CZ" altLang="de-DE" sz="1600" i="1" dirty="0" err="1">
                <a:latin typeface="Times New Roman" panose="02020603050405020304" pitchFamily="18" charset="0"/>
              </a:rPr>
              <a:t>Dictatus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papae</a:t>
            </a:r>
            <a:r>
              <a:rPr lang="cs-CZ" altLang="de-DE" sz="1600" dirty="0">
                <a:latin typeface="Times New Roman" panose="02020603050405020304" pitchFamily="18" charset="0"/>
              </a:rPr>
              <a:t> (27 tezí)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Exkomunikace Jindřicha IV.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1077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Canossa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1080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Druhá exkomunikace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1084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Římská jízda, Řehoř pod ochranou Normanů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1085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Smrt v Salernu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F4E7A53-2E20-0D0C-723F-90D88927EEED}"/>
              </a:ext>
            </a:extLst>
          </p:cNvPr>
          <p:cNvSpPr/>
          <p:nvPr/>
        </p:nvSpPr>
        <p:spPr>
          <a:xfrm>
            <a:off x="8827657" y="274138"/>
            <a:ext cx="3140111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Na cestě ke Canosse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1065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Jindřich IV. prohlášen za dospělého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1070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Spor s Otou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Northeimu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1073–1075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Saské války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1076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Exkomunikace Jindřicha IV.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1077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Pouť do Canossy (smír s papežem)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Část knížat odepřela poslušnost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Volba proti-krále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</a:rPr>
              <a:t>Rudolf Švábský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(1077–1080)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</a:rPr>
              <a:t>Heřman ze </a:t>
            </a:r>
            <a:r>
              <a:rPr lang="cs-CZ" altLang="de-DE" sz="1600" b="1" i="1" dirty="0" err="1">
                <a:latin typeface="Times New Roman" panose="02020603050405020304" pitchFamily="18" charset="0"/>
              </a:rPr>
              <a:t>Salmu</a:t>
            </a:r>
            <a:endParaRPr lang="cs-CZ" altLang="de-DE" sz="1600" b="1" i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(1081–1088)</a:t>
            </a:r>
          </a:p>
        </p:txBody>
      </p:sp>
    </p:spTree>
    <p:extLst>
      <p:ext uri="{BB962C8B-B14F-4D97-AF65-F5344CB8AC3E}">
        <p14:creationId xmlns:p14="http://schemas.microsoft.com/office/powerpoint/2010/main" val="2673674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60ABC62-3A81-B1F4-0FF5-95D918C06F97}"/>
              </a:ext>
            </a:extLst>
          </p:cNvPr>
          <p:cNvSpPr/>
          <p:nvPr/>
        </p:nvSpPr>
        <p:spPr>
          <a:xfrm>
            <a:off x="249116" y="265723"/>
            <a:ext cx="2693377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Konkordát wormský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 září 1122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Pactum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Calixtinum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sive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Heinricianum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B6F8F23-A29C-E603-63F6-5446E329ED7E}"/>
              </a:ext>
            </a:extLst>
          </p:cNvPr>
          <p:cNvSpPr/>
          <p:nvPr/>
        </p:nvSpPr>
        <p:spPr>
          <a:xfrm>
            <a:off x="249116" y="1859840"/>
            <a:ext cx="2693377" cy="4031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1122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Potvrzen na dvorském sjezdu v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Bamberku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1123</a:t>
            </a:r>
          </a:p>
          <a:p>
            <a:pPr eaLnBrk="1" hangingPunct="1"/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Kalixt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II. jej nechal schválit Prvním lateránským koncilem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pravidlo: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území severně od Alp císař nejprve propůjčil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temporália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poté papež udělil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spirituália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území jižně od Alp papež nejprve propůjčil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spirituália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poté císař udělil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temporália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08751C7-F688-9136-E8EA-98C9F6AD4B94}"/>
              </a:ext>
            </a:extLst>
          </p:cNvPr>
          <p:cNvSpPr/>
          <p:nvPr/>
        </p:nvSpPr>
        <p:spPr>
          <a:xfrm>
            <a:off x="10389576" y="199963"/>
            <a:ext cx="172035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Teritorializace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římsko-německé říše</a:t>
            </a:r>
          </a:p>
        </p:txBody>
      </p:sp>
    </p:spTree>
    <p:extLst>
      <p:ext uri="{BB962C8B-B14F-4D97-AF65-F5344CB8AC3E}">
        <p14:creationId xmlns:p14="http://schemas.microsoft.com/office/powerpoint/2010/main" val="419193427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758</Words>
  <Application>Microsoft Office PowerPoint</Application>
  <PresentationFormat>Širokoúhlá obrazovka</PresentationFormat>
  <Paragraphs>176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289</cp:revision>
  <cp:lastPrinted>2019-10-16T06:26:31Z</cp:lastPrinted>
  <dcterms:created xsi:type="dcterms:W3CDTF">2019-09-26T11:11:15Z</dcterms:created>
  <dcterms:modified xsi:type="dcterms:W3CDTF">2024-11-25T06:52:25Z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