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7"/>
  </p:notesMasterIdLst>
  <p:sldIdLst>
    <p:sldId id="256" r:id="rId2"/>
    <p:sldId id="265" r:id="rId3"/>
    <p:sldId id="297" r:id="rId4"/>
    <p:sldId id="296" r:id="rId5"/>
    <p:sldId id="266" r:id="rId6"/>
    <p:sldId id="300" r:id="rId7"/>
    <p:sldId id="299" r:id="rId8"/>
    <p:sldId id="260" r:id="rId9"/>
    <p:sldId id="278" r:id="rId10"/>
    <p:sldId id="298" r:id="rId11"/>
    <p:sldId id="262" r:id="rId12"/>
    <p:sldId id="263" r:id="rId13"/>
    <p:sldId id="280" r:id="rId14"/>
    <p:sldId id="264" r:id="rId15"/>
    <p:sldId id="275" r:id="rId16"/>
    <p:sldId id="276" r:id="rId17"/>
    <p:sldId id="273" r:id="rId18"/>
    <p:sldId id="259" r:id="rId19"/>
    <p:sldId id="284" r:id="rId20"/>
    <p:sldId id="285" r:id="rId21"/>
    <p:sldId id="286" r:id="rId22"/>
    <p:sldId id="287" r:id="rId23"/>
    <p:sldId id="288" r:id="rId24"/>
    <p:sldId id="290" r:id="rId25"/>
    <p:sldId id="291" r:id="rId26"/>
    <p:sldId id="292" r:id="rId27"/>
    <p:sldId id="293" r:id="rId28"/>
    <p:sldId id="294" r:id="rId29"/>
    <p:sldId id="289" r:id="rId30"/>
    <p:sldId id="283" r:id="rId31"/>
    <p:sldId id="301" r:id="rId32"/>
    <p:sldId id="281" r:id="rId33"/>
    <p:sldId id="302" r:id="rId34"/>
    <p:sldId id="303" r:id="rId35"/>
    <p:sldId id="304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BA754C-EFAF-45ED-A64D-DA4ED3F87FA3}" type="datetimeFigureOut">
              <a:rPr lang="cs-CZ" smtClean="0"/>
              <a:t>15.11.2024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ED5D3E-B939-4C2B-88B0-9637A2FD2C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9633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0943-0054-4673-BC34-0EA5730308E8}" type="datetimeFigureOut">
              <a:rPr lang="cs-CZ" smtClean="0"/>
              <a:t>15.11.2024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FEBD-04EF-47B1-99EE-279A4DCAB3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89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0943-0054-4673-BC34-0EA5730308E8}" type="datetimeFigureOut">
              <a:rPr lang="cs-CZ" smtClean="0"/>
              <a:t>15.11.2024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FEBD-04EF-47B1-99EE-279A4DCAB3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3088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0943-0054-4673-BC34-0EA5730308E8}" type="datetimeFigureOut">
              <a:rPr lang="cs-CZ" smtClean="0"/>
              <a:t>15.11.2024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FEBD-04EF-47B1-99EE-279A4DCAB3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8658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0943-0054-4673-BC34-0EA5730308E8}" type="datetimeFigureOut">
              <a:rPr lang="cs-CZ" smtClean="0"/>
              <a:t>15.11.2024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FEBD-04EF-47B1-99EE-279A4DCAB3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6330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0943-0054-4673-BC34-0EA5730308E8}" type="datetimeFigureOut">
              <a:rPr lang="cs-CZ" smtClean="0"/>
              <a:t>15.11.2024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FEBD-04EF-47B1-99EE-279A4DCAB3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7064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0943-0054-4673-BC34-0EA5730308E8}" type="datetimeFigureOut">
              <a:rPr lang="cs-CZ" smtClean="0"/>
              <a:t>15.11.2024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FEBD-04EF-47B1-99EE-279A4DCAB3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5646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0943-0054-4673-BC34-0EA5730308E8}" type="datetimeFigureOut">
              <a:rPr lang="cs-CZ" smtClean="0"/>
              <a:t>15.11.2024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FEBD-04EF-47B1-99EE-279A4DCAB3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6289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0943-0054-4673-BC34-0EA5730308E8}" type="datetimeFigureOut">
              <a:rPr lang="cs-CZ" smtClean="0"/>
              <a:t>15.11.2024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FEBD-04EF-47B1-99EE-279A4DCAB3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9698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0943-0054-4673-BC34-0EA5730308E8}" type="datetimeFigureOut">
              <a:rPr lang="cs-CZ" smtClean="0"/>
              <a:t>15.11.2024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FEBD-04EF-47B1-99EE-279A4DCAB3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500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0943-0054-4673-BC34-0EA5730308E8}" type="datetimeFigureOut">
              <a:rPr lang="cs-CZ" smtClean="0"/>
              <a:t>15.11.2024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FEBD-04EF-47B1-99EE-279A4DCAB3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8996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0943-0054-4673-BC34-0EA5730308E8}" type="datetimeFigureOut">
              <a:rPr lang="cs-CZ" smtClean="0"/>
              <a:t>15.11.2024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FEBD-04EF-47B1-99EE-279A4DCAB3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2901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2B0943-0054-4673-BC34-0EA5730308E8}" type="datetimeFigureOut">
              <a:rPr lang="cs-CZ" smtClean="0"/>
              <a:t>15.11.2024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81FEBD-04EF-47B1-99EE-279A4DCAB3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8078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youtube.com/watch?v=w6pFuOXPQTc&amp;ab_channel=MartinHavel" TargetMode="Externa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5964CBE2-084A-47DF-A704-CF5F6217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9265C91-3679-E4F8-9C4F-300A63A633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74819"/>
            <a:ext cx="4826795" cy="2858363"/>
          </a:xfrm>
        </p:spPr>
        <p:txBody>
          <a:bodyPr>
            <a:normAutofit/>
          </a:bodyPr>
          <a:lstStyle/>
          <a:p>
            <a:pPr algn="l"/>
            <a:r>
              <a:rPr lang="cs-CZ" sz="6700">
                <a:solidFill>
                  <a:schemeClr val="bg1"/>
                </a:solidFill>
              </a:rPr>
              <a:t>Film jako historický pramen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D91688A-C6E7-C6FB-8C0A-9D17AC8D9E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024" y="4414180"/>
            <a:ext cx="4830283" cy="1594507"/>
          </a:xfrm>
        </p:spPr>
        <p:txBody>
          <a:bodyPr>
            <a:normAutofit/>
          </a:bodyPr>
          <a:lstStyle/>
          <a:p>
            <a:pPr algn="l"/>
            <a:endParaRPr lang="cs-CZ" dirty="0">
              <a:solidFill>
                <a:schemeClr val="bg1"/>
              </a:solidFill>
            </a:endParaRPr>
          </a:p>
          <a:p>
            <a:pPr algn="l"/>
            <a:r>
              <a:rPr lang="cs-CZ" dirty="0">
                <a:solidFill>
                  <a:schemeClr val="bg1"/>
                </a:solidFill>
              </a:rPr>
              <a:t>PhDr. Jan Bárta, Ph.D.</a:t>
            </a:r>
          </a:p>
          <a:p>
            <a:pPr algn="l"/>
            <a:r>
              <a:rPr lang="cs-CZ" dirty="0">
                <a:solidFill>
                  <a:schemeClr val="bg1"/>
                </a:solidFill>
              </a:rPr>
              <a:t>(MUNI Brno, 11. 11. 2024)</a:t>
            </a:r>
          </a:p>
        </p:txBody>
      </p:sp>
      <p:pic>
        <p:nvPicPr>
          <p:cNvPr id="5122" name="Picture 2" descr="Obsah obrázku skica, kreslené, kresba, snímek obrazovky&#10;&#10;Popis byl vytvořen automaticky">
            <a:extLst>
              <a:ext uri="{FF2B5EF4-FFF2-40B4-BE49-F238E27FC236}">
                <a16:creationId xmlns:a16="http://schemas.microsoft.com/office/drawing/2014/main" id="{5B78E064-82D6-F133-A26B-9D22C3FE2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8" r="-1" b="-1"/>
          <a:stretch/>
        </p:blipFill>
        <p:spPr bwMode="auto">
          <a:xfrm>
            <a:off x="6096000" y="841375"/>
            <a:ext cx="5260975" cy="4707593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noFill/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Freeform: Shape 5128">
            <a:extLst>
              <a:ext uri="{FF2B5EF4-FFF2-40B4-BE49-F238E27FC236}">
                <a16:creationId xmlns:a16="http://schemas.microsoft.com/office/drawing/2014/main" id="{686A5CBB-E03B-4019-8BCD-78975D39E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131" name="Freeform: Shape 5130">
            <a:extLst>
              <a:ext uri="{FF2B5EF4-FFF2-40B4-BE49-F238E27FC236}">
                <a16:creationId xmlns:a16="http://schemas.microsoft.com/office/drawing/2014/main" id="{94993204-9792-4E61-A83C-73D4379E2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12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80FD79-EA52-4D7C-E5FA-58294512D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Mody reprezentace / hraný film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74A121-22B0-B269-0F39-EBF7A8BF2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err="1">
                <a:solidFill>
                  <a:srgbClr val="FF0000"/>
                </a:solidFill>
              </a:rPr>
              <a:t>Doslovnější</a:t>
            </a:r>
            <a:r>
              <a:rPr lang="cs-CZ" dirty="0">
                <a:solidFill>
                  <a:srgbClr val="FF0000"/>
                </a:solidFill>
              </a:rPr>
              <a:t> </a:t>
            </a:r>
          </a:p>
          <a:p>
            <a:r>
              <a:rPr lang="cs-CZ" dirty="0"/>
              <a:t>„racionálnější“, postavy jsou nositeli idejí</a:t>
            </a:r>
          </a:p>
          <a:p>
            <a:r>
              <a:rPr lang="cs-CZ" dirty="0"/>
              <a:t>realistické vyprávění</a:t>
            </a:r>
          </a:p>
          <a:p>
            <a:r>
              <a:rPr lang="cs-CZ" dirty="0"/>
              <a:t>snaha překrýt předešlé interpretace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>
                <a:solidFill>
                  <a:srgbClr val="FF0000"/>
                </a:solidFill>
              </a:rPr>
              <a:t>Abstraktnější </a:t>
            </a:r>
          </a:p>
          <a:p>
            <a:r>
              <a:rPr lang="cs-CZ" dirty="0"/>
              <a:t>směřují více k obecným idejím, s univerzálnější platností</a:t>
            </a:r>
          </a:p>
          <a:p>
            <a:r>
              <a:rPr lang="cs-CZ" dirty="0"/>
              <a:t>z podstaty spíše zpochybňují dosavadní stereotypy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4832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A854EE-F018-7303-D158-27BA8A505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Hraný film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D9F83C-2427-515F-281F-BC8D6FE10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cs-CZ" dirty="0"/>
              <a:t>Přiznaně fikční reprezentace (např. minulosti u „historického filmu“) </a:t>
            </a:r>
          </a:p>
          <a:p>
            <a:pPr algn="just"/>
            <a:r>
              <a:rPr lang="cs-CZ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enormní vliv např. na kulturní paměť – ovlivňuje historické vědomí</a:t>
            </a:r>
          </a:p>
          <a:p>
            <a:pPr algn="just"/>
            <a:r>
              <a:rPr lang="cs-CZ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Snaha </a:t>
            </a:r>
            <a:r>
              <a:rPr lang="cs-CZ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mocensky utvářet</a:t>
            </a:r>
            <a:r>
              <a:rPr lang="cs-CZ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kulturní paměť – „politika paměti“</a:t>
            </a:r>
          </a:p>
          <a:p>
            <a:pPr marL="0" indent="0" algn="just">
              <a:buNone/>
            </a:pPr>
            <a:r>
              <a:rPr lang="cs-CZ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(Kdo, kdy, proč a co – chce, abychom si pamatovali?)</a:t>
            </a:r>
          </a:p>
          <a:p>
            <a:pPr algn="just"/>
            <a:endParaRPr lang="cs-CZ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cs-CZ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Srov. s dobou vzniku a poptávkou</a:t>
            </a:r>
          </a:p>
          <a:p>
            <a:pPr algn="just"/>
            <a:r>
              <a:rPr lang="cs-CZ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Filmový obraz tzv. odsunu</a:t>
            </a:r>
          </a:p>
          <a:p>
            <a:pPr algn="just"/>
            <a:r>
              <a:rPr lang="cs-CZ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Filmový obraz </a:t>
            </a:r>
            <a:r>
              <a:rPr lang="cs-CZ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meziválečné ČSR</a:t>
            </a:r>
            <a:endParaRPr lang="cs-CZ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449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302 Found">
            <a:extLst>
              <a:ext uri="{FF2B5EF4-FFF2-40B4-BE49-F238E27FC236}">
                <a16:creationId xmlns:a16="http://schemas.microsoft.com/office/drawing/2014/main" id="{AA41BA5D-825A-8F47-D38B-3F323876A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46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02D4E66-6FE6-1A13-D252-5315ED722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/>
              <a:t>Příklad: Filmové reprezentace tzv. odsunu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CB32B3-DD53-026C-80BF-D783DEFDA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cs-CZ" sz="2000" dirty="0"/>
              <a:t>Transfer Němců/poválečná retribuce</a:t>
            </a:r>
          </a:p>
          <a:p>
            <a:endParaRPr lang="cs-CZ" sz="2000" dirty="0"/>
          </a:p>
          <a:p>
            <a:endParaRPr lang="cs-CZ" sz="20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CE344FA-F0AF-0CF3-FD96-C9A4B8F2DBCA}"/>
              </a:ext>
            </a:extLst>
          </p:cNvPr>
          <p:cNvSpPr txBox="1"/>
          <p:nvPr/>
        </p:nvSpPr>
        <p:spPr>
          <a:xfrm>
            <a:off x="7531610" y="6488658"/>
            <a:ext cx="4482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https://www.dejepis21.cz/odsun-ve-filmu-1</a:t>
            </a:r>
          </a:p>
        </p:txBody>
      </p:sp>
    </p:spTree>
    <p:extLst>
      <p:ext uri="{BB962C8B-B14F-4D97-AF65-F5344CB8AC3E}">
        <p14:creationId xmlns:p14="http://schemas.microsoft.com/office/powerpoint/2010/main" val="3137655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044FCC-2C67-52C5-E466-D88378BB2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1952	     1968		1988	     2005		2011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BE369A-07FF-42C5-DC2F-7202E58B0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480233" y="1700395"/>
            <a:ext cx="2622195" cy="373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Ohlédnutí - Karel Machálek">
            <a:extLst>
              <a:ext uri="{FF2B5EF4-FFF2-40B4-BE49-F238E27FC236}">
                <a16:creationId xmlns:a16="http://schemas.microsoft.com/office/drawing/2014/main" id="{D4876CB5-53F5-CCCD-439A-58A07AF88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134" y="2935824"/>
            <a:ext cx="2280994" cy="325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Jaroslav Matějka - Rodáci">
            <a:extLst>
              <a:ext uri="{FF2B5EF4-FFF2-40B4-BE49-F238E27FC236}">
                <a16:creationId xmlns:a16="http://schemas.microsoft.com/office/drawing/2014/main" id="{B284E8DC-7249-86EE-65FC-905B76D4E2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7" t="15397" r="24604" b="14055"/>
          <a:stretch/>
        </p:blipFill>
        <p:spPr bwMode="auto">
          <a:xfrm>
            <a:off x="5085159" y="1523117"/>
            <a:ext cx="2324191" cy="3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B1019B7-59E1-5FE2-8407-73993E201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5990" y="2686278"/>
            <a:ext cx="2782797" cy="3750128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B7FC621F-F7B5-3CC2-4BFF-3F6131DA9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081" y="1618434"/>
            <a:ext cx="2414087" cy="362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671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BD42BE-7886-AA35-D1C7-9CC73880D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Příklad: Filmové a seriálové reprezentace první republiky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A848A8-15B3-3D4B-0C56-55E5438FA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559" y="2021568"/>
            <a:ext cx="10515600" cy="4351338"/>
          </a:xfrm>
        </p:spPr>
        <p:txBody>
          <a:bodyPr/>
          <a:lstStyle/>
          <a:p>
            <a:endParaRPr lang="cs-CZ" dirty="0"/>
          </a:p>
          <a:p>
            <a:pPr marL="0" indent="0">
              <a:buNone/>
            </a:pPr>
            <a:r>
              <a:rPr lang="cs-CZ" dirty="0"/>
              <a:t>1953</a:t>
            </a:r>
          </a:p>
        </p:txBody>
      </p:sp>
      <p:pic>
        <p:nvPicPr>
          <p:cNvPr id="6146" name="Picture 2" descr="© NFA">
            <a:extLst>
              <a:ext uri="{FF2B5EF4-FFF2-40B4-BE49-F238E27FC236}">
                <a16:creationId xmlns:a16="http://schemas.microsoft.com/office/drawing/2014/main" id="{8F3FFAA2-6744-9E77-AA53-B9369D9A0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008" y="1609237"/>
            <a:ext cx="3345436" cy="456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otogalerie: z filmu Botostroj (Vítězslav Vejražka)">
            <a:extLst>
              <a:ext uri="{FF2B5EF4-FFF2-40B4-BE49-F238E27FC236}">
                <a16:creationId xmlns:a16="http://schemas.microsoft.com/office/drawing/2014/main" id="{7FE1F52B-2AC5-4660-4A55-7B0DA40ED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59" y="3332617"/>
            <a:ext cx="3466548" cy="284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Botostroj (1954) | ČSFD.cz">
            <a:extLst>
              <a:ext uri="{FF2B5EF4-FFF2-40B4-BE49-F238E27FC236}">
                <a16:creationId xmlns:a16="http://schemas.microsoft.com/office/drawing/2014/main" id="{3B3A1A5E-8DC1-287D-A503-6CAFFCD6F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346" y="3623947"/>
            <a:ext cx="3304127" cy="255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225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4B3B9F-26D6-110E-DA81-687748BE6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	1968					1974</a:t>
            </a:r>
          </a:p>
        </p:txBody>
      </p:sp>
      <p:pic>
        <p:nvPicPr>
          <p:cNvPr id="5" name="Zástupný obsah 4" descr="Obsah obrázku oblečení, Lidská tvář, text, muž&#10;&#10;Popis byl vytvořen automaticky">
            <a:extLst>
              <a:ext uri="{FF2B5EF4-FFF2-40B4-BE49-F238E27FC236}">
                <a16:creationId xmlns:a16="http://schemas.microsoft.com/office/drawing/2014/main" id="{4EF12C1B-19B2-B79F-5B27-3A7D6E8D4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936" y="2569283"/>
            <a:ext cx="2967764" cy="2967764"/>
          </a:xfrm>
        </p:spPr>
      </p:pic>
      <p:pic>
        <p:nvPicPr>
          <p:cNvPr id="7" name="Obrázek 6" descr="Obsah obrázku text, oblečení, muž, plakát&#10;&#10;Popis byl vytvořen automaticky">
            <a:extLst>
              <a:ext uri="{FF2B5EF4-FFF2-40B4-BE49-F238E27FC236}">
                <a16:creationId xmlns:a16="http://schemas.microsoft.com/office/drawing/2014/main" id="{2702B7FA-B25C-6CFD-E261-A2C201752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605" y="1690688"/>
            <a:ext cx="4677395" cy="4677395"/>
          </a:xfrm>
          <a:prstGeom prst="rect">
            <a:avLst/>
          </a:prstGeom>
        </p:spPr>
      </p:pic>
      <p:pic>
        <p:nvPicPr>
          <p:cNvPr id="10" name="Obrázek 9" descr="Obsah obrázku oblečení, Lidská tvář, text, muž&#10;&#10;Popis byl vytvořen automaticky">
            <a:extLst>
              <a:ext uri="{FF2B5EF4-FFF2-40B4-BE49-F238E27FC236}">
                <a16:creationId xmlns:a16="http://schemas.microsoft.com/office/drawing/2014/main" id="{226033BC-9CD8-4935-589C-2BE95DA46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2" t="3035" r="14436" b="3980"/>
          <a:stretch/>
        </p:blipFill>
        <p:spPr>
          <a:xfrm>
            <a:off x="6999790" y="1690688"/>
            <a:ext cx="3571566" cy="467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18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AA73E4-0677-6DF4-0D0C-4E76CC6AE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1979					1986</a:t>
            </a:r>
          </a:p>
        </p:txBody>
      </p:sp>
      <p:pic>
        <p:nvPicPr>
          <p:cNvPr id="7" name="Obrázek 6" descr="Obsah obrázku text, oblečení, Lidská tvář, plakát&#10;&#10;Popis byl vytvořen automaticky">
            <a:extLst>
              <a:ext uri="{FF2B5EF4-FFF2-40B4-BE49-F238E27FC236}">
                <a16:creationId xmlns:a16="http://schemas.microsoft.com/office/drawing/2014/main" id="{3F36E691-4454-088D-05D5-C26776F45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449" y="1181099"/>
            <a:ext cx="3443515" cy="5165272"/>
          </a:xfrm>
          <a:prstGeom prst="rect">
            <a:avLst/>
          </a:prstGeom>
        </p:spPr>
      </p:pic>
      <p:pic>
        <p:nvPicPr>
          <p:cNvPr id="9" name="Obrázek 8" descr="Obsah obrázku oblečení, text, osoba, venku&#10;&#10;Popis byl vytvořen automaticky">
            <a:extLst>
              <a:ext uri="{FF2B5EF4-FFF2-40B4-BE49-F238E27FC236}">
                <a16:creationId xmlns:a16="http://schemas.microsoft.com/office/drawing/2014/main" id="{4E1185EA-646A-F52A-1181-97BAFD94D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999" y="1181099"/>
            <a:ext cx="3680717" cy="516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9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32A0F0-A99F-2D52-A29B-8BFDBEF73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1994			2001			2014</a:t>
            </a:r>
          </a:p>
        </p:txBody>
      </p:sp>
      <p:pic>
        <p:nvPicPr>
          <p:cNvPr id="3" name="Obrázek 2" descr="2001Obsah obrázku text, oblečení, Lidská tvář, plakát">
            <a:extLst>
              <a:ext uri="{FF2B5EF4-FFF2-40B4-BE49-F238E27FC236}">
                <a16:creationId xmlns:a16="http://schemas.microsoft.com/office/drawing/2014/main" id="{52B3FE9D-E22E-BC02-5A4E-949BD4B61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7340"/>
          <a:stretch/>
        </p:blipFill>
        <p:spPr>
          <a:xfrm>
            <a:off x="4211522" y="1557339"/>
            <a:ext cx="358975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4" name="Obrázek 3" descr="Obsah obrázku text, kolo, vozidlo, Pozemní vozidlo&#10;&#10;Popis byl vytvořen automaticky">
            <a:extLst>
              <a:ext uri="{FF2B5EF4-FFF2-40B4-BE49-F238E27FC236}">
                <a16:creationId xmlns:a16="http://schemas.microsoft.com/office/drawing/2014/main" id="{7258216F-A70E-C6FC-3623-0E767C736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5722"/>
          <a:stretch/>
        </p:blipFill>
        <p:spPr>
          <a:xfrm>
            <a:off x="374829" y="1557339"/>
            <a:ext cx="3567884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5" name="Zástupný symbol obrázku 9" descr="Obsah obrázku oblečení, text, osoba, Lidská tvář&#10;&#10;Popis byl vytvořen automaticky">
            <a:extLst>
              <a:ext uri="{FF2B5EF4-FFF2-40B4-BE49-F238E27FC236}">
                <a16:creationId xmlns:a16="http://schemas.microsoft.com/office/drawing/2014/main" id="{8C7F5379-7EBA-5FD4-7D8C-219D3AD15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1091"/>
          <a:stretch/>
        </p:blipFill>
        <p:spPr>
          <a:xfrm>
            <a:off x="8070082" y="1557339"/>
            <a:ext cx="356760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8882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74C028-5839-D4F3-BB0E-8908E9E05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Produkční údaje (okolnosti vzniku); Příklad: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609187-4999-1BBE-786C-57117A0AE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96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		         (Ladislav </a:t>
            </a:r>
            <a:r>
              <a:rPr lang="cs-CZ" dirty="0" err="1"/>
              <a:t>Helge</a:t>
            </a:r>
            <a:r>
              <a:rPr lang="cs-CZ" dirty="0"/>
              <a:t>, 1959)</a:t>
            </a:r>
          </a:p>
          <a:p>
            <a:pPr marL="0" indent="0">
              <a:buNone/>
            </a:pPr>
            <a:r>
              <a:rPr lang="cs-CZ" dirty="0"/>
              <a:t>							      (Karel Kachyňa, 1966)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E900B2C-EA9A-B88C-CE26-68597E5A1893}"/>
              </a:ext>
            </a:extLst>
          </p:cNvPr>
          <p:cNvSpPr txBox="1"/>
          <p:nvPr/>
        </p:nvSpPr>
        <p:spPr>
          <a:xfrm>
            <a:off x="457200" y="6176963"/>
            <a:ext cx="7677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https://www.youtube.com/watch?v=YGLjqAGZLLU&amp;ab_channel=FilmBonus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FF5CFA7-3648-E070-B486-18CC188C73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7" b="4286"/>
          <a:stretch/>
        </p:blipFill>
        <p:spPr bwMode="auto">
          <a:xfrm>
            <a:off x="729344" y="1708749"/>
            <a:ext cx="2612570" cy="388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4480BC8-CBDE-AF40-021E-D651DDC184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56" b="25631"/>
          <a:stretch/>
        </p:blipFill>
        <p:spPr>
          <a:xfrm>
            <a:off x="6074227" y="2822025"/>
            <a:ext cx="6008414" cy="336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42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8" name="Rectangle 7187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90" name="Rectangle 7189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VÁVRA: Svedl DESÍTKY HEREČEK! Teď zemřel ve 100 letech v bolestech | TN.cz">
            <a:extLst>
              <a:ext uri="{FF2B5EF4-FFF2-40B4-BE49-F238E27FC236}">
                <a16:creationId xmlns:a16="http://schemas.microsoft.com/office/drawing/2014/main" id="{5889C692-6B0F-E46D-560F-AC9A23BB8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22444"/>
          <a:stretch/>
        </p:blipFill>
        <p:spPr bwMode="auto">
          <a:xfrm>
            <a:off x="-170" y="10"/>
            <a:ext cx="845031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AD57EE7-2B3E-89A0-2340-DDD39C160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6149219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Osoba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tvůrce</a:t>
            </a:r>
            <a:r>
              <a:rPr lang="cs-CZ" dirty="0">
                <a:solidFill>
                  <a:srgbClr val="FFFFFF"/>
                </a:solidFill>
              </a:rPr>
              <a:t>;</a:t>
            </a:r>
            <a:br>
              <a:rPr lang="cs-CZ" dirty="0">
                <a:solidFill>
                  <a:srgbClr val="FFFFFF"/>
                </a:solidFill>
              </a:rPr>
            </a:br>
            <a:r>
              <a:rPr lang="cs-CZ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Příklad: </a:t>
            </a:r>
            <a:br>
              <a:rPr lang="cs-CZ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cs-CZ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„Za všech režimů“, „vždy první“</a:t>
            </a: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F45DDFBF-EFEE-B3EA-053A-AED82BEA7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0929"/>
          <a:stretch/>
        </p:blipFill>
        <p:spPr bwMode="auto"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66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AE8901-C7FA-DE5E-CAE4-8DE3ECED9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Film jako historický pramen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36836D-EEA1-ECE4-DC60-FAB59AE65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čem všem nám filmový materiál vypovídá?</a:t>
            </a:r>
          </a:p>
          <a:p>
            <a:pPr marL="0" indent="0">
              <a:buNone/>
            </a:pPr>
            <a:endParaRPr lang="cs-CZ" sz="3600" dirty="0"/>
          </a:p>
          <a:p>
            <a:pPr marL="0" indent="0">
              <a:buNone/>
            </a:pPr>
            <a:r>
              <a:rPr lang="cs-CZ" sz="3600" dirty="0"/>
              <a:t>Jaký druh informací z něj můžeme vytěžit?</a:t>
            </a:r>
          </a:p>
          <a:p>
            <a:pPr marL="0" indent="0">
              <a:buNone/>
            </a:pPr>
            <a:endParaRPr lang="cs-CZ" sz="3600" dirty="0"/>
          </a:p>
          <a:p>
            <a:pPr marL="0" indent="0">
              <a:buNone/>
            </a:pPr>
            <a:r>
              <a:rPr lang="cs-CZ" sz="3600" dirty="0"/>
              <a:t>Jaké vlivy je třeba zohlednit při kritice pramene?</a:t>
            </a:r>
          </a:p>
          <a:p>
            <a:pPr marL="0" indent="0">
              <a:buNone/>
            </a:pPr>
            <a:endParaRPr lang="cs-CZ" sz="3600" dirty="0"/>
          </a:p>
          <a:p>
            <a:pPr marL="0" indent="0">
              <a:buNone/>
            </a:pPr>
            <a:r>
              <a:rPr lang="cs-CZ" sz="3600" dirty="0"/>
              <a:t>Z jaké perspektivy k němu přistupovat?</a:t>
            </a:r>
          </a:p>
        </p:txBody>
      </p:sp>
    </p:spTree>
    <p:extLst>
      <p:ext uri="{BB962C8B-B14F-4D97-AF65-F5344CB8AC3E}">
        <p14:creationId xmlns:p14="http://schemas.microsoft.com/office/powerpoint/2010/main" val="21365263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4F43277C-DB14-CE07-8298-0D7B69103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7"/>
          <a:stretch/>
        </p:blipFill>
        <p:spPr bwMode="auto">
          <a:xfrm>
            <a:off x="215380" y="418640"/>
            <a:ext cx="2201863" cy="621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ívka v modrém (1939)">
            <a:extLst>
              <a:ext uri="{FF2B5EF4-FFF2-40B4-BE49-F238E27FC236}">
                <a16:creationId xmlns:a16="http://schemas.microsoft.com/office/drawing/2014/main" id="{12AAA298-7C52-5B9B-C562-0FFFE82AE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21" y="418640"/>
            <a:ext cx="3992612" cy="621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Němá barikáda (1949) | ČSFD.cz">
            <a:extLst>
              <a:ext uri="{FF2B5EF4-FFF2-40B4-BE49-F238E27FC236}">
                <a16:creationId xmlns:a16="http://schemas.microsoft.com/office/drawing/2014/main" id="{F90F206D-04F4-475F-A504-284BBAD68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4"/>
          <a:stretch/>
        </p:blipFill>
        <p:spPr bwMode="auto">
          <a:xfrm>
            <a:off x="7387412" y="418640"/>
            <a:ext cx="4589208" cy="621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090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Otakar Vávra - Husitská trilogie DVD - Film">
            <a:extLst>
              <a:ext uri="{FF2B5EF4-FFF2-40B4-BE49-F238E27FC236}">
                <a16:creationId xmlns:a16="http://schemas.microsoft.com/office/drawing/2014/main" id="{FA2915C8-33D9-BAA3-A8A6-3857486E5C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" t="12658" r="6273" b="12059"/>
          <a:stretch/>
        </p:blipFill>
        <p:spPr bwMode="auto">
          <a:xfrm>
            <a:off x="311269" y="729867"/>
            <a:ext cx="11569462" cy="539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223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A88E6D69-ED52-F7D3-3A75-FE131E390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72" y="826265"/>
            <a:ext cx="4049401" cy="571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218B4021-33F5-EFC9-B56B-05CDC91F3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239" y="904530"/>
            <a:ext cx="6858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242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3" name="Rectangle 11272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266" name="Picture 2" descr="Sokolovo (DVD) (papírový obal)">
            <a:extLst>
              <a:ext uri="{FF2B5EF4-FFF2-40B4-BE49-F238E27FC236}">
                <a16:creationId xmlns:a16="http://schemas.microsoft.com/office/drawing/2014/main" id="{95948400-7050-67C7-0476-99B2B51DC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5" r="-2" b="1424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2B1D8D34-A31C-F7EA-50D9-38144D7C2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6" r="2" b="2"/>
          <a:stretch/>
        </p:blipFill>
        <p:spPr bwMode="auto">
          <a:xfrm>
            <a:off x="6096000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165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6" name="Rectangle 1055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UNITEDFILM - Památce Jiřího Menzela">
            <a:extLst>
              <a:ext uri="{FF2B5EF4-FFF2-40B4-BE49-F238E27FC236}">
                <a16:creationId xmlns:a16="http://schemas.microsoft.com/office/drawing/2014/main" id="{5BB740AF-9E80-C3F9-F5C3-449CC1D79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r="2" b="2"/>
          <a:stretch/>
        </p:blipFill>
        <p:spPr bwMode="auto"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iří Menzel v roce 1968 přebír Oscara za film Ostře sledované vlaky">
            <a:extLst>
              <a:ext uri="{FF2B5EF4-FFF2-40B4-BE49-F238E27FC236}">
                <a16:creationId xmlns:a16="http://schemas.microsoft.com/office/drawing/2014/main" id="{A5DBDAA3-3070-5BAC-F524-A2C64AF4E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5" r="14311" b="-1"/>
          <a:stretch/>
        </p:blipFill>
        <p:spPr bwMode="auto"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Zemřel Jiří Menzel – Divadelní noviny">
            <a:extLst>
              <a:ext uri="{FF2B5EF4-FFF2-40B4-BE49-F238E27FC236}">
                <a16:creationId xmlns:a16="http://schemas.microsoft.com/office/drawing/2014/main" id="{AF9D2C73-DACB-5B08-D70A-59FCFCBA9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5" r="-1" b="31907"/>
          <a:stretch/>
        </p:blipFill>
        <p:spPr bwMode="auto"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EE437FF-308D-2242-B1C6-601D1C1F8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2764" y="4921416"/>
            <a:ext cx="5505814" cy="157691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Osoba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tvůrce</a:t>
            </a:r>
            <a:r>
              <a:rPr lang="cs-CZ" dirty="0"/>
              <a:t>;</a:t>
            </a:r>
            <a:r>
              <a:rPr lang="cs-CZ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příklad:</a:t>
            </a:r>
            <a:br>
              <a:rPr lang="cs-CZ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cs-CZ" dirty="0"/>
              <a:t>„povinná úlitba, vykoupení z hříchů 60. let“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45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F6BC3BD-5301-287E-7DA8-B941A881E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0"/>
            <a:ext cx="4937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4A1A0D9-A433-2A19-D6AB-2B7600C4A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3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123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Kdo hleda zlate dno : Photo">
            <a:extLst>
              <a:ext uri="{FF2B5EF4-FFF2-40B4-BE49-F238E27FC236}">
                <a16:creationId xmlns:a16="http://schemas.microsoft.com/office/drawing/2014/main" id="{5C0F1D38-CD5F-0518-E752-4709979B1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726438"/>
            <a:ext cx="3278292" cy="245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71E06C92-5502-E2E2-1585-A1E281FA3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3493" y="792703"/>
            <a:ext cx="3743538" cy="527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2217F4A-4761-A9CB-F2C5-400FBEBCC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08764" y="725760"/>
            <a:ext cx="3239769" cy="246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23B4218C-A137-D154-94E7-8559CB322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3730206"/>
            <a:ext cx="3278292" cy="234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Kdo hledá zlaté dno | Filmová místa.cz">
            <a:extLst>
              <a:ext uri="{FF2B5EF4-FFF2-40B4-BE49-F238E27FC236}">
                <a16:creationId xmlns:a16="http://schemas.microsoft.com/office/drawing/2014/main" id="{A0E77B67-29F9-988D-3A91-14B30D68B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08763" y="3681822"/>
            <a:ext cx="3239769" cy="246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4653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A3AD883-2941-A9FF-A0E1-859822769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822"/>
          <a:stretch/>
        </p:blipFill>
        <p:spPr bwMode="auto">
          <a:xfrm>
            <a:off x="4500469" y="1123527"/>
            <a:ext cx="3264379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10" name="Straight Connector 4106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>
            <a:extLst>
              <a:ext uri="{FF2B5EF4-FFF2-40B4-BE49-F238E27FC236}">
                <a16:creationId xmlns:a16="http://schemas.microsoft.com/office/drawing/2014/main" id="{CD632148-E2AF-2173-8259-1A12CD25E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" r="2" b="2"/>
          <a:stretch/>
        </p:blipFill>
        <p:spPr bwMode="auto">
          <a:xfrm>
            <a:off x="8240459" y="1123527"/>
            <a:ext cx="3237378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09" name="Straight Connector 4108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>
            <a:extLst>
              <a:ext uri="{FF2B5EF4-FFF2-40B4-BE49-F238E27FC236}">
                <a16:creationId xmlns:a16="http://schemas.microsoft.com/office/drawing/2014/main" id="{A4C3C20D-9EB4-3065-0C0E-4AE2FC993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" r="2" b="2"/>
          <a:stretch/>
        </p:blipFill>
        <p:spPr bwMode="auto">
          <a:xfrm>
            <a:off x="520237" y="1123527"/>
            <a:ext cx="3250580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9324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F4C186-A046-116E-E035-51583AB0D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95046"/>
          </a:xfrm>
        </p:spPr>
        <p:txBody>
          <a:bodyPr>
            <a:normAutofit fontScale="90000"/>
          </a:bodyPr>
          <a:lstStyle/>
          <a:p>
            <a:r>
              <a:rPr lang="cs-CZ" dirty="0"/>
              <a:t>Příklad: </a:t>
            </a:r>
            <a:br>
              <a:rPr lang="cs-CZ" dirty="0"/>
            </a:br>
            <a:r>
              <a:rPr lang="cs-CZ" dirty="0"/>
              <a:t>Každodennost / rodina</a:t>
            </a:r>
            <a:br>
              <a:rPr lang="cs-CZ" dirty="0"/>
            </a:br>
            <a:br>
              <a:rPr lang="cs-CZ" dirty="0"/>
            </a:br>
            <a:r>
              <a:rPr lang="cs-CZ" dirty="0"/>
              <a:t>(1983)			(1982)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11F41D7-7AF0-261B-818D-F32B1EAFE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18" y="2433894"/>
            <a:ext cx="2776796" cy="397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9133B96F-C654-7B86-3D67-56A476D5C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324" y="721648"/>
            <a:ext cx="3795558" cy="233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Manželské etudy (1987) | Galerie - Ze seriálu | ČSFD.cz">
            <a:extLst>
              <a:ext uri="{FF2B5EF4-FFF2-40B4-BE49-F238E27FC236}">
                <a16:creationId xmlns:a16="http://schemas.microsoft.com/office/drawing/2014/main" id="{417D96F1-36D5-3990-26A8-411F6E019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324" y="3561840"/>
            <a:ext cx="3795558" cy="284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669DB53C-BD79-1D6B-1136-68BE6EBA1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731" y="2704055"/>
            <a:ext cx="2621240" cy="370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763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AD5FB4-F2AC-B3E5-F591-95E3979CE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Příklad: Obraz mladých lidí / hudba, popmusic</a:t>
            </a:r>
          </a:p>
        </p:txBody>
      </p:sp>
      <p:pic>
        <p:nvPicPr>
          <p:cNvPr id="3" name="Picture 2" descr="Černý Petr - iVysílání | Česká televize">
            <a:extLst>
              <a:ext uri="{FF2B5EF4-FFF2-40B4-BE49-F238E27FC236}">
                <a16:creationId xmlns:a16="http://schemas.microsoft.com/office/drawing/2014/main" id="{8788E602-4239-D5D0-3D88-933BD53E7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714" y="1553637"/>
            <a:ext cx="7207021" cy="405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foto DVD film DVD Starci na chmelu (1964)">
            <a:extLst>
              <a:ext uri="{FF2B5EF4-FFF2-40B4-BE49-F238E27FC236}">
                <a16:creationId xmlns:a16="http://schemas.microsoft.com/office/drawing/2014/main" id="{C2ECDBBF-9955-F32B-D7F5-8D370D1E1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53637"/>
            <a:ext cx="3443689" cy="489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3951395-B704-8DD1-A77D-5707E1FD8AC6}"/>
              </a:ext>
            </a:extLst>
          </p:cNvPr>
          <p:cNvSpPr txBox="1"/>
          <p:nvPr/>
        </p:nvSpPr>
        <p:spPr>
          <a:xfrm>
            <a:off x="4595714" y="5657671"/>
            <a:ext cx="7207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/>
              <a:t>KDE JE AUTENTICITA? „Černý Petr“, srov. tancovačka, 30. – 48. minuta, SROV. „</a:t>
            </a:r>
            <a:r>
              <a:rPr lang="cs-CZ" dirty="0" err="1"/>
              <a:t>Diskopříběh</a:t>
            </a:r>
            <a:r>
              <a:rPr lang="cs-CZ" dirty="0"/>
              <a:t>“ (hodnověrnost nebo konformita?), SROV. skupina Mama Bubu v dok. „Hudba 85“ (srov. obraz sídliště – jak v komparaci vyznívá předešlá disko teze, o „správném paneláku, plném bytů a hitů“?</a:t>
            </a:r>
          </a:p>
        </p:txBody>
      </p:sp>
    </p:spTree>
    <p:extLst>
      <p:ext uri="{BB962C8B-B14F-4D97-AF65-F5344CB8AC3E}">
        <p14:creationId xmlns:p14="http://schemas.microsoft.com/office/powerpoint/2010/main" val="2964042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FDCA15-F22E-3E78-A030-87399FCE4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Perspektiva Sociologie kultury</a:t>
            </a:r>
            <a:br>
              <a:rPr lang="cs-CZ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F0973D-FC12-706F-F105-42A97DA93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114"/>
            <a:ext cx="10515600" cy="5094515"/>
          </a:xfrm>
        </p:spPr>
        <p:txBody>
          <a:bodyPr>
            <a:normAutofit fontScale="70000" lnSpcReduction="20000"/>
          </a:bodyPr>
          <a:lstStyle/>
          <a:p>
            <a:pPr algn="just"/>
            <a:endParaRPr lang="cs-CZ" dirty="0"/>
          </a:p>
          <a:p>
            <a:pPr algn="just"/>
            <a:r>
              <a:rPr lang="cs-CZ" dirty="0"/>
              <a:t>Teorie sociálních polí (Pierre Bourdieu) – „sociálních prostorů“ s vlastními vnitřními zákonitostmi, boji o kapitály (kulturní – uznání, ekonomický, sociální…)</a:t>
            </a:r>
          </a:p>
          <a:p>
            <a:pPr algn="just"/>
            <a:endParaRPr lang="cs-CZ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cs-CZ" dirty="0">
                <a:solidFill>
                  <a:srgbClr val="FF0000"/>
                </a:solidFill>
              </a:rPr>
              <a:t>	Princip autonomie</a:t>
            </a:r>
          </a:p>
          <a:p>
            <a:pPr marL="0" indent="0" algn="just">
              <a:buNone/>
            </a:pPr>
            <a:endParaRPr lang="cs-CZ" dirty="0">
              <a:solidFill>
                <a:srgbClr val="FF0000"/>
              </a:solidFill>
            </a:endParaRPr>
          </a:p>
          <a:p>
            <a:pPr algn="just"/>
            <a:r>
              <a:rPr lang="cs-CZ" b="1" dirty="0"/>
              <a:t>Pole filmové produkce </a:t>
            </a:r>
            <a:r>
              <a:rPr lang="cs-CZ" dirty="0"/>
              <a:t>– je sice autonomní, ale reaguje např. na společenskou poptávku, intervence politické moci, musí zohledňovat tržní záležitosti</a:t>
            </a:r>
          </a:p>
          <a:p>
            <a:pPr algn="just"/>
            <a:endParaRPr lang="cs-CZ" dirty="0"/>
          </a:p>
          <a:p>
            <a:pPr marL="0" indent="0" algn="just">
              <a:buNone/>
            </a:pPr>
            <a:r>
              <a:rPr lang="cs-CZ" dirty="0">
                <a:solidFill>
                  <a:srgbClr val="FF0000"/>
                </a:solidFill>
              </a:rPr>
              <a:t>	Princip heteronomie</a:t>
            </a:r>
          </a:p>
          <a:p>
            <a:pPr marL="0" indent="0" algn="just">
              <a:buNone/>
            </a:pPr>
            <a:endParaRPr lang="cs-CZ" dirty="0">
              <a:solidFill>
                <a:srgbClr val="FF0000"/>
              </a:solidFill>
            </a:endParaRPr>
          </a:p>
          <a:p>
            <a:pPr algn="just"/>
            <a:r>
              <a:rPr lang="cs-CZ" b="1" dirty="0"/>
              <a:t>Pole politiky </a:t>
            </a:r>
            <a:r>
              <a:rPr lang="cs-CZ" dirty="0"/>
              <a:t>– vytváří požadavky ve smyslu historické politiky (politiky paměti), utváří poptávky, zakázku; v nesvobodných systémech zasahuje mocensky, cenzuruje apod.</a:t>
            </a:r>
          </a:p>
          <a:p>
            <a:pPr algn="just"/>
            <a:endParaRPr lang="cs-CZ" dirty="0"/>
          </a:p>
          <a:p>
            <a:pPr algn="just"/>
            <a:r>
              <a:rPr lang="cs-CZ" b="1" dirty="0"/>
              <a:t>Pole držitelů ekonomické moci </a:t>
            </a:r>
            <a:r>
              <a:rPr lang="cs-CZ" dirty="0"/>
              <a:t>– zájmy vlastní kapitalismu, film je komodita (srov. AJ. Liehm)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55466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62E943-4CDB-A226-B667-B93A5BFE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068" y="279104"/>
            <a:ext cx="10721248" cy="1034825"/>
          </a:xfrm>
        </p:spPr>
        <p:txBody>
          <a:bodyPr>
            <a:normAutofit/>
          </a:bodyPr>
          <a:lstStyle/>
          <a:p>
            <a:r>
              <a:rPr lang="cs-CZ" sz="2400" dirty="0"/>
              <a:t>(M. Forman,1963) 		 (Jar. Soukup, 1987) </a:t>
            </a:r>
            <a:br>
              <a:rPr lang="cs-CZ" sz="2400" dirty="0"/>
            </a:br>
            <a:r>
              <a:rPr lang="cs-CZ" sz="2400" dirty="0"/>
              <a:t>			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3DEC45A-7057-F4BB-9D9E-0735D31ACA10}"/>
              </a:ext>
            </a:extLst>
          </p:cNvPr>
          <p:cNvSpPr txBox="1"/>
          <p:nvPr/>
        </p:nvSpPr>
        <p:spPr>
          <a:xfrm>
            <a:off x="533400" y="5692151"/>
            <a:ext cx="8686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https://www.youtube.com/watch?v=AeEO28RWl2U&amp;t=2869s&amp;ab_channel=jirilokvenc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778FC59-0873-4F96-2C65-4E0A1A745A3F}"/>
              </a:ext>
            </a:extLst>
          </p:cNvPr>
          <p:cNvSpPr txBox="1"/>
          <p:nvPr/>
        </p:nvSpPr>
        <p:spPr>
          <a:xfrm>
            <a:off x="533400" y="6346372"/>
            <a:ext cx="7901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https://www.youtube.com/watch?v=xIPS8A4LYwo&amp;ab_channel=nohynasidory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AD35894-4C88-73C3-E803-A5A2196C0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03531"/>
            <a:ext cx="2874492" cy="406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udba 85, titulek filmu, 1985">
            <a:extLst>
              <a:ext uri="{FF2B5EF4-FFF2-40B4-BE49-F238E27FC236}">
                <a16:creationId xmlns:a16="http://schemas.microsoft.com/office/drawing/2014/main" id="{8C5C3D17-DEBA-7C25-AC30-F52FC871D6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6" r="11346"/>
          <a:stretch/>
        </p:blipFill>
        <p:spPr bwMode="auto">
          <a:xfrm>
            <a:off x="7905521" y="2486376"/>
            <a:ext cx="3547431" cy="265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4BCF4BBF-558E-D2A2-8A8B-1D194DC9B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968" y="1168561"/>
            <a:ext cx="2703448" cy="405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69CA67F-AF06-1FE3-BB70-C894F6208EFE}"/>
              </a:ext>
            </a:extLst>
          </p:cNvPr>
          <p:cNvSpPr txBox="1"/>
          <p:nvPr/>
        </p:nvSpPr>
        <p:spPr>
          <a:xfrm>
            <a:off x="533400" y="6019262"/>
            <a:ext cx="7616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https://www.youtube.com/watch?v=dzGEeDbuiRQ&amp;ab_channel=JiriKaspar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3EECD64-7FBE-ACFA-B17F-3ED1006FEF2B}"/>
              </a:ext>
            </a:extLst>
          </p:cNvPr>
          <p:cNvSpPr txBox="1"/>
          <p:nvPr/>
        </p:nvSpPr>
        <p:spPr>
          <a:xfrm>
            <a:off x="7806347" y="692654"/>
            <a:ext cx="3928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Hudba 85 (poloamatérský: </a:t>
            </a:r>
          </a:p>
          <a:p>
            <a:r>
              <a:rPr lang="cs-CZ" sz="2400" dirty="0"/>
              <a:t>Alexej </a:t>
            </a:r>
            <a:r>
              <a:rPr lang="cs-CZ" sz="2400" dirty="0" err="1"/>
              <a:t>Guha</a:t>
            </a:r>
            <a:r>
              <a:rPr lang="cs-CZ" sz="2400" dirty="0"/>
              <a:t>, </a:t>
            </a:r>
            <a:r>
              <a:rPr lang="cs-CZ" sz="2400" dirty="0" err="1"/>
              <a:t>Vl</a:t>
            </a:r>
            <a:r>
              <a:rPr lang="cs-CZ" sz="2400" dirty="0"/>
              <a:t>. Burda, Petr Ryba, 1986)</a:t>
            </a:r>
          </a:p>
        </p:txBody>
      </p:sp>
    </p:spTree>
    <p:extLst>
      <p:ext uri="{BB962C8B-B14F-4D97-AF65-F5344CB8AC3E}">
        <p14:creationId xmlns:p14="http://schemas.microsoft.com/office/powerpoint/2010/main" val="3126934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674DA3-7392-5A3A-71F5-05E05A18A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Příklad: Filmová pohádka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DECEA82-6447-3A21-9E06-392B3AA32EEF}"/>
              </a:ext>
            </a:extLst>
          </p:cNvPr>
          <p:cNvSpPr txBox="1"/>
          <p:nvPr/>
        </p:nvSpPr>
        <p:spPr>
          <a:xfrm>
            <a:off x="533400" y="6259286"/>
            <a:ext cx="15316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https://video.aktualne.cz/tv-ovladac-kamila-fily/popelka-jako-zahalena-muslimka-proc-ji-maji-vlastne-cesi-rad/r~f89f84e8e71f11e794dbac1f6b220ee8/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7D6AE1B-05AD-7588-7E3D-07D37BC7E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0" y="1469437"/>
            <a:ext cx="5244734" cy="293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D9985A4-6C19-6767-D66F-0C5843614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238" y="434973"/>
            <a:ext cx="4872572" cy="355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6D79F7-1139-FC50-246B-A848A8C61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253" y="2649461"/>
            <a:ext cx="4460487" cy="326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9604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B35C96-C4D7-7782-299C-92BBE4A2F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EE509A1-700D-26A3-4D8E-9E4743AAB57C}"/>
              </a:ext>
            </a:extLst>
          </p:cNvPr>
          <p:cNvSpPr txBox="1"/>
          <p:nvPr/>
        </p:nvSpPr>
        <p:spPr>
          <a:xfrm>
            <a:off x="838199" y="5987143"/>
            <a:ext cx="9931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2"/>
              </a:rPr>
              <a:t>https://www.youtube.com/watch?v=w6pFuOXPQTc&amp;ab_channel=MartinHavel</a:t>
            </a:r>
            <a:endParaRPr lang="cs-CZ" dirty="0"/>
          </a:p>
          <a:p>
            <a:r>
              <a:rPr lang="cs-CZ" dirty="0"/>
              <a:t>Závěrečná scéna, generační neporozumění…, viz také globální trendy, 60. léta coby dekáda mládeže</a:t>
            </a:r>
          </a:p>
        </p:txBody>
      </p:sp>
      <p:pic>
        <p:nvPicPr>
          <p:cNvPr id="5122" name="Picture 2" descr="Černý Petr - iVysílání | Česká televize">
            <a:extLst>
              <a:ext uri="{FF2B5EF4-FFF2-40B4-BE49-F238E27FC236}">
                <a16:creationId xmlns:a16="http://schemas.microsoft.com/office/drawing/2014/main" id="{7A5FC16D-5C74-70AB-CEF4-483162443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380599"/>
            <a:ext cx="10421039" cy="560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187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034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7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8D139A7D-9617-51E0-F42A-4B280713A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5350" y="643467"/>
            <a:ext cx="3741153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9" name="Rectangle 1038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ovárna Barrandov - Petr Szczepanik | KOSMAS.cz - vaše internetové  knihkupectví">
            <a:extLst>
              <a:ext uri="{FF2B5EF4-FFF2-40B4-BE49-F238E27FC236}">
                <a16:creationId xmlns:a16="http://schemas.microsoft.com/office/drawing/2014/main" id="{629A49AC-07D3-ADAE-0992-D20F002A6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1500" y="643467"/>
            <a:ext cx="378914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Nová filmová historie - Petr Szczepanik | Knihy z Martinusu">
            <a:extLst>
              <a:ext uri="{FF2B5EF4-FFF2-40B4-BE49-F238E27FC236}">
                <a16:creationId xmlns:a16="http://schemas.microsoft.com/office/drawing/2014/main" id="{F7696ADC-7DC0-EB54-23E6-825B91EF64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3579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2056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75B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4CE97D3-9CF1-027E-8236-48E2DDB14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55721" y="643467"/>
            <a:ext cx="3660411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1" name="Rectangle 2060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C60DE2F-5604-E420-B0AA-A6898E558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611" y="643467"/>
            <a:ext cx="4172922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4579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3080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40725428-E7BD-123E-5A42-029B47126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4" r="1" b="18911"/>
          <a:stretch/>
        </p:blipFill>
        <p:spPr bwMode="auto">
          <a:xfrm>
            <a:off x="6421035" y="643467"/>
            <a:ext cx="512978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5" name="Rectangle 3084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VENKOV V ČESKÉM FILMU 1945-1969 (FILMOVÁ TVÁŘ KOLEKTIVIZACE) - Rottová  Hana, Slinták Petr | Knihkupectví Hodonín">
            <a:extLst>
              <a:ext uri="{FF2B5EF4-FFF2-40B4-BE49-F238E27FC236}">
                <a16:creationId xmlns:a16="http://schemas.microsoft.com/office/drawing/2014/main" id="{450971E9-AABF-C063-AD4A-D711878FE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5" r="1" b="25946"/>
          <a:stretch/>
        </p:blipFill>
        <p:spPr bwMode="auto">
          <a:xfrm>
            <a:off x="641180" y="643467"/>
            <a:ext cx="512978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323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D4FD96-127E-C7BF-BB50-10798E2A7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29732"/>
          </a:xfrm>
        </p:spPr>
        <p:txBody>
          <a:bodyPr>
            <a:noAutofit/>
          </a:bodyPr>
          <a:lstStyle/>
          <a:p>
            <a:r>
              <a:rPr lang="cs-CZ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Perspektiva Kulturní paměti, Vyjednávání dějin </a:t>
            </a:r>
            <a:br>
              <a:rPr lang="cs-CZ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739FF1-9A00-E30D-0412-DCE73966B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Obrazy minulosti – jejich prostřednictvím jsou vyjednávány a nově interpretovány identita společenství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Film je prostor, „místo paměti“ (Pierre Nora), jde o průběžně „</a:t>
            </a:r>
            <a:r>
              <a:rPr lang="cs-CZ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rekonstruovnané</a:t>
            </a:r>
            <a:r>
              <a:rPr lang="cs-CZ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 minulosti (</a:t>
            </a:r>
            <a:r>
              <a:rPr lang="cs-CZ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Aleida</a:t>
            </a:r>
            <a:r>
              <a:rPr lang="cs-CZ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Jan </a:t>
            </a:r>
            <a:r>
              <a:rPr lang="cs-CZ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Assmanovi</a:t>
            </a:r>
            <a:r>
              <a:rPr lang="cs-CZ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), anebo např. film nástroj pro konstrukci „kulturního traumatu“ (</a:t>
            </a:r>
            <a:r>
              <a:rPr lang="cs-CZ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Jeffrey</a:t>
            </a:r>
            <a:r>
              <a:rPr lang="cs-CZ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Alexander)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5922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596AFD-7B37-4297-6203-6F8CCCAE8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Kritika pramene: co je třeba při práci s filmovým materiálem zohlednit?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B66AAB-6807-C4B7-F859-77BEA6751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ČINITELÉ</a:t>
            </a:r>
          </a:p>
          <a:p>
            <a:pPr marL="0" indent="0">
              <a:buNone/>
            </a:pPr>
            <a:endParaRPr lang="cs-CZ" dirty="0"/>
          </a:p>
          <a:p>
            <a:pPr marL="514350" indent="-514350">
              <a:buAutoNum type="arabicParenR"/>
            </a:pPr>
            <a:r>
              <a:rPr lang="cs-CZ" dirty="0"/>
              <a:t>Forma (hraný film – dokumentární – rodinný…)</a:t>
            </a:r>
          </a:p>
          <a:p>
            <a:pPr marL="514350" indent="-514350">
              <a:buAutoNum type="arabicParenR"/>
            </a:pPr>
            <a:r>
              <a:rPr lang="cs-CZ" dirty="0"/>
              <a:t>Mód reprezentace</a:t>
            </a:r>
          </a:p>
          <a:p>
            <a:pPr marL="514350" indent="-514350">
              <a:buAutoNum type="arabicParenR"/>
            </a:pPr>
            <a:r>
              <a:rPr lang="cs-CZ" dirty="0"/>
              <a:t>doba vzniku (!!!)</a:t>
            </a:r>
          </a:p>
          <a:p>
            <a:pPr marL="514350" indent="-514350">
              <a:buFont typeface="Arial" panose="020B0604020202020204" pitchFamily="34" charset="0"/>
              <a:buAutoNum type="arabicParenR"/>
            </a:pPr>
            <a:r>
              <a:rPr lang="cs-CZ" dirty="0"/>
              <a:t>Produkční údaje (okolnosti výroby filmu)</a:t>
            </a:r>
          </a:p>
          <a:p>
            <a:pPr marL="0" indent="0">
              <a:buNone/>
            </a:pPr>
            <a:r>
              <a:rPr lang="cs-CZ" dirty="0"/>
              <a:t>5)   Osoba tvůrce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589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934AFD-F224-5A92-9593-E9696A85D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Mody reprezentace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89FA14-830B-24B1-F256-8F80145B6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25546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Robert </a:t>
            </a:r>
            <a:r>
              <a:rPr lang="cs-CZ" sz="2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Rosenstone</a:t>
            </a:r>
            <a:r>
              <a:rPr lang="cs-CZ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(1988, 2001)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Historické drama </a:t>
            </a:r>
            <a:r>
              <a:rPr lang="cs-CZ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cs-CZ" sz="22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historie jako drama</a:t>
            </a:r>
            <a:r>
              <a:rPr lang="cs-CZ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): nejstarší a nejoblíbenější typ; fiktivní, konvenční vyprávění o skutečných nebo fiktivních postavách a jejich osudech zasazených do historických reálií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Experimentální historický film </a:t>
            </a:r>
            <a:r>
              <a:rPr lang="cs-CZ" sz="22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(historie jako experiment)</a:t>
            </a:r>
            <a:r>
              <a:rPr lang="cs-CZ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avantgardní, umělecké, specializované filmy a podobně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Dokumentární historický film </a:t>
            </a:r>
            <a:r>
              <a:rPr lang="cs-CZ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cs-CZ" sz="22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historie jako dokument </a:t>
            </a:r>
            <a:r>
              <a:rPr lang="cs-CZ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): tradičně obsahuje archivní materiály a komentář vypravěče. Tento typ vzbuzuje mezi historiky větší důvěru, protože jeho struktura připomíná spíše historiografický argument. Mezitím, jak tvrdí </a:t>
            </a:r>
            <a:r>
              <a:rPr lang="cs-CZ" sz="2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Rosenstone</a:t>
            </a:r>
            <a:r>
              <a:rPr lang="cs-CZ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obsahuje také řadu konvencí charakteristických pro drama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489955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Obsah obrázku text, Lidská tvář, osoba, muž&#10;&#10;Popis byl vytvořen automaticky">
            <a:extLst>
              <a:ext uri="{FF2B5EF4-FFF2-40B4-BE49-F238E27FC236}">
                <a16:creationId xmlns:a16="http://schemas.microsoft.com/office/drawing/2014/main" id="{B44C4921-F730-E966-49B0-1B0BF3099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7302" y="321733"/>
            <a:ext cx="1582911" cy="223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42" name="Rectangle 8229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43" name="Rectangle 8231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6483" y="0"/>
            <a:ext cx="73152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02" name="Picture 10" descr="Obsah obrázku text, Lidská tvář, plakát, Akční film&#10;&#10;Popis byl vytvořen automaticky">
            <a:extLst>
              <a:ext uri="{FF2B5EF4-FFF2-40B4-BE49-F238E27FC236}">
                <a16:creationId xmlns:a16="http://schemas.microsoft.com/office/drawing/2014/main" id="{5D30B626-2010-C34A-D4C6-ECAA66776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68949" y="313080"/>
            <a:ext cx="1566837" cy="226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Obsah obrázku oblečení, osoba, text, Lidská tvář&#10;&#10;Popis byl vytvořen automaticky">
            <a:extLst>
              <a:ext uri="{FF2B5EF4-FFF2-40B4-BE49-F238E27FC236}">
                <a16:creationId xmlns:a16="http://schemas.microsoft.com/office/drawing/2014/main" id="{480C4A85-C988-0A30-24CA-301AEA1BD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915" y="3006496"/>
            <a:ext cx="2331998" cy="338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44" name="Rectangle 8233">
            <a:extLst>
              <a:ext uri="{FF2B5EF4-FFF2-40B4-BE49-F238E27FC236}">
                <a16:creationId xmlns:a16="http://schemas.microsoft.com/office/drawing/2014/main" id="{6F32C1A4-2AC7-48CB-9AB7-B80470C0F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3627" y="2779776"/>
            <a:ext cx="73152" cy="40782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6" name="Picture 4" descr="Obsah obrázku text, tráva, venku, plakát&#10;&#10;Popis byl vytvořen automaticky">
            <a:extLst>
              <a:ext uri="{FF2B5EF4-FFF2-40B4-BE49-F238E27FC236}">
                <a16:creationId xmlns:a16="http://schemas.microsoft.com/office/drawing/2014/main" id="{E7161BAF-87FB-831B-C83C-1CE6AB309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26898" y="3006495"/>
            <a:ext cx="2396236" cy="338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36" name="Rectangle 8235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04" name="Picture 12" descr="Obsah obrázku text, plakát, oheň, kniha&#10;&#10;Popis byl vytvořen automaticky">
            <a:extLst>
              <a:ext uri="{FF2B5EF4-FFF2-40B4-BE49-F238E27FC236}">
                <a16:creationId xmlns:a16="http://schemas.microsoft.com/office/drawing/2014/main" id="{62C71BE4-039C-D30E-9B06-0AFC4E2CC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75002" y="321735"/>
            <a:ext cx="2323894" cy="331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45" name="Rectangle 8237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731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Obsah obrázku text, plakát, muž, Lidská tvář&#10;&#10;Popis byl vytvořen automaticky">
            <a:extLst>
              <a:ext uri="{FF2B5EF4-FFF2-40B4-BE49-F238E27FC236}">
                <a16:creationId xmlns:a16="http://schemas.microsoft.com/office/drawing/2014/main" id="{7F54D64F-C1DF-5DCF-ADE8-770B8D0F5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237" y="4172622"/>
            <a:ext cx="1576902" cy="222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616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0BD54E-2CED-F70C-5F7F-7582C6B5C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Dokumentární film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E7F0E9-5327-B84B-C87F-5D99DF5AA9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Zdánlivá realističnost, „objektivita“</a:t>
            </a:r>
          </a:p>
          <a:p>
            <a:pPr marL="0" indent="0">
              <a:buNone/>
            </a:pPr>
            <a:r>
              <a:rPr lang="cs-CZ" dirty="0"/>
              <a:t>	x</a:t>
            </a:r>
          </a:p>
          <a:p>
            <a:pPr marL="0" indent="0">
              <a:buNone/>
            </a:pPr>
            <a:r>
              <a:rPr lang="cs-CZ" dirty="0"/>
              <a:t>vždy pevně daný záměr tvůrců, scénář (srov. např. reklamní spot)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intence a externí vlivy přítomny stejně jako u hraného filmu</a:t>
            </a:r>
          </a:p>
          <a:p>
            <a:r>
              <a:rPr lang="cs-CZ" dirty="0"/>
              <a:t>viz např. Mnichov 1938 (Krátký film Praha, 1968), 20 min.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40D9EAD-5696-C04E-C1C1-64711712D61A}"/>
              </a:ext>
            </a:extLst>
          </p:cNvPr>
          <p:cNvSpPr txBox="1"/>
          <p:nvPr/>
        </p:nvSpPr>
        <p:spPr>
          <a:xfrm>
            <a:off x="337456" y="6308209"/>
            <a:ext cx="7762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https://www.youtube.com/watch?v=38dLxe8dNqc&amp;ab_channel=REBEL1866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8082EAA-022B-CE7B-7C2F-880893C299F5}"/>
              </a:ext>
            </a:extLst>
          </p:cNvPr>
          <p:cNvSpPr txBox="1"/>
          <p:nvPr/>
        </p:nvSpPr>
        <p:spPr>
          <a:xfrm>
            <a:off x="9285514" y="6313589"/>
            <a:ext cx="2771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František Ježek, ND, 12:30</a:t>
            </a:r>
          </a:p>
        </p:txBody>
      </p:sp>
    </p:spTree>
    <p:extLst>
      <p:ext uri="{BB962C8B-B14F-4D97-AF65-F5344CB8AC3E}">
        <p14:creationId xmlns:p14="http://schemas.microsoft.com/office/powerpoint/2010/main" val="2429253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7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4E4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text, dopis, dokument, účtenka&#10;&#10;Popis byl vytvořen automaticky">
            <a:extLst>
              <a:ext uri="{FF2B5EF4-FFF2-40B4-BE49-F238E27FC236}">
                <a16:creationId xmlns:a16="http://schemas.microsoft.com/office/drawing/2014/main" id="{29ED4A95-C933-5D97-2AD3-55A330243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16000" contrast="-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180" y="1538010"/>
            <a:ext cx="5129784" cy="3796040"/>
          </a:xfrm>
          <a:prstGeom prst="rect">
            <a:avLst/>
          </a:prstGeom>
        </p:spPr>
      </p:pic>
      <p:sp>
        <p:nvSpPr>
          <p:cNvPr id="36" name="Rectangle 31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4E4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1672F4E-0D19-C77B-199B-96A5626F9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034" y="1575866"/>
            <a:ext cx="5129784" cy="370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26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Motiv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731</TotalTime>
  <Words>937</Words>
  <Application>Microsoft Office PowerPoint</Application>
  <PresentationFormat>Širokoúhlá obrazovka</PresentationFormat>
  <Paragraphs>101</Paragraphs>
  <Slides>35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9" baseType="lpstr">
      <vt:lpstr>Aptos</vt:lpstr>
      <vt:lpstr>Aptos Display</vt:lpstr>
      <vt:lpstr>Arial</vt:lpstr>
      <vt:lpstr>Office Theme</vt:lpstr>
      <vt:lpstr>Film jako historický pramen</vt:lpstr>
      <vt:lpstr>Film jako historický pramen</vt:lpstr>
      <vt:lpstr>Perspektiva Sociologie kultury </vt:lpstr>
      <vt:lpstr>Perspektiva Kulturní paměti, Vyjednávání dějin  </vt:lpstr>
      <vt:lpstr>Kritika pramene: co je třeba při práci s filmovým materiálem zohlednit?</vt:lpstr>
      <vt:lpstr>Mody reprezentace</vt:lpstr>
      <vt:lpstr>Prezentace aplikace PowerPoint</vt:lpstr>
      <vt:lpstr>Dokumentární film</vt:lpstr>
      <vt:lpstr>Prezentace aplikace PowerPoint</vt:lpstr>
      <vt:lpstr>Mody reprezentace / hraný film</vt:lpstr>
      <vt:lpstr>Hraný film</vt:lpstr>
      <vt:lpstr>Příklad: Filmové reprezentace tzv. odsunu</vt:lpstr>
      <vt:lpstr>1952      1968  1988      2005  2011</vt:lpstr>
      <vt:lpstr>Příklad: Filmové a seriálové reprezentace první republiky</vt:lpstr>
      <vt:lpstr> 1968     1974</vt:lpstr>
      <vt:lpstr>1979     1986</vt:lpstr>
      <vt:lpstr>1994   2001   2014</vt:lpstr>
      <vt:lpstr>Produkční údaje (okolnosti vzniku); Příklad:</vt:lpstr>
      <vt:lpstr>Osoba tvůrce; Příklad:  „Za všech režimů“, „vždy první“</vt:lpstr>
      <vt:lpstr>Prezentace aplikace PowerPoint</vt:lpstr>
      <vt:lpstr>Prezentace aplikace PowerPoint</vt:lpstr>
      <vt:lpstr>Prezentace aplikace PowerPoint</vt:lpstr>
      <vt:lpstr>Prezentace aplikace PowerPoint</vt:lpstr>
      <vt:lpstr>Osoba tvůrce; příklad: „povinná úlitba, vykoupení z hříchů 60. let“ </vt:lpstr>
      <vt:lpstr>Prezentace aplikace PowerPoint</vt:lpstr>
      <vt:lpstr>Prezentace aplikace PowerPoint</vt:lpstr>
      <vt:lpstr>Prezentace aplikace PowerPoint</vt:lpstr>
      <vt:lpstr>Příklad:  Každodennost / rodina  (1983)   (1982)</vt:lpstr>
      <vt:lpstr>Příklad: Obraz mladých lidí / hudba, popmusic</vt:lpstr>
      <vt:lpstr>(M. Forman,1963)    (Jar. Soukup, 1987)     </vt:lpstr>
      <vt:lpstr>Příklad: Filmová pohádka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 Bárta</dc:creator>
  <cp:lastModifiedBy>Denisa Nečasová</cp:lastModifiedBy>
  <cp:revision>45</cp:revision>
  <dcterms:created xsi:type="dcterms:W3CDTF">2024-11-05T20:14:28Z</dcterms:created>
  <dcterms:modified xsi:type="dcterms:W3CDTF">2024-11-15T15:49:30Z</dcterms:modified>
</cp:coreProperties>
</file>