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66" r:id="rId4"/>
    <p:sldId id="293" r:id="rId5"/>
    <p:sldId id="294" r:id="rId6"/>
    <p:sldId id="257" r:id="rId7"/>
    <p:sldId id="268" r:id="rId8"/>
    <p:sldId id="264" r:id="rId9"/>
    <p:sldId id="265" r:id="rId10"/>
    <p:sldId id="269" r:id="rId11"/>
    <p:sldId id="267" r:id="rId12"/>
    <p:sldId id="261" r:id="rId13"/>
    <p:sldId id="258" r:id="rId14"/>
    <p:sldId id="259" r:id="rId15"/>
    <p:sldId id="260" r:id="rId16"/>
    <p:sldId id="262" r:id="rId17"/>
    <p:sldId id="263" r:id="rId18"/>
    <p:sldId id="290" r:id="rId19"/>
    <p:sldId id="296" r:id="rId20"/>
    <p:sldId id="295"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9" r:id="rId39"/>
    <p:sldId id="288" r:id="rId40"/>
    <p:sldId id="291" r:id="rId41"/>
    <p:sldId id="292" r:id="rId42"/>
    <p:sldId id="270" r:id="rId43"/>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4" d="100"/>
          <a:sy n="94" d="100"/>
        </p:scale>
        <p:origin x="24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můžete upravit styl předlohy.</a:t>
            </a:r>
            <a:endParaRPr lang="cs-CZ"/>
          </a:p>
        </p:txBody>
      </p:sp>
      <p:sp>
        <p:nvSpPr>
          <p:cNvPr id="4" name="Zástupný symbol pro datum 3"/>
          <p:cNvSpPr>
            <a:spLocks noGrp="1"/>
          </p:cNvSpPr>
          <p:nvPr>
            <p:ph type="dt" sz="half" idx="10"/>
          </p:nvPr>
        </p:nvSpPr>
        <p:spPr/>
        <p:txBody>
          <a:bodyPr/>
          <a:lstStyle/>
          <a:p>
            <a:fld id="{51CACA6F-86E0-4295-87A0-7485973BF132}" type="datetimeFigureOut">
              <a:rPr lang="cs-CZ" smtClean="0"/>
              <a:t>26.10.2024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39162881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1CACA6F-86E0-4295-87A0-7485973BF132}" type="datetimeFigureOut">
              <a:rPr lang="cs-CZ" smtClean="0"/>
              <a:t>26.10.2024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338121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1CACA6F-86E0-4295-87A0-7485973BF132}" type="datetimeFigureOut">
              <a:rPr lang="cs-CZ" smtClean="0"/>
              <a:t>26.10.2024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11753637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smtClean="0"/>
              <a:t>Kliknutím lze upravit styl.</a:t>
            </a:r>
            <a:endParaRPr lang="cs-CZ"/>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26.10.2024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1803686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26.10.2024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3312867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p>
            <a:fld id="{120BAED5-C2E6-4497-BC38-D574C9B119FC}" type="datetimeFigureOut">
              <a:rPr lang="cs-CZ" smtClean="0"/>
              <a:t>26.10.2024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8404025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120BAED5-C2E6-4497-BC38-D574C9B119FC}" type="datetimeFigureOut">
              <a:rPr lang="cs-CZ" smtClean="0"/>
              <a:t>26.10.2024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52728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120BAED5-C2E6-4497-BC38-D574C9B119FC}" type="datetimeFigureOut">
              <a:rPr lang="cs-CZ" smtClean="0"/>
              <a:t>26.10.2024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0127291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120BAED5-C2E6-4497-BC38-D574C9B119FC}" type="datetimeFigureOut">
              <a:rPr lang="cs-CZ" smtClean="0"/>
              <a:t>26.10.2024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384623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20BAED5-C2E6-4497-BC38-D574C9B119FC}" type="datetimeFigureOut">
              <a:rPr lang="cs-CZ" smtClean="0"/>
              <a:t>26.10.2024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288249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26.10.2024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3193421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51CACA6F-86E0-4295-87A0-7485973BF132}" type="datetimeFigureOut">
              <a:rPr lang="cs-CZ" smtClean="0"/>
              <a:t>26.10.2024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2650957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p>
            <a:fld id="{120BAED5-C2E6-4497-BC38-D574C9B119FC}" type="datetimeFigureOut">
              <a:rPr lang="cs-CZ" smtClean="0"/>
              <a:t>26.10.2024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15095722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26.10.2024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42612272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120BAED5-C2E6-4497-BC38-D574C9B119FC}" type="datetimeFigureOut">
              <a:rPr lang="cs-CZ" smtClean="0"/>
              <a:t>26.10.2024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4B5178F8-8329-4A73-896D-30D19ABCBF29}" type="slidenum">
              <a:rPr lang="cs-CZ" smtClean="0"/>
              <a:t>‹#›</a:t>
            </a:fld>
            <a:endParaRPr lang="cs-CZ"/>
          </a:p>
        </p:txBody>
      </p:sp>
    </p:spTree>
    <p:extLst>
      <p:ext uri="{BB962C8B-B14F-4D97-AF65-F5344CB8AC3E}">
        <p14:creationId xmlns:p14="http://schemas.microsoft.com/office/powerpoint/2010/main" val="3770305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smtClean="0"/>
              <a:t>Kliknutím lze upravit styl.</a:t>
            </a:r>
            <a:endParaRPr lang="cs-CZ"/>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smtClean="0"/>
              <a:t>Upravte styly předlohy textu.</a:t>
            </a:r>
          </a:p>
        </p:txBody>
      </p:sp>
      <p:sp>
        <p:nvSpPr>
          <p:cNvPr id="4" name="Zástupný symbol pro datum 3"/>
          <p:cNvSpPr>
            <a:spLocks noGrp="1"/>
          </p:cNvSpPr>
          <p:nvPr>
            <p:ph type="dt" sz="half" idx="10"/>
          </p:nvPr>
        </p:nvSpPr>
        <p:spPr/>
        <p:txBody>
          <a:bodyPr/>
          <a:lstStyle/>
          <a:p>
            <a:fld id="{51CACA6F-86E0-4295-87A0-7485973BF132}" type="datetimeFigureOut">
              <a:rPr lang="cs-CZ" smtClean="0"/>
              <a:t>26.10.2024</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2478908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838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6172200" y="1825625"/>
            <a:ext cx="5181600" cy="435133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51CACA6F-86E0-4295-87A0-7485973BF132}" type="datetimeFigureOut">
              <a:rPr lang="cs-CZ" smtClean="0"/>
              <a:t>26.10.2024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28477650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smtClean="0"/>
              <a:t>Kliknutím lze upravit styl.</a:t>
            </a:r>
            <a:endParaRPr lang="cs-CZ"/>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Upravte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51CACA6F-86E0-4295-87A0-7485973BF132}" type="datetimeFigureOut">
              <a:rPr lang="cs-CZ" smtClean="0"/>
              <a:t>26.10.2024</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41667849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p>
            <a:fld id="{51CACA6F-86E0-4295-87A0-7485973BF132}" type="datetimeFigureOut">
              <a:rPr lang="cs-CZ" smtClean="0"/>
              <a:t>26.10.2024</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30114161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51CACA6F-86E0-4295-87A0-7485973BF132}" type="datetimeFigureOut">
              <a:rPr lang="cs-CZ" smtClean="0"/>
              <a:t>26.10.2024</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983676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51CACA6F-86E0-4295-87A0-7485973BF132}" type="datetimeFigureOut">
              <a:rPr lang="cs-CZ" smtClean="0"/>
              <a:t>26.10.2024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1395146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smtClean="0"/>
              <a:t>Kliknutím lze upravit styl.</a:t>
            </a:r>
            <a:endParaRPr lang="cs-CZ"/>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smtClean="0"/>
              <a:t>Upravte styly předlohy textu.</a:t>
            </a:r>
          </a:p>
        </p:txBody>
      </p:sp>
      <p:sp>
        <p:nvSpPr>
          <p:cNvPr id="5" name="Zástupný symbol pro datum 4"/>
          <p:cNvSpPr>
            <a:spLocks noGrp="1"/>
          </p:cNvSpPr>
          <p:nvPr>
            <p:ph type="dt" sz="half" idx="10"/>
          </p:nvPr>
        </p:nvSpPr>
        <p:spPr/>
        <p:txBody>
          <a:bodyPr/>
          <a:lstStyle/>
          <a:p>
            <a:fld id="{51CACA6F-86E0-4295-87A0-7485973BF132}" type="datetimeFigureOut">
              <a:rPr lang="cs-CZ" smtClean="0"/>
              <a:t>26.10.2024</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56A73142-1FD6-443A-82EF-B4A4B49E6958}" type="slidenum">
              <a:rPr lang="cs-CZ" smtClean="0"/>
              <a:t>‹#›</a:t>
            </a:fld>
            <a:endParaRPr lang="cs-CZ"/>
          </a:p>
        </p:txBody>
      </p:sp>
    </p:spTree>
    <p:extLst>
      <p:ext uri="{BB962C8B-B14F-4D97-AF65-F5344CB8AC3E}">
        <p14:creationId xmlns:p14="http://schemas.microsoft.com/office/powerpoint/2010/main" val="2662444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Upravte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CACA6F-86E0-4295-87A0-7485973BF132}" type="datetimeFigureOut">
              <a:rPr lang="cs-CZ" smtClean="0"/>
              <a:t>26.10.2024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A73142-1FD6-443A-82EF-B4A4B49E6958}" type="slidenum">
              <a:rPr lang="cs-CZ" smtClean="0"/>
              <a:t>‹#›</a:t>
            </a:fld>
            <a:endParaRPr lang="cs-CZ"/>
          </a:p>
        </p:txBody>
      </p:sp>
    </p:spTree>
    <p:extLst>
      <p:ext uri="{BB962C8B-B14F-4D97-AF65-F5344CB8AC3E}">
        <p14:creationId xmlns:p14="http://schemas.microsoft.com/office/powerpoint/2010/main" val="42793470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smtClean="0"/>
              <a:t>Kliknutím lze upravit styl.</a:t>
            </a:r>
            <a:endParaRPr lang="cs-CZ"/>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0BAED5-C2E6-4497-BC38-D574C9B119FC}" type="datetimeFigureOut">
              <a:rPr lang="cs-CZ" smtClean="0"/>
              <a:t>26.10.2024</a:t>
            </a:fld>
            <a:endParaRPr lang="cs-CZ"/>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5178F8-8329-4A73-896D-30D19ABCBF29}" type="slidenum">
              <a:rPr lang="cs-CZ" smtClean="0"/>
              <a:t>‹#›</a:t>
            </a:fld>
            <a:endParaRPr lang="cs-CZ"/>
          </a:p>
        </p:txBody>
      </p:sp>
    </p:spTree>
    <p:extLst>
      <p:ext uri="{BB962C8B-B14F-4D97-AF65-F5344CB8AC3E}">
        <p14:creationId xmlns:p14="http://schemas.microsoft.com/office/powerpoint/2010/main" val="41471149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hyperlink" Target="https://www.gendernora.cz/intersekcionalismus-ucebnice/"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smtClean="0"/>
              <a:t>Úvod do moderních dějin</a:t>
            </a:r>
            <a:endParaRPr lang="cs-CZ" dirty="0"/>
          </a:p>
        </p:txBody>
      </p:sp>
      <p:sp>
        <p:nvSpPr>
          <p:cNvPr id="3" name="Podnadpis 2"/>
          <p:cNvSpPr>
            <a:spLocks noGrp="1"/>
          </p:cNvSpPr>
          <p:nvPr>
            <p:ph type="subTitle" idx="1"/>
          </p:nvPr>
        </p:nvSpPr>
        <p:spPr/>
        <p:txBody>
          <a:bodyPr/>
          <a:lstStyle/>
          <a:p>
            <a:endParaRPr lang="cs-CZ"/>
          </a:p>
        </p:txBody>
      </p:sp>
    </p:spTree>
    <p:extLst>
      <p:ext uri="{BB962C8B-B14F-4D97-AF65-F5344CB8AC3E}">
        <p14:creationId xmlns:p14="http://schemas.microsoft.com/office/powerpoint/2010/main" val="23798101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pl-PL" dirty="0" smtClean="0"/>
              <a:t>Organizace návštěvy císaře Františka Josefa v Brně 1892 (pořadatelské pokyny k řazení institucí a spolků):</a:t>
            </a:r>
            <a:r>
              <a:rPr lang="pl-PL" dirty="0"/>
              <a:t/>
            </a:r>
            <a:br>
              <a:rPr lang="pl-PL" dirty="0"/>
            </a:br>
            <a:endParaRPr lang="cs-CZ" dirty="0"/>
          </a:p>
        </p:txBody>
      </p:sp>
      <p:sp>
        <p:nvSpPr>
          <p:cNvPr id="3" name="Zástupný symbol pro obsah 2"/>
          <p:cNvSpPr>
            <a:spLocks noGrp="1"/>
          </p:cNvSpPr>
          <p:nvPr>
            <p:ph idx="1"/>
          </p:nvPr>
        </p:nvSpPr>
        <p:spPr>
          <a:xfrm>
            <a:off x="838200" y="1469571"/>
            <a:ext cx="10515600" cy="5200650"/>
          </a:xfrm>
        </p:spPr>
        <p:txBody>
          <a:bodyPr>
            <a:normAutofit fontScale="32500" lnSpcReduction="20000"/>
          </a:bodyPr>
          <a:lstStyle/>
          <a:p>
            <a:pPr marL="0" indent="0">
              <a:buNone/>
            </a:pPr>
            <a:endParaRPr lang="pl-PL" dirty="0"/>
          </a:p>
          <a:p>
            <a:pPr marL="0" indent="0">
              <a:buNone/>
            </a:pPr>
            <a:endParaRPr lang="pl-PL" dirty="0"/>
          </a:p>
          <a:p>
            <a:r>
              <a:rPr lang="pl-PL" dirty="0"/>
              <a:t>- </a:t>
            </a:r>
            <a:r>
              <a:rPr lang="pl-PL" dirty="0" smtClean="0"/>
              <a:t>důstojníci brněnské posádky</a:t>
            </a:r>
            <a:endParaRPr lang="pl-PL" dirty="0"/>
          </a:p>
          <a:p>
            <a:r>
              <a:rPr lang="pl-PL" dirty="0"/>
              <a:t>- </a:t>
            </a:r>
            <a:r>
              <a:rPr lang="pl-PL" dirty="0" smtClean="0"/>
              <a:t>členové veteránských spolků</a:t>
            </a:r>
            <a:endParaRPr lang="pl-PL" dirty="0"/>
          </a:p>
          <a:p>
            <a:r>
              <a:rPr lang="pl-PL" dirty="0"/>
              <a:t>- </a:t>
            </a:r>
            <a:r>
              <a:rPr lang="pl-PL" dirty="0" smtClean="0"/>
              <a:t>šlechtičtí držitelé dvorských hodností</a:t>
            </a:r>
            <a:endParaRPr lang="pl-PL" dirty="0"/>
          </a:p>
          <a:p>
            <a:r>
              <a:rPr lang="pl-PL" dirty="0"/>
              <a:t>- </a:t>
            </a:r>
            <a:r>
              <a:rPr lang="pl-PL" dirty="0" smtClean="0"/>
              <a:t>aristokratky činné v charitě</a:t>
            </a:r>
            <a:endParaRPr lang="pl-PL" dirty="0"/>
          </a:p>
          <a:p>
            <a:r>
              <a:rPr lang="pl-PL" dirty="0"/>
              <a:t>- </a:t>
            </a:r>
            <a:r>
              <a:rPr lang="pl-PL" dirty="0" smtClean="0"/>
              <a:t>brněnský římskokatolický biskup</a:t>
            </a:r>
            <a:endParaRPr lang="pl-PL" dirty="0"/>
          </a:p>
          <a:p>
            <a:r>
              <a:rPr lang="pl-PL" dirty="0"/>
              <a:t>- </a:t>
            </a:r>
            <a:r>
              <a:rPr lang="pl-PL" dirty="0" smtClean="0"/>
              <a:t>ostatní představitelé moravské šlechty </a:t>
            </a:r>
            <a:endParaRPr lang="pl-PL" dirty="0"/>
          </a:p>
          <a:p>
            <a:r>
              <a:rPr lang="pl-PL" dirty="0"/>
              <a:t>- </a:t>
            </a:r>
            <a:r>
              <a:rPr lang="pl-PL" dirty="0" smtClean="0"/>
              <a:t>ostatní důstojníci</a:t>
            </a:r>
            <a:endParaRPr lang="pl-PL" dirty="0"/>
          </a:p>
          <a:p>
            <a:r>
              <a:rPr lang="pl-PL" dirty="0"/>
              <a:t>- </a:t>
            </a:r>
            <a:r>
              <a:rPr lang="pl-PL" dirty="0" smtClean="0"/>
              <a:t>přestavitelé Zemského sněmu moravskéhi</a:t>
            </a:r>
            <a:endParaRPr lang="pl-PL" dirty="0"/>
          </a:p>
          <a:p>
            <a:r>
              <a:rPr lang="pl-PL" dirty="0"/>
              <a:t>- </a:t>
            </a:r>
            <a:r>
              <a:rPr lang="pl-PL" dirty="0" smtClean="0"/>
              <a:t>vedení města Brna</a:t>
            </a:r>
            <a:endParaRPr lang="pl-PL" dirty="0"/>
          </a:p>
          <a:p>
            <a:r>
              <a:rPr lang="pl-PL" dirty="0"/>
              <a:t>- </a:t>
            </a:r>
            <a:r>
              <a:rPr lang="pl-PL" dirty="0" smtClean="0"/>
              <a:t>úředníci zemského sněmu a magistrátu</a:t>
            </a:r>
            <a:endParaRPr lang="pl-PL" dirty="0"/>
          </a:p>
          <a:p>
            <a:r>
              <a:rPr lang="pl-PL" dirty="0"/>
              <a:t>- </a:t>
            </a:r>
            <a:r>
              <a:rPr lang="pl-PL" dirty="0" smtClean="0"/>
              <a:t>vedení Německé technické vysoké školy</a:t>
            </a:r>
            <a:endParaRPr lang="pl-PL" dirty="0"/>
          </a:p>
          <a:p>
            <a:r>
              <a:rPr lang="pl-PL" dirty="0"/>
              <a:t>- </a:t>
            </a:r>
            <a:r>
              <a:rPr lang="pl-PL" dirty="0" smtClean="0"/>
              <a:t>představitelé protestanských nábožebských obcí a obce židovské</a:t>
            </a:r>
            <a:endParaRPr lang="pl-PL" dirty="0"/>
          </a:p>
          <a:p>
            <a:r>
              <a:rPr lang="pl-PL" dirty="0"/>
              <a:t>- </a:t>
            </a:r>
            <a:r>
              <a:rPr lang="pl-PL" dirty="0" smtClean="0"/>
              <a:t>Obchodní a živnostenská komora</a:t>
            </a:r>
            <a:endParaRPr lang="pl-PL" dirty="0"/>
          </a:p>
          <a:p>
            <a:r>
              <a:rPr lang="pl-PL" dirty="0"/>
              <a:t>- </a:t>
            </a:r>
            <a:r>
              <a:rPr lang="pl-PL" dirty="0" smtClean="0"/>
              <a:t>Advokátní a Nátářská komora</a:t>
            </a:r>
            <a:endParaRPr lang="pl-PL" dirty="0"/>
          </a:p>
          <a:p>
            <a:r>
              <a:rPr lang="pl-PL" dirty="0"/>
              <a:t>- </a:t>
            </a:r>
            <a:r>
              <a:rPr lang="pl-PL" dirty="0" smtClean="0"/>
              <a:t>představitelé vědeckých společností (Společnost pro pozvnesení orby ad.)</a:t>
            </a:r>
            <a:endParaRPr lang="pl-PL" dirty="0"/>
          </a:p>
          <a:p>
            <a:r>
              <a:rPr lang="pl-PL" dirty="0"/>
              <a:t>- </a:t>
            </a:r>
            <a:r>
              <a:rPr lang="pl-PL" dirty="0" smtClean="0"/>
              <a:t>vedení Dělnické úrazové pojišťovny</a:t>
            </a:r>
            <a:endParaRPr lang="pl-PL" dirty="0"/>
          </a:p>
          <a:p>
            <a:r>
              <a:rPr lang="pl-PL" dirty="0"/>
              <a:t>- </a:t>
            </a:r>
            <a:r>
              <a:rPr lang="pl-PL" dirty="0" smtClean="0"/>
              <a:t>ředitelé středních škol</a:t>
            </a:r>
            <a:endParaRPr lang="pl-PL" dirty="0"/>
          </a:p>
          <a:p>
            <a:r>
              <a:rPr lang="pl-PL" dirty="0"/>
              <a:t>- </a:t>
            </a:r>
            <a:r>
              <a:rPr lang="pl-PL" dirty="0" smtClean="0"/>
              <a:t>představitelé německých spolků</a:t>
            </a:r>
            <a:endParaRPr lang="pl-PL" dirty="0"/>
          </a:p>
          <a:p>
            <a:r>
              <a:rPr lang="pl-PL" dirty="0"/>
              <a:t>- </a:t>
            </a:r>
            <a:r>
              <a:rPr lang="pl-PL" dirty="0" smtClean="0"/>
              <a:t>představitelé českých spolků (š výjimkou Sokola)</a:t>
            </a:r>
            <a:endParaRPr lang="pl-PL" dirty="0"/>
          </a:p>
          <a:p>
            <a:r>
              <a:rPr lang="pl-PL" dirty="0"/>
              <a:t>- </a:t>
            </a:r>
            <a:r>
              <a:rPr lang="pl-PL" dirty="0" smtClean="0"/>
              <a:t>představitelé řemeslnických společenstev</a:t>
            </a:r>
            <a:endParaRPr lang="cs-CZ" dirty="0"/>
          </a:p>
        </p:txBody>
      </p:sp>
      <p:pic>
        <p:nvPicPr>
          <p:cNvPr id="4" name="Obrázek 3"/>
          <p:cNvPicPr>
            <a:picLocks noChangeAspect="1"/>
          </p:cNvPicPr>
          <p:nvPr/>
        </p:nvPicPr>
        <p:blipFill>
          <a:blip r:embed="rId2"/>
          <a:stretch>
            <a:fillRect/>
          </a:stretch>
        </p:blipFill>
        <p:spPr>
          <a:xfrm>
            <a:off x="5086350" y="1690688"/>
            <a:ext cx="5494563" cy="4620305"/>
          </a:xfrm>
          <a:prstGeom prst="rect">
            <a:avLst/>
          </a:prstGeom>
        </p:spPr>
      </p:pic>
    </p:spTree>
    <p:extLst>
      <p:ext uri="{BB962C8B-B14F-4D97-AF65-F5344CB8AC3E}">
        <p14:creationId xmlns:p14="http://schemas.microsoft.com/office/powerpoint/2010/main" val="11280552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Střední Evropa</a:t>
            </a:r>
            <a:endParaRPr lang="cs-CZ" dirty="0"/>
          </a:p>
        </p:txBody>
      </p:sp>
      <p:sp>
        <p:nvSpPr>
          <p:cNvPr id="3" name="Zástupný symbol pro obsah 2"/>
          <p:cNvSpPr>
            <a:spLocks noGrp="1"/>
          </p:cNvSpPr>
          <p:nvPr>
            <p:ph idx="1"/>
          </p:nvPr>
        </p:nvSpPr>
        <p:spPr/>
        <p:txBody>
          <a:bodyPr/>
          <a:lstStyle/>
          <a:p>
            <a:r>
              <a:rPr lang="cs-CZ" dirty="0" smtClean="0"/>
              <a:t>Co střední Evropu spojuje?</a:t>
            </a:r>
          </a:p>
          <a:p>
            <a:r>
              <a:rPr lang="cs-CZ" dirty="0" smtClean="0"/>
              <a:t>Co ji rozděluje?</a:t>
            </a:r>
          </a:p>
          <a:p>
            <a:r>
              <a:rPr lang="cs-CZ" dirty="0" smtClean="0"/>
              <a:t>Je její hranice skutečně ostrým předělem nebo má spíše fluidní charakter?</a:t>
            </a:r>
          </a:p>
          <a:p>
            <a:r>
              <a:rPr lang="cs-CZ" dirty="0" smtClean="0"/>
              <a:t>Jsou v současnosti relevantní obraty z politického a historického diskurzu: a) „středovýchodní Evropa“; b) „východní křídlo EU“; c) „Východoevropané“ – míněno Češi, Poláci, Rumuni…</a:t>
            </a:r>
            <a:endParaRPr lang="cs-CZ" dirty="0"/>
          </a:p>
        </p:txBody>
      </p:sp>
    </p:spTree>
    <p:extLst>
      <p:ext uri="{BB962C8B-B14F-4D97-AF65-F5344CB8AC3E}">
        <p14:creationId xmlns:p14="http://schemas.microsoft.com/office/powerpoint/2010/main" val="1492836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940933" y="0"/>
            <a:ext cx="9982882" cy="6106886"/>
          </a:xfrm>
          <a:prstGeom prst="rect">
            <a:avLst/>
          </a:prstGeom>
        </p:spPr>
      </p:pic>
    </p:spTree>
    <p:extLst>
      <p:ext uri="{BB962C8B-B14F-4D97-AF65-F5344CB8AC3E}">
        <p14:creationId xmlns:p14="http://schemas.microsoft.com/office/powerpoint/2010/main" val="47980069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183255" y="-55166"/>
            <a:ext cx="14558510" cy="6968332"/>
          </a:xfrm>
          <a:prstGeom prst="rect">
            <a:avLst/>
          </a:prstGeom>
        </p:spPr>
      </p:pic>
    </p:spTree>
    <p:extLst>
      <p:ext uri="{BB962C8B-B14F-4D97-AF65-F5344CB8AC3E}">
        <p14:creationId xmlns:p14="http://schemas.microsoft.com/office/powerpoint/2010/main" val="37548319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922564" y="669471"/>
            <a:ext cx="10254343" cy="5355771"/>
          </a:xfrm>
          <a:prstGeom prst="rect">
            <a:avLst/>
          </a:prstGeom>
        </p:spPr>
      </p:pic>
    </p:spTree>
    <p:extLst>
      <p:ext uri="{BB962C8B-B14F-4D97-AF65-F5344CB8AC3E}">
        <p14:creationId xmlns:p14="http://schemas.microsoft.com/office/powerpoint/2010/main" val="3534461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8172434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581705" y="513669"/>
            <a:ext cx="5591175" cy="3609975"/>
          </a:xfrm>
          <a:prstGeom prst="rect">
            <a:avLst/>
          </a:prstGeom>
        </p:spPr>
      </p:pic>
      <p:pic>
        <p:nvPicPr>
          <p:cNvPr id="3" name="Obrázek 2"/>
          <p:cNvPicPr>
            <a:picLocks noChangeAspect="1"/>
          </p:cNvPicPr>
          <p:nvPr/>
        </p:nvPicPr>
        <p:blipFill>
          <a:blip r:embed="rId3"/>
          <a:stretch>
            <a:fillRect/>
          </a:stretch>
        </p:blipFill>
        <p:spPr>
          <a:xfrm>
            <a:off x="3584121" y="-2294163"/>
            <a:ext cx="7660141" cy="11936184"/>
          </a:xfrm>
          <a:prstGeom prst="rect">
            <a:avLst/>
          </a:prstGeom>
        </p:spPr>
      </p:pic>
    </p:spTree>
    <p:extLst>
      <p:ext uri="{BB962C8B-B14F-4D97-AF65-F5344CB8AC3E}">
        <p14:creationId xmlns:p14="http://schemas.microsoft.com/office/powerpoint/2010/main" val="1057503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Vliv filozofických směrů a ideologií na interpretaci (moderních) dějin</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Pozitivistické dějepisectví: důraz na práci s pramenem, cílem je vylíčit „dějiny tak, jak se udály“ </a:t>
            </a:r>
            <a:r>
              <a:rPr lang="cs-CZ" dirty="0" smtClean="0">
                <a:solidFill>
                  <a:srgbClr val="FF0000"/>
                </a:solidFill>
              </a:rPr>
              <a:t>Co je pozitivismus, představitelé, výhody a nevýhody jejich přístupu k realitě?</a:t>
            </a:r>
          </a:p>
          <a:p>
            <a:r>
              <a:rPr lang="cs-CZ" dirty="0" smtClean="0"/>
              <a:t>Marxistické a marxisticko-leninské dějepisectví: důraz na hromadné jevy, hospodářské a sociální dějiny, integrováno do ideologicky založeného (eschatologického) výkladu světa a dějin </a:t>
            </a:r>
            <a:r>
              <a:rPr lang="cs-CZ" dirty="0" smtClean="0">
                <a:solidFill>
                  <a:srgbClr val="FF0000"/>
                </a:solidFill>
              </a:rPr>
              <a:t>Ve kterých aspektech je dílo K. Marxe vědecké a ve kterých nikoliv, proč u něj hovoříme o eschatologii, výhody a nevýhody marxistického přístupu k dějinám?</a:t>
            </a:r>
          </a:p>
          <a:p>
            <a:r>
              <a:rPr lang="cs-CZ" dirty="0" smtClean="0"/>
              <a:t>Novoscholastika: reakce na liberální interpretace dějin, integrováno do římskokatolického obrazu světa a sloučení víry a vědy </a:t>
            </a:r>
            <a:r>
              <a:rPr lang="cs-CZ" dirty="0" smtClean="0">
                <a:solidFill>
                  <a:srgbClr val="FF0000"/>
                </a:solidFill>
              </a:rPr>
              <a:t>Římskokatolická kritika liberalismu, „dvě sta let krize římské církve“, výhody a nevýhody přístupu?</a:t>
            </a:r>
          </a:p>
          <a:p>
            <a:r>
              <a:rPr lang="cs-CZ" dirty="0" smtClean="0"/>
              <a:t>Fenomenologie, </a:t>
            </a:r>
            <a:r>
              <a:rPr lang="cs-CZ" dirty="0" err="1" smtClean="0"/>
              <a:t>linguistic-turn</a:t>
            </a:r>
            <a:r>
              <a:rPr lang="cs-CZ" dirty="0" smtClean="0"/>
              <a:t>, Gender a Black </a:t>
            </a:r>
            <a:r>
              <a:rPr lang="cs-CZ" dirty="0" err="1" smtClean="0"/>
              <a:t>History</a:t>
            </a:r>
            <a:r>
              <a:rPr lang="cs-CZ" dirty="0" smtClean="0"/>
              <a:t> a další: důraz na kulturní jevy, hlavně jazyk jako médium odrážející kulturní a sociální realitu </a:t>
            </a:r>
            <a:r>
              <a:rPr lang="cs-CZ" dirty="0" smtClean="0">
                <a:solidFill>
                  <a:srgbClr val="FF0000"/>
                </a:solidFill>
              </a:rPr>
              <a:t>Výhody a nevýhody přístupu?</a:t>
            </a:r>
          </a:p>
          <a:p>
            <a:r>
              <a:rPr lang="cs-CZ" dirty="0" smtClean="0"/>
              <a:t>Politika identit a </a:t>
            </a:r>
            <a:r>
              <a:rPr lang="cs-CZ" dirty="0" err="1" smtClean="0"/>
              <a:t>Intersekcionalita</a:t>
            </a:r>
            <a:r>
              <a:rPr lang="cs-CZ" dirty="0" smtClean="0"/>
              <a:t>: důraz na fenomén útisku v dějinách spojený s přijetím identity, vychází z levicového směřování amerického a západoevropského akademického prostředí od 60. let 20. </a:t>
            </a:r>
            <a:r>
              <a:rPr lang="cs-CZ"/>
              <a:t>století </a:t>
            </a:r>
            <a:r>
              <a:rPr lang="cs-CZ">
                <a:hlinkClick r:id="rId2"/>
              </a:rPr>
              <a:t>https://</a:t>
            </a:r>
            <a:r>
              <a:rPr lang="cs-CZ">
                <a:hlinkClick r:id="rId2"/>
              </a:rPr>
              <a:t>www.gendernora.cz/intersekcionalismus-ucebnice</a:t>
            </a:r>
            <a:r>
              <a:rPr lang="cs-CZ" smtClean="0">
                <a:hlinkClick r:id="rId2"/>
              </a:rPr>
              <a:t>/</a:t>
            </a:r>
            <a:r>
              <a:rPr lang="cs-CZ" smtClean="0"/>
              <a:t>       </a:t>
            </a:r>
            <a:r>
              <a:rPr lang="cs-CZ" smtClean="0">
                <a:solidFill>
                  <a:srgbClr val="FF0000"/>
                </a:solidFill>
              </a:rPr>
              <a:t>Výhody </a:t>
            </a:r>
            <a:r>
              <a:rPr lang="cs-CZ" dirty="0">
                <a:solidFill>
                  <a:srgbClr val="FF0000"/>
                </a:solidFill>
              </a:rPr>
              <a:t>a nevýhody přístupu?</a:t>
            </a:r>
          </a:p>
        </p:txBody>
      </p:sp>
    </p:spTree>
    <p:extLst>
      <p:ext uri="{BB962C8B-B14F-4D97-AF65-F5344CB8AC3E}">
        <p14:creationId xmlns:p14="http://schemas.microsoft.com/office/powerpoint/2010/main" val="16974300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Pozitivistické dějepisectví</a:t>
            </a:r>
            <a:endParaRPr lang="cs-CZ" dirty="0"/>
          </a:p>
        </p:txBody>
      </p:sp>
      <p:pic>
        <p:nvPicPr>
          <p:cNvPr id="4" name="Zástupný symbol pro obsah 3"/>
          <p:cNvPicPr>
            <a:picLocks noGrp="1" noChangeAspect="1"/>
          </p:cNvPicPr>
          <p:nvPr>
            <p:ph idx="1"/>
          </p:nvPr>
        </p:nvPicPr>
        <p:blipFill>
          <a:blip r:embed="rId2"/>
          <a:stretch>
            <a:fillRect/>
          </a:stretch>
        </p:blipFill>
        <p:spPr>
          <a:xfrm>
            <a:off x="6840991" y="3255621"/>
            <a:ext cx="2428875" cy="3238500"/>
          </a:xfrm>
          <a:prstGeom prst="rect">
            <a:avLst/>
          </a:prstGeom>
        </p:spPr>
      </p:pic>
      <p:pic>
        <p:nvPicPr>
          <p:cNvPr id="5" name="Obrázek 4"/>
          <p:cNvPicPr>
            <a:picLocks noChangeAspect="1"/>
          </p:cNvPicPr>
          <p:nvPr/>
        </p:nvPicPr>
        <p:blipFill>
          <a:blip r:embed="rId3"/>
          <a:stretch>
            <a:fillRect/>
          </a:stretch>
        </p:blipFill>
        <p:spPr>
          <a:xfrm>
            <a:off x="9269866" y="881856"/>
            <a:ext cx="2143125" cy="3000375"/>
          </a:xfrm>
          <a:prstGeom prst="rect">
            <a:avLst/>
          </a:prstGeom>
        </p:spPr>
      </p:pic>
      <p:sp>
        <p:nvSpPr>
          <p:cNvPr id="6" name="Obdélník 5"/>
          <p:cNvSpPr/>
          <p:nvPr/>
        </p:nvSpPr>
        <p:spPr>
          <a:xfrm>
            <a:off x="9269866" y="3244334"/>
            <a:ext cx="2405062" cy="3139321"/>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r>
              <a:rPr lang="cs-CZ" dirty="0" smtClean="0"/>
              <a:t>Jaroslav </a:t>
            </a:r>
            <a:r>
              <a:rPr lang="cs-CZ" dirty="0"/>
              <a:t>Goll</a:t>
            </a:r>
          </a:p>
        </p:txBody>
      </p:sp>
      <p:sp>
        <p:nvSpPr>
          <p:cNvPr id="7" name="Obdélník 6"/>
          <p:cNvSpPr/>
          <p:nvPr/>
        </p:nvSpPr>
        <p:spPr>
          <a:xfrm>
            <a:off x="5294658" y="1690688"/>
            <a:ext cx="3710549" cy="369332"/>
          </a:xfrm>
          <a:prstGeom prst="rect">
            <a:avLst/>
          </a:prstGeom>
        </p:spPr>
        <p:txBody>
          <a:bodyPr wrap="square">
            <a:spAutoFit/>
          </a:bodyPr>
          <a:lstStyle/>
          <a:p>
            <a:r>
              <a:rPr lang="cs-CZ" dirty="0" smtClean="0"/>
              <a:t>                                        František </a:t>
            </a:r>
            <a:r>
              <a:rPr lang="cs-CZ" dirty="0"/>
              <a:t>Krejčí</a:t>
            </a:r>
          </a:p>
        </p:txBody>
      </p:sp>
      <p:sp>
        <p:nvSpPr>
          <p:cNvPr id="8" name="Obdélník 7"/>
          <p:cNvSpPr/>
          <p:nvPr/>
        </p:nvSpPr>
        <p:spPr>
          <a:xfrm>
            <a:off x="779009" y="1436914"/>
            <a:ext cx="4993141" cy="2308324"/>
          </a:xfrm>
          <a:prstGeom prst="rect">
            <a:avLst/>
          </a:prstGeom>
        </p:spPr>
        <p:txBody>
          <a:bodyPr wrap="square">
            <a:spAutoFit/>
          </a:bodyPr>
          <a:lstStyle/>
          <a:p>
            <a:r>
              <a:rPr lang="cs-CZ" b="1" dirty="0"/>
              <a:t>Důraz na precizní práci </a:t>
            </a:r>
            <a:r>
              <a:rPr lang="cs-CZ" b="1" dirty="0" smtClean="0"/>
              <a:t>s </a:t>
            </a:r>
            <a:r>
              <a:rPr lang="cs-CZ" b="1" dirty="0"/>
              <a:t>pramenem („Pramen má právo veta“)</a:t>
            </a:r>
          </a:p>
          <a:p>
            <a:r>
              <a:rPr lang="cs-CZ" b="1" dirty="0"/>
              <a:t>Snaha popsat do nejmenších detailů vše, co se z minulých dějů objevuje v pramenech</a:t>
            </a:r>
          </a:p>
          <a:p>
            <a:r>
              <a:rPr lang="cs-CZ" b="1" dirty="0"/>
              <a:t>Imanentně přítomný (ale zřídka přiznaný) nacionální ráz výkladu</a:t>
            </a:r>
          </a:p>
          <a:p>
            <a:r>
              <a:rPr lang="cs-CZ" b="1" dirty="0"/>
              <a:t>Důraz na „činy velkých mužů“, na událostní, hlavně politické dějiny </a:t>
            </a:r>
          </a:p>
        </p:txBody>
      </p:sp>
      <p:sp>
        <p:nvSpPr>
          <p:cNvPr id="9" name="Obdélník 8"/>
          <p:cNvSpPr/>
          <p:nvPr/>
        </p:nvSpPr>
        <p:spPr>
          <a:xfrm>
            <a:off x="838200" y="2413338"/>
            <a:ext cx="5652407" cy="4524315"/>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r>
              <a:rPr lang="cs-CZ" i="1" dirty="0" smtClean="0"/>
              <a:t>Masarykova </a:t>
            </a:r>
            <a:r>
              <a:rPr lang="cs-CZ" i="1" dirty="0"/>
              <a:t>kritika: tento směr produkuje vědu beze smyslu, tj. chybí eticky založená interpretace událostí, je to pouhý popis</a:t>
            </a:r>
          </a:p>
          <a:p>
            <a:r>
              <a:rPr lang="cs-CZ" i="1" dirty="0"/>
              <a:t>Marxistická, resp. novotomistická kritika: tento směr produkuje dějiny psané vítězi, nereflektuje skutečnost, že různí lidé vnímají dějiny odlišně v závislosti na svém politickém přesvědčení, sociálním statusu, národnosti, genderu atd. (tj. pluralitní interpretace dějin) </a:t>
            </a:r>
          </a:p>
        </p:txBody>
      </p:sp>
    </p:spTree>
    <p:extLst>
      <p:ext uri="{BB962C8B-B14F-4D97-AF65-F5344CB8AC3E}">
        <p14:creationId xmlns:p14="http://schemas.microsoft.com/office/powerpoint/2010/main" val="1215960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Marxistické dějepisectví</a:t>
            </a:r>
            <a:endParaRPr lang="cs-CZ" b="1" dirty="0"/>
          </a:p>
        </p:txBody>
      </p:sp>
      <p:pic>
        <p:nvPicPr>
          <p:cNvPr id="4" name="Zástupný symbol pro obsah 3"/>
          <p:cNvPicPr>
            <a:picLocks noGrp="1" noChangeAspect="1"/>
          </p:cNvPicPr>
          <p:nvPr>
            <p:ph idx="1"/>
          </p:nvPr>
        </p:nvPicPr>
        <p:blipFill>
          <a:blip r:embed="rId2"/>
          <a:stretch>
            <a:fillRect/>
          </a:stretch>
        </p:blipFill>
        <p:spPr>
          <a:xfrm>
            <a:off x="8437788" y="3719006"/>
            <a:ext cx="1847850" cy="2466975"/>
          </a:xfrm>
          <a:prstGeom prst="rect">
            <a:avLst/>
          </a:prstGeom>
        </p:spPr>
      </p:pic>
      <p:pic>
        <p:nvPicPr>
          <p:cNvPr id="5" name="Obrázek 4"/>
          <p:cNvPicPr>
            <a:picLocks noChangeAspect="1"/>
          </p:cNvPicPr>
          <p:nvPr/>
        </p:nvPicPr>
        <p:blipFill>
          <a:blip r:embed="rId3"/>
          <a:stretch>
            <a:fillRect/>
          </a:stretch>
        </p:blipFill>
        <p:spPr>
          <a:xfrm>
            <a:off x="8423501" y="789555"/>
            <a:ext cx="1876425" cy="2438400"/>
          </a:xfrm>
          <a:prstGeom prst="rect">
            <a:avLst/>
          </a:prstGeom>
        </p:spPr>
      </p:pic>
      <p:sp>
        <p:nvSpPr>
          <p:cNvPr id="6" name="Obdélník 5"/>
          <p:cNvSpPr/>
          <p:nvPr/>
        </p:nvSpPr>
        <p:spPr>
          <a:xfrm>
            <a:off x="838201" y="2326822"/>
            <a:ext cx="8305800" cy="1815882"/>
          </a:xfrm>
          <a:prstGeom prst="rect">
            <a:avLst/>
          </a:prstGeom>
        </p:spPr>
        <p:txBody>
          <a:bodyPr wrap="square">
            <a:spAutoFit/>
          </a:bodyPr>
          <a:lstStyle/>
          <a:p>
            <a:r>
              <a:rPr lang="cs-CZ" sz="2800" b="1" dirty="0"/>
              <a:t>Důraz na hromadné jevy v dějinách</a:t>
            </a:r>
          </a:p>
          <a:p>
            <a:r>
              <a:rPr lang="cs-CZ" sz="2800" b="1" dirty="0"/>
              <a:t>Zájem o hospodářské a sociální </a:t>
            </a:r>
            <a:r>
              <a:rPr lang="cs-CZ" sz="2800" b="1" dirty="0" smtClean="0"/>
              <a:t>dějiny</a:t>
            </a:r>
            <a:endParaRPr lang="cs-CZ" sz="2800" b="1" dirty="0"/>
          </a:p>
          <a:p>
            <a:r>
              <a:rPr lang="cs-CZ" sz="2800" b="1" dirty="0"/>
              <a:t>Teze o pokrokovém charakteru českého národa</a:t>
            </a:r>
          </a:p>
          <a:p>
            <a:r>
              <a:rPr lang="cs-CZ" sz="2800" b="1" dirty="0"/>
              <a:t>Antagonismus tříd jako hybatel dějin</a:t>
            </a:r>
          </a:p>
        </p:txBody>
      </p:sp>
      <p:sp>
        <p:nvSpPr>
          <p:cNvPr id="7" name="Obdélník 6"/>
          <p:cNvSpPr/>
          <p:nvPr/>
        </p:nvSpPr>
        <p:spPr>
          <a:xfrm>
            <a:off x="5278532" y="3244334"/>
            <a:ext cx="4755982" cy="369332"/>
          </a:xfrm>
          <a:prstGeom prst="rect">
            <a:avLst/>
          </a:prstGeom>
        </p:spPr>
        <p:txBody>
          <a:bodyPr wrap="none">
            <a:spAutoFit/>
          </a:bodyPr>
          <a:lstStyle/>
          <a:p>
            <a:r>
              <a:rPr lang="cs-CZ" dirty="0" smtClean="0"/>
              <a:t>                                                           Zdeněk </a:t>
            </a:r>
            <a:r>
              <a:rPr lang="cs-CZ" dirty="0"/>
              <a:t>Nejedlý</a:t>
            </a:r>
          </a:p>
        </p:txBody>
      </p:sp>
      <p:sp>
        <p:nvSpPr>
          <p:cNvPr id="8" name="Obdélník 7"/>
          <p:cNvSpPr/>
          <p:nvPr/>
        </p:nvSpPr>
        <p:spPr>
          <a:xfrm>
            <a:off x="5494713" y="3244334"/>
            <a:ext cx="4184159" cy="3416320"/>
          </a:xfrm>
          <a:prstGeom prst="rect">
            <a:avLst/>
          </a:prstGeom>
        </p:spPr>
        <p:txBody>
          <a:bodyPr wrap="non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dirty="0" smtClean="0"/>
              <a:t>                                                      Oldřich Říha</a:t>
            </a:r>
            <a:endParaRPr lang="cs-CZ" dirty="0"/>
          </a:p>
        </p:txBody>
      </p:sp>
      <p:sp>
        <p:nvSpPr>
          <p:cNvPr id="9" name="Obdélník 8"/>
          <p:cNvSpPr/>
          <p:nvPr/>
        </p:nvSpPr>
        <p:spPr>
          <a:xfrm>
            <a:off x="620486" y="2690336"/>
            <a:ext cx="3983714" cy="3970318"/>
          </a:xfrm>
          <a:prstGeom prst="rect">
            <a:avLst/>
          </a:prstGeom>
        </p:spPr>
        <p:txBody>
          <a:bodyPr wrap="square">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r>
              <a:rPr lang="cs-CZ" i="1" dirty="0" smtClean="0"/>
              <a:t>Kritizován </a:t>
            </a:r>
            <a:r>
              <a:rPr lang="cs-CZ" i="1" dirty="0"/>
              <a:t>mocenský přístup marxistů k tvůrčí činnosti historika</a:t>
            </a:r>
          </a:p>
          <a:p>
            <a:r>
              <a:rPr lang="cs-CZ" i="1" dirty="0"/>
              <a:t>Ztráta citu pro individuální odlišnost, pro úlohu osobnosti v dějinách</a:t>
            </a:r>
          </a:p>
          <a:p>
            <a:r>
              <a:rPr lang="cs-CZ" i="1" dirty="0"/>
              <a:t>Ahistorická nakládání s interpretacemi, popírání (zakazování) pramenů </a:t>
            </a:r>
          </a:p>
        </p:txBody>
      </p:sp>
    </p:spTree>
    <p:extLst>
      <p:ext uri="{BB962C8B-B14F-4D97-AF65-F5344CB8AC3E}">
        <p14:creationId xmlns:p14="http://schemas.microsoft.com/office/powerpoint/2010/main" val="36474705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Časové vymezení</a:t>
            </a:r>
            <a:endParaRPr lang="cs-CZ" dirty="0"/>
          </a:p>
        </p:txBody>
      </p:sp>
      <p:sp>
        <p:nvSpPr>
          <p:cNvPr id="3" name="Zástupný symbol pro obsah 2"/>
          <p:cNvSpPr>
            <a:spLocks noGrp="1"/>
          </p:cNvSpPr>
          <p:nvPr>
            <p:ph idx="1"/>
          </p:nvPr>
        </p:nvSpPr>
        <p:spPr/>
        <p:txBody>
          <a:bodyPr/>
          <a:lstStyle/>
          <a:p>
            <a:r>
              <a:rPr lang="cs-CZ" dirty="0" smtClean="0"/>
              <a:t>Moderní dějiny</a:t>
            </a:r>
          </a:p>
          <a:p>
            <a:r>
              <a:rPr lang="cs-CZ" dirty="0" smtClean="0"/>
              <a:t>Soudobé dějiny</a:t>
            </a:r>
          </a:p>
          <a:p>
            <a:r>
              <a:rPr lang="cs-CZ" dirty="0" smtClean="0"/>
              <a:t>Éra masové společnosti</a:t>
            </a:r>
          </a:p>
          <a:p>
            <a:r>
              <a:rPr lang="cs-CZ" smtClean="0"/>
              <a:t>Postmoderní éra</a:t>
            </a:r>
          </a:p>
        </p:txBody>
      </p:sp>
    </p:spTree>
    <p:extLst>
      <p:ext uri="{BB962C8B-B14F-4D97-AF65-F5344CB8AC3E}">
        <p14:creationId xmlns:p14="http://schemas.microsoft.com/office/powerpoint/2010/main" val="39015734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Specifické metody výzkumu moderních dějin</a:t>
            </a:r>
            <a:endParaRPr lang="cs-CZ" dirty="0"/>
          </a:p>
        </p:txBody>
      </p:sp>
      <p:sp>
        <p:nvSpPr>
          <p:cNvPr id="3" name="Zástupný symbol pro obsah 2"/>
          <p:cNvSpPr>
            <a:spLocks noGrp="1"/>
          </p:cNvSpPr>
          <p:nvPr>
            <p:ph idx="1"/>
          </p:nvPr>
        </p:nvSpPr>
        <p:spPr/>
        <p:txBody>
          <a:bodyPr/>
          <a:lstStyle/>
          <a:p>
            <a:r>
              <a:rPr lang="cs-CZ" dirty="0" smtClean="0"/>
              <a:t>Statistická metoda</a:t>
            </a:r>
          </a:p>
          <a:p>
            <a:r>
              <a:rPr lang="cs-CZ" dirty="0" smtClean="0"/>
              <a:t>Biografická metoda</a:t>
            </a:r>
          </a:p>
          <a:p>
            <a:r>
              <a:rPr lang="cs-CZ" dirty="0" smtClean="0"/>
              <a:t>Metoda diskurzivní analýzy</a:t>
            </a:r>
          </a:p>
          <a:p>
            <a:r>
              <a:rPr lang="cs-CZ" dirty="0" smtClean="0"/>
              <a:t>Metoda oral </a:t>
            </a:r>
            <a:r>
              <a:rPr lang="cs-CZ" dirty="0" err="1" smtClean="0"/>
              <a:t>history</a:t>
            </a:r>
            <a:endParaRPr lang="cs-CZ" dirty="0" smtClean="0"/>
          </a:p>
          <a:p>
            <a:r>
              <a:rPr lang="cs-CZ" dirty="0" smtClean="0"/>
              <a:t>Kulturněhistorické přístupy obohacující tradiční metodický arzenál tradiční podoborů historie, např. dějiny politické kultury, dějiny médií jako nositelů informací (např. dějiny knižní kultury), dějiny právní </a:t>
            </a:r>
            <a:r>
              <a:rPr lang="cs-CZ" smtClean="0"/>
              <a:t>kultury apod.</a:t>
            </a:r>
            <a:endParaRPr lang="cs-CZ" dirty="0" smtClean="0"/>
          </a:p>
          <a:p>
            <a:endParaRPr lang="cs-CZ" dirty="0"/>
          </a:p>
        </p:txBody>
      </p:sp>
    </p:spTree>
    <p:extLst>
      <p:ext uri="{BB962C8B-B14F-4D97-AF65-F5344CB8AC3E}">
        <p14:creationId xmlns:p14="http://schemas.microsoft.com/office/powerpoint/2010/main" val="375407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smtClean="0"/>
              <a:t>I. Historická statistika – moderní a soudobá éra</a:t>
            </a:r>
            <a:endParaRPr lang="cs-CZ" b="1" dirty="0"/>
          </a:p>
        </p:txBody>
      </p:sp>
    </p:spTree>
    <p:extLst>
      <p:ext uri="{BB962C8B-B14F-4D97-AF65-F5344CB8AC3E}">
        <p14:creationId xmlns:p14="http://schemas.microsoft.com/office/powerpoint/2010/main" val="26847794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a:t>
            </a:r>
            <a:r>
              <a:rPr lang="cs-CZ" dirty="0" smtClean="0"/>
              <a:t>ekapitulace</a:t>
            </a:r>
            <a:endParaRPr lang="cs-CZ" dirty="0"/>
          </a:p>
        </p:txBody>
      </p:sp>
      <p:sp>
        <p:nvSpPr>
          <p:cNvPr id="3" name="Zástupný symbol pro obsah 2"/>
          <p:cNvSpPr>
            <a:spLocks noGrp="1"/>
          </p:cNvSpPr>
          <p:nvPr>
            <p:ph idx="1"/>
          </p:nvPr>
        </p:nvSpPr>
        <p:spPr/>
        <p:txBody>
          <a:bodyPr/>
          <a:lstStyle/>
          <a:p>
            <a:r>
              <a:rPr lang="cs-CZ" dirty="0" smtClean="0"/>
              <a:t>Co je to statistika, historická statistika</a:t>
            </a:r>
          </a:p>
          <a:p>
            <a:r>
              <a:rPr lang="cs-CZ" dirty="0" smtClean="0"/>
              <a:t>Co je to statistická metoda v práci historika</a:t>
            </a:r>
          </a:p>
          <a:p>
            <a:r>
              <a:rPr lang="cs-CZ" dirty="0" smtClean="0"/>
              <a:t>Základní pojmy: aritmetický průměr, medián, modus, statistický soubor, statistický znak, statistická jednotka…</a:t>
            </a:r>
          </a:p>
          <a:p>
            <a:r>
              <a:rPr lang="cs-CZ" dirty="0" smtClean="0"/>
              <a:t>Statistické prameny </a:t>
            </a:r>
            <a:r>
              <a:rPr lang="cs-CZ" dirty="0" err="1" smtClean="0"/>
              <a:t>předstatistické</a:t>
            </a:r>
            <a:r>
              <a:rPr lang="cs-CZ" dirty="0" smtClean="0"/>
              <a:t> éry (zemské desky, lánové rejstříky atd.</a:t>
            </a:r>
          </a:p>
          <a:p>
            <a:endParaRPr lang="cs-CZ" dirty="0"/>
          </a:p>
        </p:txBody>
      </p:sp>
    </p:spTree>
    <p:extLst>
      <p:ext uri="{BB962C8B-B14F-4D97-AF65-F5344CB8AC3E}">
        <p14:creationId xmlns:p14="http://schemas.microsoft.com/office/powerpoint/2010/main" val="3767366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Historická statistika na konci 18. a v první polovině 19. století</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Zaujetí osvícensky orientovaných vzdělanců</a:t>
            </a:r>
          </a:p>
          <a:p>
            <a:r>
              <a:rPr lang="cs-CZ" dirty="0" smtClean="0"/>
              <a:t>Metodicky problematický sběr dat o zemích a městech</a:t>
            </a:r>
          </a:p>
          <a:p>
            <a:r>
              <a:rPr lang="cs-CZ" dirty="0" smtClean="0"/>
              <a:t>Významná díla oboru u nás:</a:t>
            </a:r>
          </a:p>
          <a:p>
            <a:r>
              <a:rPr lang="cs-CZ" b="1" dirty="0" smtClean="0"/>
              <a:t>Josef Anton </a:t>
            </a:r>
            <a:r>
              <a:rPr lang="cs-CZ" b="1" dirty="0" err="1" smtClean="0"/>
              <a:t>Riegger</a:t>
            </a:r>
            <a:r>
              <a:rPr lang="cs-CZ" b="1" dirty="0" smtClean="0"/>
              <a:t> (1742-1795): </a:t>
            </a:r>
            <a:r>
              <a:rPr lang="cs-CZ" b="1" dirty="0" err="1" smtClean="0"/>
              <a:t>Materialen</a:t>
            </a:r>
            <a:r>
              <a:rPr lang="cs-CZ" b="1" dirty="0" smtClean="0"/>
              <a:t> </a:t>
            </a:r>
            <a:r>
              <a:rPr lang="cs-CZ" b="1" dirty="0" err="1" smtClean="0"/>
              <a:t>zur</a:t>
            </a:r>
            <a:r>
              <a:rPr lang="cs-CZ" b="1" dirty="0" smtClean="0"/>
              <a:t> </a:t>
            </a:r>
            <a:r>
              <a:rPr lang="cs-CZ" b="1" dirty="0" err="1" smtClean="0"/>
              <a:t>alten</a:t>
            </a:r>
            <a:r>
              <a:rPr lang="cs-CZ" b="1" dirty="0" smtClean="0"/>
              <a:t> </a:t>
            </a:r>
            <a:r>
              <a:rPr lang="cs-CZ" b="1" dirty="0" err="1" smtClean="0"/>
              <a:t>und</a:t>
            </a:r>
            <a:r>
              <a:rPr lang="cs-CZ" b="1" dirty="0" smtClean="0"/>
              <a:t> </a:t>
            </a:r>
            <a:r>
              <a:rPr lang="cs-CZ" b="1" dirty="0" err="1" smtClean="0"/>
              <a:t>neuen</a:t>
            </a:r>
            <a:r>
              <a:rPr lang="cs-CZ" b="1" dirty="0" smtClean="0"/>
              <a:t> Statistik von </a:t>
            </a:r>
            <a:r>
              <a:rPr lang="cs-CZ" b="1" dirty="0" err="1" smtClean="0"/>
              <a:t>Boehmen</a:t>
            </a:r>
            <a:r>
              <a:rPr lang="cs-CZ" b="1" dirty="0" smtClean="0"/>
              <a:t> (12 svazků, 1787-1795)</a:t>
            </a:r>
          </a:p>
          <a:p>
            <a:r>
              <a:rPr lang="cs-CZ" b="1" dirty="0" smtClean="0"/>
              <a:t>Josef Anton </a:t>
            </a:r>
            <a:r>
              <a:rPr lang="cs-CZ" b="1" dirty="0" err="1" smtClean="0"/>
              <a:t>Riegger</a:t>
            </a:r>
            <a:r>
              <a:rPr lang="cs-CZ" b="1" dirty="0" smtClean="0"/>
              <a:t> (1742-1795): Archiv der </a:t>
            </a:r>
            <a:r>
              <a:rPr lang="cs-CZ" b="1" dirty="0" err="1" smtClean="0"/>
              <a:t>Geschichte</a:t>
            </a:r>
            <a:r>
              <a:rPr lang="cs-CZ" b="1" dirty="0" smtClean="0"/>
              <a:t> </a:t>
            </a:r>
            <a:r>
              <a:rPr lang="cs-CZ" b="1" dirty="0" err="1" smtClean="0"/>
              <a:t>und</a:t>
            </a:r>
            <a:r>
              <a:rPr lang="cs-CZ" b="1" dirty="0" smtClean="0"/>
              <a:t> Statistik, </a:t>
            </a:r>
            <a:r>
              <a:rPr lang="cs-CZ" b="1" dirty="0" err="1" smtClean="0"/>
              <a:t>insbesonder</a:t>
            </a:r>
            <a:r>
              <a:rPr lang="cs-CZ" b="1" dirty="0" smtClean="0"/>
              <a:t> von </a:t>
            </a:r>
            <a:r>
              <a:rPr lang="cs-CZ" b="1" dirty="0" err="1" smtClean="0"/>
              <a:t>Boehmen</a:t>
            </a:r>
            <a:r>
              <a:rPr lang="cs-CZ" b="1" dirty="0" smtClean="0"/>
              <a:t> (3 svazky 1792-1795)</a:t>
            </a:r>
          </a:p>
          <a:p>
            <a:r>
              <a:rPr lang="cs-CZ" b="1" dirty="0" smtClean="0"/>
              <a:t>Jaroslav </a:t>
            </a:r>
            <a:r>
              <a:rPr lang="cs-CZ" b="1" dirty="0" err="1" smtClean="0"/>
              <a:t>Schaller</a:t>
            </a:r>
            <a:r>
              <a:rPr lang="cs-CZ" b="1" dirty="0" smtClean="0"/>
              <a:t>: </a:t>
            </a:r>
            <a:r>
              <a:rPr lang="cs-CZ" b="1" dirty="0" err="1" smtClean="0"/>
              <a:t>Topographie</a:t>
            </a:r>
            <a:r>
              <a:rPr lang="cs-CZ" b="1" dirty="0" smtClean="0"/>
              <a:t> des </a:t>
            </a:r>
            <a:r>
              <a:rPr lang="cs-CZ" b="1" dirty="0" err="1" smtClean="0"/>
              <a:t>Kőnigreichs</a:t>
            </a:r>
            <a:r>
              <a:rPr lang="cs-CZ" b="1" dirty="0" smtClean="0"/>
              <a:t> </a:t>
            </a:r>
            <a:r>
              <a:rPr lang="cs-CZ" b="1" dirty="0" err="1" smtClean="0"/>
              <a:t>Bőhmen</a:t>
            </a:r>
            <a:r>
              <a:rPr lang="cs-CZ" b="1" dirty="0" smtClean="0"/>
              <a:t> (1785-1790, 16 svazků)</a:t>
            </a:r>
          </a:p>
          <a:p>
            <a:r>
              <a:rPr lang="cs-CZ" b="1" dirty="0" smtClean="0"/>
              <a:t>Franz Josef </a:t>
            </a:r>
            <a:r>
              <a:rPr lang="cs-CZ" b="1" dirty="0" err="1" smtClean="0"/>
              <a:t>Schwoy</a:t>
            </a:r>
            <a:r>
              <a:rPr lang="cs-CZ" b="1" dirty="0" smtClean="0"/>
              <a:t>: </a:t>
            </a:r>
            <a:r>
              <a:rPr lang="cs-CZ" b="1" dirty="0" err="1" smtClean="0"/>
              <a:t>Topographie</a:t>
            </a:r>
            <a:r>
              <a:rPr lang="cs-CZ" b="1" dirty="0" smtClean="0"/>
              <a:t> </a:t>
            </a:r>
            <a:r>
              <a:rPr lang="cs-CZ" b="1" dirty="0" err="1" smtClean="0"/>
              <a:t>vom</a:t>
            </a:r>
            <a:r>
              <a:rPr lang="cs-CZ" b="1" dirty="0" smtClean="0"/>
              <a:t> </a:t>
            </a:r>
            <a:r>
              <a:rPr lang="cs-CZ" b="1" dirty="0" err="1" smtClean="0"/>
              <a:t>Markgrafthum</a:t>
            </a:r>
            <a:r>
              <a:rPr lang="cs-CZ" b="1" dirty="0" smtClean="0"/>
              <a:t> </a:t>
            </a:r>
            <a:r>
              <a:rPr lang="cs-CZ" b="1" dirty="0" err="1" smtClean="0"/>
              <a:t>Mähren</a:t>
            </a:r>
            <a:r>
              <a:rPr lang="cs-CZ" b="1" dirty="0" smtClean="0"/>
              <a:t> (1793-1794) </a:t>
            </a:r>
          </a:p>
          <a:p>
            <a:r>
              <a:rPr lang="cs-CZ" b="1" dirty="0" smtClean="0"/>
              <a:t>Reginald </a:t>
            </a:r>
            <a:r>
              <a:rPr lang="cs-CZ" b="1" dirty="0" err="1" smtClean="0"/>
              <a:t>Kneifel</a:t>
            </a:r>
            <a:r>
              <a:rPr lang="cs-CZ" b="1" dirty="0" smtClean="0"/>
              <a:t>: </a:t>
            </a:r>
            <a:r>
              <a:rPr lang="cs-CZ" b="1" dirty="0" err="1" smtClean="0"/>
              <a:t>Topographie</a:t>
            </a:r>
            <a:r>
              <a:rPr lang="cs-CZ" b="1" dirty="0" smtClean="0"/>
              <a:t> des k. k. </a:t>
            </a:r>
            <a:r>
              <a:rPr lang="cs-CZ" b="1" dirty="0" err="1" smtClean="0"/>
              <a:t>Antheils</a:t>
            </a:r>
            <a:r>
              <a:rPr lang="cs-CZ" b="1" dirty="0" smtClean="0"/>
              <a:t> von </a:t>
            </a:r>
            <a:r>
              <a:rPr lang="cs-CZ" b="1" dirty="0" err="1" smtClean="0"/>
              <a:t>Schlesien</a:t>
            </a:r>
            <a:r>
              <a:rPr lang="cs-CZ" b="1" dirty="0" smtClean="0"/>
              <a:t> (1804)</a:t>
            </a:r>
          </a:p>
          <a:p>
            <a:r>
              <a:rPr lang="cs-CZ" b="1" dirty="0" smtClean="0"/>
              <a:t>Johann Gottfried Sommer: </a:t>
            </a:r>
            <a:r>
              <a:rPr lang="cs-CZ" b="1" dirty="0" err="1" smtClean="0"/>
              <a:t>Das</a:t>
            </a:r>
            <a:r>
              <a:rPr lang="cs-CZ" b="1" dirty="0" smtClean="0"/>
              <a:t> </a:t>
            </a:r>
            <a:r>
              <a:rPr lang="cs-CZ" b="1" dirty="0" err="1" smtClean="0"/>
              <a:t>Königreich</a:t>
            </a:r>
            <a:r>
              <a:rPr lang="cs-CZ" b="1" dirty="0" smtClean="0"/>
              <a:t> </a:t>
            </a:r>
            <a:r>
              <a:rPr lang="cs-CZ" b="1" dirty="0" err="1" smtClean="0"/>
              <a:t>Böhmen</a:t>
            </a:r>
            <a:r>
              <a:rPr lang="cs-CZ" b="1" dirty="0" smtClean="0"/>
              <a:t> (1833-1849)</a:t>
            </a:r>
          </a:p>
          <a:p>
            <a:r>
              <a:rPr lang="cs-CZ" b="1" dirty="0" smtClean="0"/>
              <a:t>Gregor </a:t>
            </a:r>
            <a:r>
              <a:rPr lang="cs-CZ" b="1" dirty="0" err="1" smtClean="0"/>
              <a:t>Wolny</a:t>
            </a:r>
            <a:r>
              <a:rPr lang="cs-CZ" b="1" dirty="0" smtClean="0"/>
              <a:t>: Die </a:t>
            </a:r>
            <a:r>
              <a:rPr lang="cs-CZ" b="1" dirty="0" err="1" smtClean="0"/>
              <a:t>Markgrafschaft</a:t>
            </a:r>
            <a:r>
              <a:rPr lang="cs-CZ" b="1" dirty="0" smtClean="0"/>
              <a:t> </a:t>
            </a:r>
            <a:r>
              <a:rPr lang="cs-CZ" b="1" dirty="0" err="1" smtClean="0"/>
              <a:t>Mähren</a:t>
            </a:r>
            <a:r>
              <a:rPr lang="cs-CZ" b="1" dirty="0" smtClean="0"/>
              <a:t>… (1835-1842)</a:t>
            </a:r>
          </a:p>
          <a:p>
            <a:r>
              <a:rPr lang="cs-CZ" b="1" dirty="0" smtClean="0"/>
              <a:t>František Palacký: Popis království českého (1848)</a:t>
            </a:r>
          </a:p>
          <a:p>
            <a:endParaRPr lang="cs-CZ" b="1" dirty="0"/>
          </a:p>
        </p:txBody>
      </p:sp>
    </p:spTree>
    <p:extLst>
      <p:ext uri="{BB962C8B-B14F-4D97-AF65-F5344CB8AC3E}">
        <p14:creationId xmlns:p14="http://schemas.microsoft.com/office/powerpoint/2010/main" val="6154440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 </a:t>
            </a:r>
            <a:r>
              <a:rPr lang="cs-CZ" dirty="0"/>
              <a:t>G</a:t>
            </a:r>
            <a:r>
              <a:rPr lang="cs-CZ" dirty="0" smtClean="0"/>
              <a:t>regor </a:t>
            </a:r>
            <a:r>
              <a:rPr lang="cs-CZ" dirty="0" err="1" smtClean="0"/>
              <a:t>Wolny</a:t>
            </a:r>
            <a:endParaRPr lang="cs-CZ" dirty="0"/>
          </a:p>
        </p:txBody>
      </p:sp>
      <p:pic>
        <p:nvPicPr>
          <p:cNvPr id="5" name="Zástupný symbol pro obsah 4"/>
          <p:cNvPicPr>
            <a:picLocks noGrp="1" noChangeAspect="1"/>
          </p:cNvPicPr>
          <p:nvPr>
            <p:ph sz="half" idx="1"/>
          </p:nvPr>
        </p:nvPicPr>
        <p:blipFill>
          <a:blip r:embed="rId2"/>
          <a:stretch>
            <a:fillRect/>
          </a:stretch>
        </p:blipFill>
        <p:spPr>
          <a:xfrm>
            <a:off x="736270" y="1603169"/>
            <a:ext cx="5070764" cy="4738254"/>
          </a:xfrm>
          <a:prstGeom prst="rect">
            <a:avLst/>
          </a:prstGeom>
        </p:spPr>
      </p:pic>
      <p:pic>
        <p:nvPicPr>
          <p:cNvPr id="8" name="Zástupný symbol pro obsah 7"/>
          <p:cNvPicPr>
            <a:picLocks noGrp="1" noChangeAspect="1"/>
          </p:cNvPicPr>
          <p:nvPr>
            <p:ph sz="half" idx="2"/>
          </p:nvPr>
        </p:nvPicPr>
        <p:blipFill>
          <a:blip r:embed="rId3"/>
          <a:stretch>
            <a:fillRect/>
          </a:stretch>
        </p:blipFill>
        <p:spPr>
          <a:xfrm>
            <a:off x="5908963" y="498764"/>
            <a:ext cx="6283037" cy="5678199"/>
          </a:xfrm>
          <a:prstGeom prst="rect">
            <a:avLst/>
          </a:prstGeom>
        </p:spPr>
      </p:pic>
    </p:spTree>
    <p:extLst>
      <p:ext uri="{BB962C8B-B14F-4D97-AF65-F5344CB8AC3E}">
        <p14:creationId xmlns:p14="http://schemas.microsoft.com/office/powerpoint/2010/main" val="9427507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Státem a veřejnými svazky organizovaná statistika</a:t>
            </a:r>
            <a:endParaRPr lang="cs-CZ" dirty="0"/>
          </a:p>
        </p:txBody>
      </p:sp>
      <p:sp>
        <p:nvSpPr>
          <p:cNvPr id="3" name="Zástupný symbol pro obsah 2"/>
          <p:cNvSpPr>
            <a:spLocks noGrp="1"/>
          </p:cNvSpPr>
          <p:nvPr>
            <p:ph idx="1"/>
          </p:nvPr>
        </p:nvSpPr>
        <p:spPr/>
        <p:txBody>
          <a:bodyPr/>
          <a:lstStyle/>
          <a:p>
            <a:r>
              <a:rPr lang="cs-CZ" dirty="0" err="1"/>
              <a:t>Österreichische</a:t>
            </a:r>
            <a:r>
              <a:rPr lang="cs-CZ" dirty="0"/>
              <a:t> </a:t>
            </a:r>
            <a:r>
              <a:rPr lang="cs-CZ" dirty="0" smtClean="0"/>
              <a:t>Statistik od 1880</a:t>
            </a:r>
          </a:p>
          <a:p>
            <a:r>
              <a:rPr lang="cs-CZ" dirty="0" err="1" smtClean="0"/>
              <a:t>Österreichisches</a:t>
            </a:r>
            <a:r>
              <a:rPr lang="cs-CZ" dirty="0" smtClean="0"/>
              <a:t> </a:t>
            </a:r>
            <a:r>
              <a:rPr lang="cs-CZ" dirty="0" err="1" smtClean="0"/>
              <a:t>Städtebuch</a:t>
            </a:r>
            <a:r>
              <a:rPr lang="cs-CZ" dirty="0" smtClean="0"/>
              <a:t> od 1887</a:t>
            </a:r>
          </a:p>
          <a:p>
            <a:r>
              <a:rPr lang="cs-CZ" dirty="0" smtClean="0"/>
              <a:t>Československá statistika od 1919 (Dobroslav Krejčí, František </a:t>
            </a:r>
            <a:r>
              <a:rPr lang="cs-CZ" dirty="0" err="1" smtClean="0"/>
              <a:t>Weyr</a:t>
            </a:r>
            <a:r>
              <a:rPr lang="cs-CZ" dirty="0" smtClean="0"/>
              <a:t>, Antonín Boháč)</a:t>
            </a:r>
          </a:p>
          <a:p>
            <a:r>
              <a:rPr lang="cs-CZ" dirty="0" smtClean="0"/>
              <a:t>Český statistický úřad (od 1993)</a:t>
            </a:r>
          </a:p>
          <a:p>
            <a:r>
              <a:rPr lang="cs-CZ" dirty="0" smtClean="0"/>
              <a:t>Proměny zadání: zpočátku populační a hospodářský vývoj, od 1880 národnostní statistika, od 1885 sociální a pracovněprávní statistika, po 1945 opět spíše národohospodářská statistika atd. </a:t>
            </a:r>
            <a:endParaRPr lang="cs-CZ" dirty="0"/>
          </a:p>
        </p:txBody>
      </p:sp>
    </p:spTree>
    <p:extLst>
      <p:ext uri="{BB962C8B-B14F-4D97-AF65-F5344CB8AC3E}">
        <p14:creationId xmlns:p14="http://schemas.microsoft.com/office/powerpoint/2010/main" val="17647784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Vývoj pozemkové evidence</a:t>
            </a:r>
            <a:endParaRPr lang="cs-CZ" dirty="0"/>
          </a:p>
        </p:txBody>
      </p:sp>
      <p:sp>
        <p:nvSpPr>
          <p:cNvPr id="3" name="Zástupný symbol pro obsah 2"/>
          <p:cNvSpPr>
            <a:spLocks noGrp="1"/>
          </p:cNvSpPr>
          <p:nvPr>
            <p:ph idx="1"/>
          </p:nvPr>
        </p:nvSpPr>
        <p:spPr/>
        <p:txBody>
          <a:bodyPr>
            <a:normAutofit fontScale="92500"/>
          </a:bodyPr>
          <a:lstStyle/>
          <a:p>
            <a:r>
              <a:rPr lang="cs-CZ" dirty="0"/>
              <a:t>Zemské desky, </a:t>
            </a:r>
            <a:r>
              <a:rPr lang="cs-CZ" dirty="0" smtClean="0"/>
              <a:t>nahrazeny -˃ </a:t>
            </a:r>
            <a:r>
              <a:rPr lang="cs-CZ" dirty="0"/>
              <a:t>lánovými rejstříky -˃ berní rulou-˃ </a:t>
            </a:r>
            <a:r>
              <a:rPr lang="cs-CZ" dirty="0" smtClean="0"/>
              <a:t>tereziánským katastrem (</a:t>
            </a:r>
            <a:r>
              <a:rPr lang="cs-CZ" dirty="0"/>
              <a:t>n</a:t>
            </a:r>
            <a:r>
              <a:rPr lang="cs-CZ" dirty="0" smtClean="0"/>
              <a:t>aposledy pro </a:t>
            </a:r>
            <a:r>
              <a:rPr lang="cs-CZ" dirty="0"/>
              <a:t>panskou a poddanskou půdu </a:t>
            </a:r>
            <a:r>
              <a:rPr lang="cs-CZ" dirty="0" smtClean="0"/>
              <a:t>evidováno zvlášť) </a:t>
            </a:r>
            <a:r>
              <a:rPr lang="cs-CZ" dirty="0"/>
              <a:t>společně pak </a:t>
            </a:r>
            <a:r>
              <a:rPr lang="cs-CZ" dirty="0" smtClean="0"/>
              <a:t>poprvé v </a:t>
            </a:r>
            <a:r>
              <a:rPr lang="cs-CZ" dirty="0"/>
              <a:t>josefinském katastru -</a:t>
            </a:r>
            <a:r>
              <a:rPr lang="cs-CZ" dirty="0" smtClean="0"/>
              <a:t>˃ od </a:t>
            </a:r>
            <a:r>
              <a:rPr lang="cs-CZ" dirty="0"/>
              <a:t>1817 stabilní katastr, jeho administrativní složkou je vedení Pozemkové knihy </a:t>
            </a:r>
            <a:r>
              <a:rPr lang="cs-CZ" dirty="0" smtClean="0"/>
              <a:t>(od 1871). </a:t>
            </a:r>
            <a:r>
              <a:rPr lang="cs-CZ" dirty="0"/>
              <a:t>Existovala taky Vodní kniha, Báňská nebo </a:t>
            </a:r>
            <a:r>
              <a:rPr lang="cs-CZ" dirty="0" smtClean="0"/>
              <a:t>Železniční </a:t>
            </a:r>
            <a:r>
              <a:rPr lang="cs-CZ" dirty="0"/>
              <a:t>kniha. </a:t>
            </a:r>
            <a:endParaRPr lang="cs-CZ" dirty="0" smtClean="0"/>
          </a:p>
          <a:p>
            <a:r>
              <a:rPr lang="cs-CZ" dirty="0" smtClean="0"/>
              <a:t>Od </a:t>
            </a:r>
            <a:r>
              <a:rPr lang="cs-CZ" dirty="0"/>
              <a:t>1927 pozemkový katastr, 1945 se jeho přesnost prudce snížila kvůli konfiskacím a přestal být </a:t>
            </a:r>
            <a:r>
              <a:rPr lang="cs-CZ" dirty="0" smtClean="0"/>
              <a:t>používán</a:t>
            </a:r>
          </a:p>
          <a:p>
            <a:r>
              <a:rPr lang="cs-CZ" dirty="0"/>
              <a:t>O</a:t>
            </a:r>
            <a:r>
              <a:rPr lang="cs-CZ" dirty="0" smtClean="0"/>
              <a:t>d </a:t>
            </a:r>
            <a:r>
              <a:rPr lang="cs-CZ" dirty="0"/>
              <a:t>1951 přestaly do něj proudit investice, 1971 zrušen. Částečně nahrazen 1956 a 1964 evidencí nemovitostí, tj. na základě notářského potvrzení </a:t>
            </a:r>
            <a:r>
              <a:rPr lang="cs-CZ" dirty="0" smtClean="0"/>
              <a:t>registrace </a:t>
            </a:r>
            <a:r>
              <a:rPr lang="cs-CZ" dirty="0"/>
              <a:t>smlouvy. Od 1993 funguje Katastr nemovitostí ČR.</a:t>
            </a:r>
          </a:p>
          <a:p>
            <a:endParaRPr lang="cs-CZ" dirty="0"/>
          </a:p>
        </p:txBody>
      </p:sp>
    </p:spTree>
    <p:extLst>
      <p:ext uri="{BB962C8B-B14F-4D97-AF65-F5344CB8AC3E}">
        <p14:creationId xmlns:p14="http://schemas.microsoft.com/office/powerpoint/2010/main" val="25940054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5" name="Zástupný symbol pro obsah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3334" y="866899"/>
            <a:ext cx="5097872" cy="5587918"/>
          </a:xfrm>
        </p:spPr>
      </p:pic>
      <p:sp>
        <p:nvSpPr>
          <p:cNvPr id="4" name="Zástupný symbol pro text 3"/>
          <p:cNvSpPr>
            <a:spLocks noGrp="1"/>
          </p:cNvSpPr>
          <p:nvPr>
            <p:ph type="body" sz="half" idx="2"/>
          </p:nvPr>
        </p:nvSpPr>
        <p:spPr/>
        <p:txBody>
          <a:bodyPr/>
          <a:lstStyle/>
          <a:p>
            <a:endParaRPr lang="cs-CZ" dirty="0"/>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3907" y="457200"/>
            <a:ext cx="6044540" cy="6323610"/>
          </a:xfrm>
          <a:prstGeom prst="rect">
            <a:avLst/>
          </a:prstGeom>
        </p:spPr>
      </p:pic>
    </p:spTree>
    <p:extLst>
      <p:ext uri="{BB962C8B-B14F-4D97-AF65-F5344CB8AC3E}">
        <p14:creationId xmlns:p14="http://schemas.microsoft.com/office/powerpoint/2010/main" val="28427133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Matriky</a:t>
            </a:r>
            <a:endParaRPr lang="cs-CZ" dirty="0"/>
          </a:p>
        </p:txBody>
      </p:sp>
      <p:sp>
        <p:nvSpPr>
          <p:cNvPr id="3" name="Zástupný symbol pro obsah 2"/>
          <p:cNvSpPr>
            <a:spLocks noGrp="1"/>
          </p:cNvSpPr>
          <p:nvPr>
            <p:ph idx="1"/>
          </p:nvPr>
        </p:nvSpPr>
        <p:spPr/>
        <p:txBody>
          <a:bodyPr/>
          <a:lstStyle/>
          <a:p>
            <a:r>
              <a:rPr lang="cs-CZ" dirty="0"/>
              <a:t>Matriky </a:t>
            </a:r>
            <a:r>
              <a:rPr lang="cs-CZ" dirty="0" smtClean="0"/>
              <a:t>jako </a:t>
            </a:r>
            <a:r>
              <a:rPr lang="cs-CZ" dirty="0"/>
              <a:t>výstup Tridentského koncilu 1563. Josef II. 1781 a 1784 stanovil jednotnou podobu matrik. Od 1869 vedly matriku ateistů obecní úřady, v 50. letech 20. století matriky ztratily občanskoprávní význam, náboženský význam zůstal. </a:t>
            </a:r>
          </a:p>
          <a:p>
            <a:endParaRPr lang="cs-CZ" dirty="0"/>
          </a:p>
          <a:p>
            <a:endParaRPr lang="cs-CZ" dirty="0"/>
          </a:p>
        </p:txBody>
      </p:sp>
    </p:spTree>
    <p:extLst>
      <p:ext uri="{BB962C8B-B14F-4D97-AF65-F5344CB8AC3E}">
        <p14:creationId xmlns:p14="http://schemas.microsoft.com/office/powerpoint/2010/main" val="3267371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514" y="213756"/>
            <a:ext cx="11669486" cy="6644244"/>
          </a:xfrm>
        </p:spPr>
      </p:pic>
    </p:spTree>
    <p:extLst>
      <p:ext uri="{BB962C8B-B14F-4D97-AF65-F5344CB8AC3E}">
        <p14:creationId xmlns:p14="http://schemas.microsoft.com/office/powerpoint/2010/main" val="14289247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Radosti a nesnáze moderních dějin </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„Příliš mnoho pramenů“</a:t>
            </a:r>
          </a:p>
          <a:p>
            <a:r>
              <a:rPr lang="cs-CZ" dirty="0" smtClean="0"/>
              <a:t>„Prameny jsou příliš zmanipulované“</a:t>
            </a:r>
          </a:p>
          <a:p>
            <a:r>
              <a:rPr lang="cs-CZ" dirty="0" smtClean="0"/>
              <a:t>„Prameny nejsou dostupné“</a:t>
            </a:r>
          </a:p>
          <a:p>
            <a:r>
              <a:rPr lang="cs-CZ" dirty="0" smtClean="0"/>
              <a:t>„Pamětník je přirozeným nepřítelem historika“ </a:t>
            </a:r>
          </a:p>
          <a:p>
            <a:r>
              <a:rPr lang="cs-CZ" dirty="0" smtClean="0"/>
              <a:t>„Je to politicky příliš citlivé/aktuální“</a:t>
            </a:r>
          </a:p>
          <a:p>
            <a:r>
              <a:rPr lang="cs-CZ" dirty="0" smtClean="0"/>
              <a:t>„Příliš velký vliv ideologií“</a:t>
            </a:r>
          </a:p>
          <a:p>
            <a:r>
              <a:rPr lang="cs-CZ" dirty="0" smtClean="0"/>
              <a:t>„Je tu příliš velká konkurence“</a:t>
            </a:r>
          </a:p>
          <a:p>
            <a:r>
              <a:rPr lang="cs-CZ" dirty="0" smtClean="0"/>
              <a:t>„Chybí lingua franca“</a:t>
            </a:r>
          </a:p>
          <a:p>
            <a:r>
              <a:rPr lang="cs-CZ" dirty="0" smtClean="0"/>
              <a:t>„Chtějí nám tu látku ukrást… politologové, sociologové…“</a:t>
            </a:r>
          </a:p>
          <a:p>
            <a:endParaRPr lang="cs-CZ" dirty="0"/>
          </a:p>
        </p:txBody>
      </p:sp>
    </p:spTree>
    <p:extLst>
      <p:ext uri="{BB962C8B-B14F-4D97-AF65-F5344CB8AC3E}">
        <p14:creationId xmlns:p14="http://schemas.microsoft.com/office/powerpoint/2010/main" val="25161429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85" y="380010"/>
            <a:ext cx="11364685" cy="6377050"/>
          </a:xfrm>
          <a:prstGeom prst="rect">
            <a:avLst/>
          </a:prstGeom>
        </p:spPr>
      </p:pic>
    </p:spTree>
    <p:extLst>
      <p:ext uri="{BB962C8B-B14F-4D97-AF65-F5344CB8AC3E}">
        <p14:creationId xmlns:p14="http://schemas.microsoft.com/office/powerpoint/2010/main" val="32163306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639" y="0"/>
            <a:ext cx="11198431" cy="6858000"/>
          </a:xfrm>
          <a:prstGeom prst="rect">
            <a:avLst/>
          </a:prstGeom>
        </p:spPr>
      </p:pic>
    </p:spTree>
    <p:extLst>
      <p:ext uri="{BB962C8B-B14F-4D97-AF65-F5344CB8AC3E}">
        <p14:creationId xmlns:p14="http://schemas.microsoft.com/office/powerpoint/2010/main" val="31965888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II. Biografická metoda</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Tradice od Tita Livia a </a:t>
            </a:r>
            <a:r>
              <a:rPr lang="cs-CZ" dirty="0" err="1" smtClean="0"/>
              <a:t>Suetonia</a:t>
            </a:r>
            <a:endParaRPr lang="cs-CZ" dirty="0" smtClean="0"/>
          </a:p>
          <a:p>
            <a:r>
              <a:rPr lang="cs-CZ" dirty="0" smtClean="0"/>
              <a:t>Pro moderní éru typické: přírůstek zájmu historiků o osoby z nižších společenských vrstev, představitele alternativních subkultur a celkově ty, ke kterým se pro starší éru obvykle dochovalo příliš málo pramenů</a:t>
            </a:r>
          </a:p>
          <a:p>
            <a:r>
              <a:rPr lang="cs-CZ" dirty="0" smtClean="0"/>
              <a:t>Metoda se pro moderní éru opírá o výhodu vyšší míry alfabetizace společnosti</a:t>
            </a:r>
          </a:p>
          <a:p>
            <a:r>
              <a:rPr lang="cs-CZ" dirty="0" smtClean="0"/>
              <a:t>Typickým znakem je odklon historiků od chronologického líčení života ústřední osoby a snaha po analýze její „mentální mapy“ s oporou ve statistických pramenech a hlavně ego-dokumentech</a:t>
            </a:r>
          </a:p>
          <a:p>
            <a:r>
              <a:rPr lang="cs-CZ" dirty="0" smtClean="0"/>
              <a:t>S rozvojem digitálních technologií a ruku v ruce s vývojem historické statistiky se rozvíjí metoda kolektivního </a:t>
            </a:r>
            <a:r>
              <a:rPr lang="cs-CZ" dirty="0" err="1" smtClean="0"/>
              <a:t>biogramu</a:t>
            </a:r>
            <a:r>
              <a:rPr lang="cs-CZ" dirty="0" smtClean="0"/>
              <a:t> </a:t>
            </a:r>
            <a:endParaRPr lang="cs-CZ" dirty="0"/>
          </a:p>
        </p:txBody>
      </p:sp>
    </p:spTree>
    <p:extLst>
      <p:ext uri="{BB962C8B-B14F-4D97-AF65-F5344CB8AC3E}">
        <p14:creationId xmlns:p14="http://schemas.microsoft.com/office/powerpoint/2010/main" val="39484392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Tradiční a „moderní“ užití biografické metody</a:t>
            </a:r>
            <a:endParaRPr lang="cs-CZ" dirty="0"/>
          </a:p>
        </p:txBody>
      </p:sp>
      <p:pic>
        <p:nvPicPr>
          <p:cNvPr id="6" name="Zástupný symbol pro obsah 5"/>
          <p:cNvPicPr>
            <a:picLocks noGrp="1" noChangeAspect="1"/>
          </p:cNvPicPr>
          <p:nvPr>
            <p:ph sz="half" idx="1"/>
          </p:nvPr>
        </p:nvPicPr>
        <p:blipFill>
          <a:blip r:embed="rId2"/>
          <a:stretch>
            <a:fillRect/>
          </a:stretch>
        </p:blipFill>
        <p:spPr>
          <a:xfrm>
            <a:off x="1445079" y="2000250"/>
            <a:ext cx="3837214" cy="4114800"/>
          </a:xfrm>
          <a:prstGeom prst="rect">
            <a:avLst/>
          </a:prstGeom>
        </p:spPr>
      </p:pic>
      <p:pic>
        <p:nvPicPr>
          <p:cNvPr id="5" name="Zástupný symbol pro obsah 4"/>
          <p:cNvPicPr>
            <a:picLocks noGrp="1" noChangeAspect="1"/>
          </p:cNvPicPr>
          <p:nvPr>
            <p:ph sz="half" idx="2"/>
          </p:nvPr>
        </p:nvPicPr>
        <p:blipFill>
          <a:blip r:embed="rId3"/>
          <a:stretch>
            <a:fillRect/>
          </a:stretch>
        </p:blipFill>
        <p:spPr>
          <a:xfrm>
            <a:off x="6727371" y="2000250"/>
            <a:ext cx="4212772" cy="4176713"/>
          </a:xfrm>
          <a:prstGeom prst="rect">
            <a:avLst/>
          </a:prstGeom>
        </p:spPr>
      </p:pic>
    </p:spTree>
    <p:extLst>
      <p:ext uri="{BB962C8B-B14F-4D97-AF65-F5344CB8AC3E}">
        <p14:creationId xmlns:p14="http://schemas.microsoft.com/office/powerpoint/2010/main" val="13170605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Představitelé alternativy</a:t>
            </a:r>
            <a:endParaRPr lang="cs-CZ" dirty="0"/>
          </a:p>
        </p:txBody>
      </p:sp>
      <p:sp>
        <p:nvSpPr>
          <p:cNvPr id="3" name="Zástupný symbol pro obsah 2"/>
          <p:cNvSpPr>
            <a:spLocks noGrp="1"/>
          </p:cNvSpPr>
          <p:nvPr>
            <p:ph idx="1"/>
          </p:nvPr>
        </p:nvSpPr>
        <p:spPr/>
        <p:txBody>
          <a:bodyPr/>
          <a:lstStyle/>
          <a:p>
            <a:endParaRPr lang="cs-CZ" dirty="0"/>
          </a:p>
        </p:txBody>
      </p:sp>
      <p:pic>
        <p:nvPicPr>
          <p:cNvPr id="4" name="Obrázek 3"/>
          <p:cNvPicPr>
            <a:picLocks noChangeAspect="1"/>
          </p:cNvPicPr>
          <p:nvPr/>
        </p:nvPicPr>
        <p:blipFill>
          <a:blip r:embed="rId2"/>
          <a:stretch>
            <a:fillRect/>
          </a:stretch>
        </p:blipFill>
        <p:spPr>
          <a:xfrm>
            <a:off x="838200" y="1690688"/>
            <a:ext cx="4762500" cy="4762500"/>
          </a:xfrm>
          <a:prstGeom prst="rect">
            <a:avLst/>
          </a:prstGeom>
        </p:spPr>
      </p:pic>
      <p:pic>
        <p:nvPicPr>
          <p:cNvPr id="5" name="Obrázek 4"/>
          <p:cNvPicPr>
            <a:picLocks noChangeAspect="1"/>
          </p:cNvPicPr>
          <p:nvPr/>
        </p:nvPicPr>
        <p:blipFill>
          <a:blip r:embed="rId3"/>
          <a:stretch>
            <a:fillRect/>
          </a:stretch>
        </p:blipFill>
        <p:spPr>
          <a:xfrm>
            <a:off x="4746851" y="1264105"/>
            <a:ext cx="4282849" cy="3504292"/>
          </a:xfrm>
          <a:prstGeom prst="rect">
            <a:avLst/>
          </a:prstGeom>
        </p:spPr>
      </p:pic>
      <p:pic>
        <p:nvPicPr>
          <p:cNvPr id="6" name="Obrázek 5"/>
          <p:cNvPicPr>
            <a:picLocks noChangeAspect="1"/>
          </p:cNvPicPr>
          <p:nvPr/>
        </p:nvPicPr>
        <p:blipFill>
          <a:blip r:embed="rId4"/>
          <a:stretch>
            <a:fillRect/>
          </a:stretch>
        </p:blipFill>
        <p:spPr>
          <a:xfrm>
            <a:off x="8901793" y="142876"/>
            <a:ext cx="2857500" cy="4114800"/>
          </a:xfrm>
          <a:prstGeom prst="rect">
            <a:avLst/>
          </a:prstGeom>
        </p:spPr>
      </p:pic>
      <p:pic>
        <p:nvPicPr>
          <p:cNvPr id="7" name="Obrázek 6"/>
          <p:cNvPicPr>
            <a:picLocks noChangeAspect="1"/>
          </p:cNvPicPr>
          <p:nvPr/>
        </p:nvPicPr>
        <p:blipFill>
          <a:blip r:embed="rId5"/>
          <a:stretch>
            <a:fillRect/>
          </a:stretch>
        </p:blipFill>
        <p:spPr>
          <a:xfrm>
            <a:off x="6996792" y="4071938"/>
            <a:ext cx="2758849" cy="2581275"/>
          </a:xfrm>
          <a:prstGeom prst="rect">
            <a:avLst/>
          </a:prstGeom>
        </p:spPr>
      </p:pic>
    </p:spTree>
    <p:extLst>
      <p:ext uri="{BB962C8B-B14F-4D97-AF65-F5344CB8AC3E}">
        <p14:creationId xmlns:p14="http://schemas.microsoft.com/office/powerpoint/2010/main" val="4093750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Kolektivní </a:t>
            </a:r>
            <a:r>
              <a:rPr lang="cs-CZ" dirty="0" err="1" smtClean="0"/>
              <a:t>biogram</a:t>
            </a:r>
            <a:endParaRPr lang="cs-CZ" dirty="0"/>
          </a:p>
        </p:txBody>
      </p:sp>
      <p:sp>
        <p:nvSpPr>
          <p:cNvPr id="3" name="Zástupný symbol pro obsah 2"/>
          <p:cNvSpPr>
            <a:spLocks noGrp="1"/>
          </p:cNvSpPr>
          <p:nvPr>
            <p:ph idx="1"/>
          </p:nvPr>
        </p:nvSpPr>
        <p:spPr/>
        <p:txBody>
          <a:bodyPr/>
          <a:lstStyle/>
          <a:p>
            <a:r>
              <a:rPr lang="cs-CZ" dirty="0" smtClean="0"/>
              <a:t>Cílem metody je vytvořit profil skupiny osob spojených některým důležitým společným znakem, zpravidla příslušností k některé instituci (formální znak): zastávání veřejné funkce, zisk ocenění, společné studium/práce apod.</a:t>
            </a:r>
          </a:p>
          <a:p>
            <a:r>
              <a:rPr lang="cs-CZ" dirty="0" smtClean="0"/>
              <a:t>Základem je vytvoření matrice společných údajů a její naplnění pro celý okruh osob (tisíce i desetitisíce dat z mnoha různých pramenů) </a:t>
            </a:r>
            <a:endParaRPr lang="cs-CZ" dirty="0"/>
          </a:p>
        </p:txBody>
      </p:sp>
      <p:pic>
        <p:nvPicPr>
          <p:cNvPr id="4" name="Obrázek 3"/>
          <p:cNvPicPr>
            <a:picLocks noChangeAspect="1"/>
          </p:cNvPicPr>
          <p:nvPr/>
        </p:nvPicPr>
        <p:blipFill>
          <a:blip r:embed="rId2"/>
          <a:stretch>
            <a:fillRect/>
          </a:stretch>
        </p:blipFill>
        <p:spPr>
          <a:xfrm>
            <a:off x="634092" y="4408714"/>
            <a:ext cx="2826204" cy="2286000"/>
          </a:xfrm>
          <a:prstGeom prst="rect">
            <a:avLst/>
          </a:prstGeom>
        </p:spPr>
      </p:pic>
      <p:pic>
        <p:nvPicPr>
          <p:cNvPr id="5" name="Obrázek 4"/>
          <p:cNvPicPr>
            <a:picLocks noChangeAspect="1"/>
          </p:cNvPicPr>
          <p:nvPr/>
        </p:nvPicPr>
        <p:blipFill>
          <a:blip r:embed="rId3"/>
          <a:stretch>
            <a:fillRect/>
          </a:stretch>
        </p:blipFill>
        <p:spPr>
          <a:xfrm>
            <a:off x="3910693" y="4327751"/>
            <a:ext cx="2185307" cy="2447925"/>
          </a:xfrm>
          <a:prstGeom prst="rect">
            <a:avLst/>
          </a:prstGeom>
        </p:spPr>
      </p:pic>
      <p:pic>
        <p:nvPicPr>
          <p:cNvPr id="7" name="Obrázek 6"/>
          <p:cNvPicPr>
            <a:picLocks noChangeAspect="1"/>
          </p:cNvPicPr>
          <p:nvPr/>
        </p:nvPicPr>
        <p:blipFill>
          <a:blip r:embed="rId4"/>
          <a:stretch>
            <a:fillRect/>
          </a:stretch>
        </p:blipFill>
        <p:spPr>
          <a:xfrm>
            <a:off x="9256599" y="4492171"/>
            <a:ext cx="2570390" cy="2119086"/>
          </a:xfrm>
          <a:prstGeom prst="rect">
            <a:avLst/>
          </a:prstGeom>
        </p:spPr>
      </p:pic>
      <p:pic>
        <p:nvPicPr>
          <p:cNvPr id="8" name="Obrázek 7"/>
          <p:cNvPicPr>
            <a:picLocks noChangeAspect="1"/>
          </p:cNvPicPr>
          <p:nvPr/>
        </p:nvPicPr>
        <p:blipFill>
          <a:blip r:embed="rId5"/>
          <a:stretch>
            <a:fillRect/>
          </a:stretch>
        </p:blipFill>
        <p:spPr>
          <a:xfrm>
            <a:off x="6515101" y="4222976"/>
            <a:ext cx="2522764" cy="2552700"/>
          </a:xfrm>
          <a:prstGeom prst="rect">
            <a:avLst/>
          </a:prstGeom>
        </p:spPr>
      </p:pic>
    </p:spTree>
    <p:extLst>
      <p:ext uri="{BB962C8B-B14F-4D97-AF65-F5344CB8AC3E}">
        <p14:creationId xmlns:p14="http://schemas.microsoft.com/office/powerpoint/2010/main" val="39368035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III. Metoda diskurzivní analýzy</a:t>
            </a:r>
            <a:endParaRPr lang="cs-CZ" dirty="0"/>
          </a:p>
        </p:txBody>
      </p:sp>
      <p:sp>
        <p:nvSpPr>
          <p:cNvPr id="3" name="Zástupný symbol pro obsah 2"/>
          <p:cNvSpPr>
            <a:spLocks noGrp="1"/>
          </p:cNvSpPr>
          <p:nvPr>
            <p:ph idx="1"/>
          </p:nvPr>
        </p:nvSpPr>
        <p:spPr/>
        <p:txBody>
          <a:bodyPr>
            <a:normAutofit fontScale="92500" lnSpcReduction="10000"/>
          </a:bodyPr>
          <a:lstStyle/>
          <a:p>
            <a:r>
              <a:rPr lang="cs-CZ" dirty="0" smtClean="0"/>
              <a:t>Metoda opřená o analýzu jazyka a tzv. </a:t>
            </a:r>
            <a:r>
              <a:rPr lang="cs-CZ" dirty="0" err="1" smtClean="0"/>
              <a:t>linguistic</a:t>
            </a:r>
            <a:r>
              <a:rPr lang="cs-CZ" dirty="0" smtClean="0"/>
              <a:t> </a:t>
            </a:r>
            <a:r>
              <a:rPr lang="cs-CZ" dirty="0" err="1" smtClean="0"/>
              <a:t>turn</a:t>
            </a:r>
            <a:r>
              <a:rPr lang="cs-CZ" dirty="0" smtClean="0"/>
              <a:t>, tj. jazyk chápán jako médium zprostředkující interpretaci světa = jaký je jazyk, tak vnímáme svět</a:t>
            </a:r>
          </a:p>
          <a:p>
            <a:r>
              <a:rPr lang="cs-CZ" dirty="0" smtClean="0"/>
              <a:t>Metoda nabývá pro moderní éru na významu z důvodu postupu alfabetizace, rozšíření masmédií a radikalizace společenských konfliktů</a:t>
            </a:r>
          </a:p>
          <a:p>
            <a:r>
              <a:rPr lang="cs-CZ" dirty="0" smtClean="0"/>
              <a:t>Metoda doplňována z mnoha různých zdrojů, např. ze sociologické teorie her, tj. sdílení hodnot se projevuje ve sdílení jazyka, alternativní hnutí/změna ve společnosti se prosazuje tak, že rozšíří své postupy při interpretaci světa (tj. jazyk, interpretační figury) do veřejného prostoru, zasáhne většinovou společnost a přiměje ji k akceptaci svých hodnot. Akceptace jazyka = akceptace hodnot = akceptace jednání = moc</a:t>
            </a:r>
          </a:p>
          <a:p>
            <a:r>
              <a:rPr lang="cs-CZ" dirty="0" smtClean="0"/>
              <a:t>Příklady slov indikujících alternativní subkulturu? Příklady slov prokazujících úspěšné proniknutí z prostředí minoritní subkultury mezi majoritu?</a:t>
            </a:r>
            <a:endParaRPr lang="cs-CZ" dirty="0"/>
          </a:p>
        </p:txBody>
      </p:sp>
    </p:spTree>
    <p:extLst>
      <p:ext uri="{BB962C8B-B14F-4D97-AF65-F5344CB8AC3E}">
        <p14:creationId xmlns:p14="http://schemas.microsoft.com/office/powerpoint/2010/main" val="1017643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Příklady politicky/ideologicky zatížených slov</a:t>
            </a:r>
            <a:endParaRPr lang="cs-CZ" dirty="0"/>
          </a:p>
        </p:txBody>
      </p:sp>
      <p:sp>
        <p:nvSpPr>
          <p:cNvPr id="3" name="Zástupný symbol pro obsah 2"/>
          <p:cNvSpPr>
            <a:spLocks noGrp="1"/>
          </p:cNvSpPr>
          <p:nvPr>
            <p:ph idx="1"/>
          </p:nvPr>
        </p:nvSpPr>
        <p:spPr/>
        <p:txBody>
          <a:bodyPr>
            <a:normAutofit fontScale="92500" lnSpcReduction="20000"/>
          </a:bodyPr>
          <a:lstStyle/>
          <a:p>
            <a:r>
              <a:rPr lang="cs-CZ" dirty="0" smtClean="0"/>
              <a:t>Kulak</a:t>
            </a:r>
          </a:p>
          <a:p>
            <a:r>
              <a:rPr lang="cs-CZ" dirty="0" smtClean="0"/>
              <a:t>Třída</a:t>
            </a:r>
          </a:p>
          <a:p>
            <a:r>
              <a:rPr lang="cs-CZ" dirty="0" smtClean="0"/>
              <a:t>Dělník</a:t>
            </a:r>
          </a:p>
          <a:p>
            <a:r>
              <a:rPr lang="cs-CZ" dirty="0" smtClean="0"/>
              <a:t>Cikán</a:t>
            </a:r>
          </a:p>
          <a:p>
            <a:r>
              <a:rPr lang="cs-CZ" dirty="0" smtClean="0"/>
              <a:t>Rakušák</a:t>
            </a:r>
          </a:p>
          <a:p>
            <a:r>
              <a:rPr lang="cs-CZ" dirty="0" smtClean="0"/>
              <a:t>Negr</a:t>
            </a:r>
          </a:p>
          <a:p>
            <a:r>
              <a:rPr lang="cs-CZ" dirty="0" err="1"/>
              <a:t>n</a:t>
            </a:r>
            <a:r>
              <a:rPr lang="cs-CZ" dirty="0" err="1" smtClean="0"/>
              <a:t>ěmec</a:t>
            </a:r>
            <a:r>
              <a:rPr lang="cs-CZ" dirty="0" smtClean="0"/>
              <a:t> (s malým „n“)</a:t>
            </a:r>
          </a:p>
          <a:p>
            <a:r>
              <a:rPr lang="cs-CZ" dirty="0" err="1" smtClean="0"/>
              <a:t>Hakoš</a:t>
            </a:r>
            <a:endParaRPr lang="cs-CZ" dirty="0" smtClean="0"/>
          </a:p>
          <a:p>
            <a:r>
              <a:rPr lang="cs-CZ" dirty="0" err="1" smtClean="0"/>
              <a:t>ANOfert</a:t>
            </a:r>
            <a:endParaRPr lang="cs-CZ" dirty="0" smtClean="0"/>
          </a:p>
          <a:p>
            <a:r>
              <a:rPr lang="cs-CZ" dirty="0" err="1" smtClean="0"/>
              <a:t>Pětikolka</a:t>
            </a:r>
            <a:endParaRPr lang="cs-CZ" dirty="0"/>
          </a:p>
        </p:txBody>
      </p:sp>
    </p:spTree>
    <p:extLst>
      <p:ext uri="{BB962C8B-B14F-4D97-AF65-F5344CB8AC3E}">
        <p14:creationId xmlns:p14="http://schemas.microsoft.com/office/powerpoint/2010/main" val="41595516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Textová a diskurzivní analýza – tzv. chuchelská řež 1881</a:t>
            </a:r>
            <a:endParaRPr lang="cs-CZ" dirty="0"/>
          </a:p>
        </p:txBody>
      </p:sp>
      <p:sp>
        <p:nvSpPr>
          <p:cNvPr id="3" name="Zástupný symbol pro text 2"/>
          <p:cNvSpPr>
            <a:spLocks noGrp="1"/>
          </p:cNvSpPr>
          <p:nvPr>
            <p:ph type="body" idx="1"/>
          </p:nvPr>
        </p:nvSpPr>
        <p:spPr/>
        <p:txBody>
          <a:bodyPr/>
          <a:lstStyle/>
          <a:p>
            <a:r>
              <a:rPr lang="cs-CZ" dirty="0" smtClean="0"/>
              <a:t>Neúspěšná německá slavnost (česká zpráva)</a:t>
            </a:r>
            <a:endParaRPr lang="cs-CZ" dirty="0"/>
          </a:p>
        </p:txBody>
      </p:sp>
      <p:sp>
        <p:nvSpPr>
          <p:cNvPr id="4" name="Zástupný symbol pro obsah 3"/>
          <p:cNvSpPr>
            <a:spLocks noGrp="1"/>
          </p:cNvSpPr>
          <p:nvPr>
            <p:ph sz="half" idx="2"/>
          </p:nvPr>
        </p:nvSpPr>
        <p:spPr>
          <a:xfrm>
            <a:off x="839788" y="2505074"/>
            <a:ext cx="5157787" cy="4001861"/>
          </a:xfrm>
        </p:spPr>
        <p:txBody>
          <a:bodyPr>
            <a:normAutofit fontScale="47500" lnSpcReduction="20000"/>
          </a:bodyPr>
          <a:lstStyle/>
          <a:p>
            <a:r>
              <a:rPr lang="cs-CZ" dirty="0"/>
              <a:t>Včera se po Praze roznesla zpráva, že Němci jedou na demonstrační výlet do Chuchle. Nevedlo se jim však dobře a po důkladném bití museli uprchnout, přičemž na bojišti zanechali mnoho svých věcí, především symboly národních studentských spolků. Současně byla nalezena hůl ukrývající poměrně dlouhou dýku. Včera dopoledne se na výlet parníkem vydali němečtí studenti ve spolkových kostýmech jako na maškarní bál, asi 30 mladých mužů, k nimž se přidalo i několik dam. Dalších asi 20 lidí přijelo vlakem do Chuchle za doprovodu hudby 36. pěšího pluku. Němci si objednali hostinu v zahradní restauraci, kam odpoledne dorazilo několik stovek českých turistů z Prahy, kteří také usedli ke stolům v restauraci. Výlet Němců do ryze české vesnice pobouřil mnoho českých občanů z Chuchle i okolních obcí. Lidé se tlačili v restauraci a hlasitě vyjadřovali svou nespokojenost s drzým jednáním německých studentů. Němci byli stále hrubší. Češi tehdy požádali hudebníky, aby zahráli rakouskou hymnu. Čeští diváci </a:t>
            </a:r>
            <a:r>
              <a:rPr lang="cs-CZ" dirty="0" smtClean="0"/>
              <a:t>odkryli </a:t>
            </a:r>
            <a:r>
              <a:rPr lang="cs-CZ" dirty="0"/>
              <a:t>hlavy a poslouchali rakouskou hymnu vestoje, zatímco Němci ostentativně seděli a čepice nesundávali. O to více to dráždilo mysl českých občanů. Vyzývali Němce, aby si sundali čepice, a když se někteří hlasitě smáli, ozývaly se ze všech stran výzvy, aby Němci raději odešli. Před restaurací se mezitím shromáždilo velké množství lidí, kteří se proti Němcům postavili výhružně. Pak jeden z Němců hodil skleničku doprostřed českých studentů. To se neobešlo bez odplaty a z obou stran byly házeny poháry. Němci museli zalézt pod stoly. Mnoho pohárů bylo rozbito a Němci byli nakonec nuceni uprchnout. Lidé je pronásledovali, házeli po nich kameny a mlátili opozdilce. Takto skončila drzá německá demonstrace v Chuchli. </a:t>
            </a:r>
          </a:p>
        </p:txBody>
      </p:sp>
      <p:sp>
        <p:nvSpPr>
          <p:cNvPr id="5" name="Zástupný symbol pro text 4"/>
          <p:cNvSpPr>
            <a:spLocks noGrp="1"/>
          </p:cNvSpPr>
          <p:nvPr>
            <p:ph type="body" sz="quarter" idx="3"/>
          </p:nvPr>
        </p:nvSpPr>
        <p:spPr/>
        <p:txBody>
          <a:bodyPr/>
          <a:lstStyle/>
          <a:p>
            <a:r>
              <a:rPr lang="cs-CZ" dirty="0" smtClean="0"/>
              <a:t>Krvavý útok (německá zpráva)</a:t>
            </a:r>
            <a:endParaRPr lang="cs-CZ" dirty="0"/>
          </a:p>
        </p:txBody>
      </p:sp>
      <p:sp>
        <p:nvSpPr>
          <p:cNvPr id="6" name="Zástupný symbol pro obsah 5"/>
          <p:cNvSpPr>
            <a:spLocks noGrp="1"/>
          </p:cNvSpPr>
          <p:nvPr>
            <p:ph sz="quarter" idx="4"/>
          </p:nvPr>
        </p:nvSpPr>
        <p:spPr>
          <a:xfrm>
            <a:off x="6172200" y="2505075"/>
            <a:ext cx="5183188" cy="4075340"/>
          </a:xfrm>
        </p:spPr>
        <p:txBody>
          <a:bodyPr>
            <a:normAutofit fontScale="47500" lnSpcReduction="20000"/>
          </a:bodyPr>
          <a:lstStyle/>
          <a:p>
            <a:r>
              <a:rPr lang="cs-CZ" dirty="0"/>
              <a:t>Včera odpoledne se opakovaly výtržnosti, které již delší dobu probíhaly z české strany proti místním členům německých studentských spolků. Tentokrát se místem nepokojů stala Chuchle, oblíbený výletní cíl Pražanů. Akademický spolek </a:t>
            </a:r>
            <a:r>
              <a:rPr lang="cs-CZ" dirty="0" err="1" smtClean="0"/>
              <a:t>Austria</a:t>
            </a:r>
            <a:r>
              <a:rPr lang="cs-CZ" dirty="0" smtClean="0"/>
              <a:t> </a:t>
            </a:r>
            <a:r>
              <a:rPr lang="cs-CZ" dirty="0"/>
              <a:t>a další pražské spolky se včera u příležitosti dvacátého výročí svého založení vydaly na výlet parníkem. Skupina se </a:t>
            </a:r>
            <a:r>
              <a:rPr lang="cs-CZ" dirty="0" smtClean="0"/>
              <a:t>po příjezdu usadila </a:t>
            </a:r>
            <a:r>
              <a:rPr lang="cs-CZ" dirty="0"/>
              <a:t>na zahrádce restaurace a dobře se bavila. Odpoledne zde hrála kapela 36. pěšího pluku, kterou si </a:t>
            </a:r>
            <a:r>
              <a:rPr lang="cs-CZ" dirty="0" smtClean="0"/>
              <a:t>objednalo vedení spolku </a:t>
            </a:r>
            <a:r>
              <a:rPr lang="cs-CZ" dirty="0" err="1" smtClean="0"/>
              <a:t>Austria</a:t>
            </a:r>
            <a:r>
              <a:rPr lang="cs-CZ" dirty="0" smtClean="0"/>
              <a:t>. </a:t>
            </a:r>
            <a:r>
              <a:rPr lang="cs-CZ" dirty="0"/>
              <a:t>Vchod do restaurační zahrady hlídal četník s bajonetem. Brzy se ukázalo, proč se tak stalo. Kolem půl čtvrté se do Chuchle začali trousit čeští studenti. T</a:t>
            </a:r>
            <a:r>
              <a:rPr lang="cs-CZ" dirty="0" smtClean="0"/>
              <a:t>vořili </a:t>
            </a:r>
            <a:r>
              <a:rPr lang="cs-CZ" dirty="0"/>
              <a:t>stále větší dav a začali pohoršovat německou společnost. Čeští studenti se usadili v</a:t>
            </a:r>
            <a:r>
              <a:rPr lang="cs-CZ" dirty="0" smtClean="0"/>
              <a:t> </a:t>
            </a:r>
            <a:r>
              <a:rPr lang="cs-CZ" dirty="0"/>
              <a:t>zahradě a začali zpívat české bojové písně. Němečtí studenti se chovali zcela klidně a nevšímali si řevu provokujících Čechů. Po několika národních písních zazpívali Češi rakouskou hymnu, vstali ze sedadel a sundali si pokrývky hlavy. Později německým studentům řekli, že by při zpěvu hymny měli také vstát. Němci řekli, že Češi nemohou Němcům nic nařizovat , ale okamžitě požádali vojenskou hudbu, aby znovu zahrála rakouskou hymnu, kterou němečtí studenti nadšeně zpívali. Na krátkou dobu tak zavládl mír. Najednou z davu českých studentů mezi německé studenty vypadl kus dřeva. Ozvaly se výkřiky: "Němečtí psi </a:t>
            </a:r>
            <a:r>
              <a:rPr lang="cs-CZ" dirty="0" smtClean="0"/>
              <a:t>ať jdou </a:t>
            </a:r>
            <a:r>
              <a:rPr lang="cs-CZ" dirty="0"/>
              <a:t>domů!" Mezi německé studenty byla vhozena sklenička, která zranila MUDr. Heinricha z </a:t>
            </a:r>
            <a:r>
              <a:rPr lang="cs-CZ" dirty="0" err="1"/>
              <a:t>Greifswaldu</a:t>
            </a:r>
            <a:r>
              <a:rPr lang="cs-CZ" dirty="0"/>
              <a:t> a JUC. Schmidta z Vídně, načež se spustil všeobecný déšť </a:t>
            </a:r>
            <a:r>
              <a:rPr lang="cs-CZ" dirty="0" smtClean="0"/>
              <a:t>sklenic. </a:t>
            </a:r>
            <a:r>
              <a:rPr lang="cs-CZ" dirty="0"/>
              <a:t>Němečtí studenti se bránili židlemi a ustoupili k řece, aby se zachránili na parníku. Jen málokdo unikl se zdravou kůží. Takové jsou dobré výsledky česko-německého smíření v Čechách a hlavně v Praze, hořké pro německé obyvatele města obklopeného Čechy. Čtenář si jistě udělá vlastní názor. </a:t>
            </a:r>
          </a:p>
        </p:txBody>
      </p:sp>
    </p:spTree>
    <p:extLst>
      <p:ext uri="{BB962C8B-B14F-4D97-AF65-F5344CB8AC3E}">
        <p14:creationId xmlns:p14="http://schemas.microsoft.com/office/powerpoint/2010/main" val="2933156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334735" y="179614"/>
            <a:ext cx="4951639" cy="3844018"/>
          </a:xfrm>
          <a:prstGeom prst="rect">
            <a:avLst/>
          </a:prstGeom>
        </p:spPr>
      </p:pic>
      <p:pic>
        <p:nvPicPr>
          <p:cNvPr id="3" name="Obrázek 2"/>
          <p:cNvPicPr>
            <a:picLocks noChangeAspect="1"/>
          </p:cNvPicPr>
          <p:nvPr/>
        </p:nvPicPr>
        <p:blipFill>
          <a:blip r:embed="rId3"/>
          <a:stretch>
            <a:fillRect/>
          </a:stretch>
        </p:blipFill>
        <p:spPr>
          <a:xfrm>
            <a:off x="4905375" y="408214"/>
            <a:ext cx="3969204" cy="4211411"/>
          </a:xfrm>
          <a:prstGeom prst="rect">
            <a:avLst/>
          </a:prstGeom>
        </p:spPr>
      </p:pic>
      <p:pic>
        <p:nvPicPr>
          <p:cNvPr id="4" name="Obrázek 3"/>
          <p:cNvPicPr>
            <a:picLocks noChangeAspect="1"/>
          </p:cNvPicPr>
          <p:nvPr/>
        </p:nvPicPr>
        <p:blipFill>
          <a:blip r:embed="rId4"/>
          <a:stretch>
            <a:fillRect/>
          </a:stretch>
        </p:blipFill>
        <p:spPr>
          <a:xfrm>
            <a:off x="8703129" y="179614"/>
            <a:ext cx="3551464" cy="2381250"/>
          </a:xfrm>
          <a:prstGeom prst="rect">
            <a:avLst/>
          </a:prstGeom>
        </p:spPr>
      </p:pic>
      <p:pic>
        <p:nvPicPr>
          <p:cNvPr id="5" name="Obrázek 4"/>
          <p:cNvPicPr>
            <a:picLocks noChangeAspect="1"/>
          </p:cNvPicPr>
          <p:nvPr/>
        </p:nvPicPr>
        <p:blipFill>
          <a:blip r:embed="rId5"/>
          <a:stretch>
            <a:fillRect/>
          </a:stretch>
        </p:blipFill>
        <p:spPr>
          <a:xfrm>
            <a:off x="563336" y="4230461"/>
            <a:ext cx="3784146" cy="2381250"/>
          </a:xfrm>
          <a:prstGeom prst="rect">
            <a:avLst/>
          </a:prstGeom>
        </p:spPr>
      </p:pic>
      <p:pic>
        <p:nvPicPr>
          <p:cNvPr id="6" name="Obrázek 5"/>
          <p:cNvPicPr>
            <a:picLocks noChangeAspect="1"/>
          </p:cNvPicPr>
          <p:nvPr/>
        </p:nvPicPr>
        <p:blipFill>
          <a:blip r:embed="rId6"/>
          <a:stretch>
            <a:fillRect/>
          </a:stretch>
        </p:blipFill>
        <p:spPr>
          <a:xfrm>
            <a:off x="9288236" y="3169103"/>
            <a:ext cx="2381250" cy="2381250"/>
          </a:xfrm>
          <a:prstGeom prst="rect">
            <a:avLst/>
          </a:prstGeom>
        </p:spPr>
      </p:pic>
      <p:pic>
        <p:nvPicPr>
          <p:cNvPr id="7" name="Obrázek 6"/>
          <p:cNvPicPr>
            <a:picLocks noChangeAspect="1"/>
          </p:cNvPicPr>
          <p:nvPr/>
        </p:nvPicPr>
        <p:blipFill>
          <a:blip r:embed="rId7"/>
          <a:stretch>
            <a:fillRect/>
          </a:stretch>
        </p:blipFill>
        <p:spPr>
          <a:xfrm>
            <a:off x="3839936" y="4023632"/>
            <a:ext cx="3524250" cy="2381250"/>
          </a:xfrm>
          <a:prstGeom prst="rect">
            <a:avLst/>
          </a:prstGeom>
        </p:spPr>
      </p:pic>
    </p:spTree>
    <p:extLst>
      <p:ext uri="{BB962C8B-B14F-4D97-AF65-F5344CB8AC3E}">
        <p14:creationId xmlns:p14="http://schemas.microsoft.com/office/powerpoint/2010/main" val="4131514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Vztah historie moderních dějin k příbuzným ne-historickým oborům </a:t>
            </a:r>
            <a:endParaRPr lang="cs-CZ" dirty="0"/>
          </a:p>
        </p:txBody>
      </p:sp>
      <p:sp>
        <p:nvSpPr>
          <p:cNvPr id="3" name="Zástupný symbol pro obsah 2"/>
          <p:cNvSpPr>
            <a:spLocks noGrp="1"/>
          </p:cNvSpPr>
          <p:nvPr>
            <p:ph idx="1"/>
          </p:nvPr>
        </p:nvSpPr>
        <p:spPr/>
        <p:txBody>
          <a:bodyPr>
            <a:normAutofit fontScale="70000" lnSpcReduction="20000"/>
          </a:bodyPr>
          <a:lstStyle/>
          <a:p>
            <a:r>
              <a:rPr lang="cs-CZ" dirty="0" smtClean="0"/>
              <a:t>Filozofie – „nauka o lidském myšlení, hlavně jeho základních otázkách existence, poznání, správného jednání apod.“ </a:t>
            </a:r>
          </a:p>
          <a:p>
            <a:r>
              <a:rPr lang="cs-CZ" dirty="0" smtClean="0"/>
              <a:t>Sociologie – preferovaná, politicky podporovaná věda, „predátor“ mezi SHV obory, opora v aktuální </a:t>
            </a:r>
            <a:r>
              <a:rPr lang="cs-CZ" dirty="0" err="1" smtClean="0"/>
              <a:t>scientometrii</a:t>
            </a:r>
            <a:r>
              <a:rPr lang="cs-CZ" dirty="0" smtClean="0"/>
              <a:t> (Web </a:t>
            </a:r>
            <a:r>
              <a:rPr lang="cs-CZ" dirty="0" err="1" smtClean="0"/>
              <a:t>of</a:t>
            </a:r>
            <a:r>
              <a:rPr lang="cs-CZ" dirty="0" smtClean="0"/>
              <a:t> Science, </a:t>
            </a:r>
            <a:r>
              <a:rPr lang="cs-CZ" dirty="0" err="1" smtClean="0"/>
              <a:t>Scopus</a:t>
            </a:r>
            <a:r>
              <a:rPr lang="cs-CZ" dirty="0" smtClean="0"/>
              <a:t>, Hirsch Index ad.), opora v kvalitních souborech statistických dat dostupných od 80. let 19. století, inspirativní metodologický ruch, globální pojetí práce, sklon k politizaci/ideologizaci vědy</a:t>
            </a:r>
          </a:p>
          <a:p>
            <a:r>
              <a:rPr lang="cs-CZ" dirty="0" smtClean="0"/>
              <a:t>Politologie – druhá z politicky podporovaných SHV věd, většina podobných znak se sociologií, silnější sklon ke spolupráci s historií na tématech politické kultury od poloviny 19. století, česká politologie se ovšem teprve poměrně nedávno oddělila od historie</a:t>
            </a:r>
          </a:p>
          <a:p>
            <a:r>
              <a:rPr lang="cs-CZ" dirty="0"/>
              <a:t>E</a:t>
            </a:r>
            <a:r>
              <a:rPr lang="cs-CZ" dirty="0" smtClean="0"/>
              <a:t>tnologie – „srovnávací studium lidské kultury a společnosti“, řada shodných znaků s historií u středoevropského pojetí vědy (snaha zachytit a uchovat mizející tradici lidové kultury), ale postupující vliv anglosaské vědecké kultury, která činí E. více zaměřenou na současnost (</a:t>
            </a:r>
            <a:r>
              <a:rPr lang="cs-CZ" dirty="0" err="1" smtClean="0"/>
              <a:t>urban</a:t>
            </a:r>
            <a:r>
              <a:rPr lang="cs-CZ" dirty="0" smtClean="0"/>
              <a:t> legend, městská kulturní tradice atd.). Podobné přístupy u kulturní a sociální antropologie, která má obvykle více srovnávací, globální ráz.</a:t>
            </a:r>
          </a:p>
          <a:p>
            <a:r>
              <a:rPr lang="cs-CZ" dirty="0" smtClean="0"/>
              <a:t>Dějiny umění – „věda zabývající se historickým vývojem lidské tvorby v oblasti umění (míněno obvykle hlavně výtvarného)“</a:t>
            </a:r>
            <a:endParaRPr lang="cs-CZ" dirty="0"/>
          </a:p>
        </p:txBody>
      </p:sp>
    </p:spTree>
    <p:extLst>
      <p:ext uri="{BB962C8B-B14F-4D97-AF65-F5344CB8AC3E}">
        <p14:creationId xmlns:p14="http://schemas.microsoft.com/office/powerpoint/2010/main" val="15352577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1336731" y="286429"/>
            <a:ext cx="1781175" cy="2571750"/>
          </a:xfrm>
          <a:prstGeom prst="rect">
            <a:avLst/>
          </a:prstGeom>
        </p:spPr>
      </p:pic>
      <p:pic>
        <p:nvPicPr>
          <p:cNvPr id="3" name="Obrázek 2"/>
          <p:cNvPicPr>
            <a:picLocks noChangeAspect="1"/>
          </p:cNvPicPr>
          <p:nvPr/>
        </p:nvPicPr>
        <p:blipFill>
          <a:blip r:embed="rId3"/>
          <a:stretch>
            <a:fillRect/>
          </a:stretch>
        </p:blipFill>
        <p:spPr>
          <a:xfrm>
            <a:off x="4305299" y="0"/>
            <a:ext cx="1790700" cy="2552700"/>
          </a:xfrm>
          <a:prstGeom prst="rect">
            <a:avLst/>
          </a:prstGeom>
        </p:spPr>
      </p:pic>
      <p:pic>
        <p:nvPicPr>
          <p:cNvPr id="4" name="Obrázek 3"/>
          <p:cNvPicPr>
            <a:picLocks noChangeAspect="1"/>
          </p:cNvPicPr>
          <p:nvPr/>
        </p:nvPicPr>
        <p:blipFill>
          <a:blip r:embed="rId4"/>
          <a:stretch>
            <a:fillRect/>
          </a:stretch>
        </p:blipFill>
        <p:spPr>
          <a:xfrm>
            <a:off x="3038474" y="2762250"/>
            <a:ext cx="3057525" cy="1495425"/>
          </a:xfrm>
          <a:prstGeom prst="rect">
            <a:avLst/>
          </a:prstGeom>
        </p:spPr>
      </p:pic>
      <p:pic>
        <p:nvPicPr>
          <p:cNvPr id="5" name="Obrázek 4"/>
          <p:cNvPicPr>
            <a:picLocks noChangeAspect="1"/>
          </p:cNvPicPr>
          <p:nvPr/>
        </p:nvPicPr>
        <p:blipFill>
          <a:blip r:embed="rId5"/>
          <a:stretch>
            <a:fillRect/>
          </a:stretch>
        </p:blipFill>
        <p:spPr>
          <a:xfrm>
            <a:off x="9795101" y="286429"/>
            <a:ext cx="1762125" cy="2590800"/>
          </a:xfrm>
          <a:prstGeom prst="rect">
            <a:avLst/>
          </a:prstGeom>
        </p:spPr>
      </p:pic>
      <p:pic>
        <p:nvPicPr>
          <p:cNvPr id="6" name="Obrázek 5"/>
          <p:cNvPicPr>
            <a:picLocks noChangeAspect="1"/>
          </p:cNvPicPr>
          <p:nvPr/>
        </p:nvPicPr>
        <p:blipFill>
          <a:blip r:embed="rId6"/>
          <a:stretch>
            <a:fillRect/>
          </a:stretch>
        </p:blipFill>
        <p:spPr>
          <a:xfrm>
            <a:off x="4972730" y="4467225"/>
            <a:ext cx="1752600" cy="2609850"/>
          </a:xfrm>
          <a:prstGeom prst="rect">
            <a:avLst/>
          </a:prstGeom>
        </p:spPr>
      </p:pic>
      <p:pic>
        <p:nvPicPr>
          <p:cNvPr id="7" name="Obrázek 6"/>
          <p:cNvPicPr>
            <a:picLocks noChangeAspect="1"/>
          </p:cNvPicPr>
          <p:nvPr/>
        </p:nvPicPr>
        <p:blipFill>
          <a:blip r:embed="rId7"/>
          <a:stretch>
            <a:fillRect/>
          </a:stretch>
        </p:blipFill>
        <p:spPr>
          <a:xfrm>
            <a:off x="9299121" y="3412670"/>
            <a:ext cx="2136321" cy="3061607"/>
          </a:xfrm>
          <a:prstGeom prst="rect">
            <a:avLst/>
          </a:prstGeom>
        </p:spPr>
      </p:pic>
      <p:pic>
        <p:nvPicPr>
          <p:cNvPr id="8" name="Obrázek 7"/>
          <p:cNvPicPr>
            <a:picLocks noChangeAspect="1"/>
          </p:cNvPicPr>
          <p:nvPr/>
        </p:nvPicPr>
        <p:blipFill>
          <a:blip r:embed="rId8"/>
          <a:stretch>
            <a:fillRect/>
          </a:stretch>
        </p:blipFill>
        <p:spPr>
          <a:xfrm>
            <a:off x="6922293" y="797378"/>
            <a:ext cx="1790700" cy="2552700"/>
          </a:xfrm>
          <a:prstGeom prst="rect">
            <a:avLst/>
          </a:prstGeom>
        </p:spPr>
      </p:pic>
      <p:pic>
        <p:nvPicPr>
          <p:cNvPr id="9" name="Obrázek 8"/>
          <p:cNvPicPr>
            <a:picLocks noChangeAspect="1"/>
          </p:cNvPicPr>
          <p:nvPr/>
        </p:nvPicPr>
        <p:blipFill>
          <a:blip r:embed="rId9"/>
          <a:stretch>
            <a:fillRect/>
          </a:stretch>
        </p:blipFill>
        <p:spPr>
          <a:xfrm>
            <a:off x="6725330" y="3643310"/>
            <a:ext cx="1762125" cy="2600325"/>
          </a:xfrm>
          <a:prstGeom prst="rect">
            <a:avLst/>
          </a:prstGeom>
        </p:spPr>
      </p:pic>
      <p:pic>
        <p:nvPicPr>
          <p:cNvPr id="10" name="Obrázek 9"/>
          <p:cNvPicPr>
            <a:picLocks noChangeAspect="1"/>
          </p:cNvPicPr>
          <p:nvPr/>
        </p:nvPicPr>
        <p:blipFill>
          <a:blip r:embed="rId10"/>
          <a:stretch>
            <a:fillRect/>
          </a:stretch>
        </p:blipFill>
        <p:spPr>
          <a:xfrm>
            <a:off x="609260" y="3729034"/>
            <a:ext cx="1876425" cy="2428875"/>
          </a:xfrm>
          <a:prstGeom prst="rect">
            <a:avLst/>
          </a:prstGeom>
        </p:spPr>
      </p:pic>
    </p:spTree>
    <p:extLst>
      <p:ext uri="{BB962C8B-B14F-4D97-AF65-F5344CB8AC3E}">
        <p14:creationId xmlns:p14="http://schemas.microsoft.com/office/powerpoint/2010/main" val="3608973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sp>
        <p:nvSpPr>
          <p:cNvPr id="3" name="Zástupný symbol pro obsah 2"/>
          <p:cNvSpPr>
            <a:spLocks noGrp="1"/>
          </p:cNvSpPr>
          <p:nvPr>
            <p:ph idx="1"/>
          </p:nvPr>
        </p:nvSpPr>
        <p:spPr/>
        <p:txBody>
          <a:bodyPr>
            <a:normAutofit fontScale="92500" lnSpcReduction="10000"/>
          </a:bodyPr>
          <a:lstStyle/>
          <a:p>
            <a:r>
              <a:rPr lang="cs-CZ" dirty="0"/>
              <a:t>2. Moderní dějiny a vztah k jiným disciplínám (filozofie, sociologie, politologie, dějiny umění apod.)</a:t>
            </a:r>
          </a:p>
          <a:p>
            <a:r>
              <a:rPr lang="cs-CZ" dirty="0"/>
              <a:t>3. Odvětví moderních dějin (politické, hospodářské, sociální, kulturní dějiny, oral </a:t>
            </a:r>
            <a:r>
              <a:rPr lang="cs-CZ" dirty="0" err="1"/>
              <a:t>history</a:t>
            </a:r>
            <a:r>
              <a:rPr lang="cs-CZ" dirty="0"/>
              <a:t>, </a:t>
            </a:r>
            <a:r>
              <a:rPr lang="cs-CZ" dirty="0" err="1"/>
              <a:t>mikrohistorie</a:t>
            </a:r>
            <a:r>
              <a:rPr lang="cs-CZ" dirty="0"/>
              <a:t> apod.)</a:t>
            </a:r>
          </a:p>
          <a:p>
            <a:r>
              <a:rPr lang="cs-CZ" dirty="0"/>
              <a:t>4. Prameny a edice k moderním dějinám</a:t>
            </a:r>
          </a:p>
          <a:p>
            <a:r>
              <a:rPr lang="cs-CZ" dirty="0"/>
              <a:t>5. Pojmy moderních dějin (revoluce, modernizace, centralizace, sociální ukázňování, nacionalismus, právní stát, lidská práva apod.)</a:t>
            </a:r>
          </a:p>
          <a:p>
            <a:pPr marL="0" indent="0">
              <a:buNone/>
            </a:pPr>
            <a:endParaRPr lang="cs-CZ" dirty="0"/>
          </a:p>
          <a:p>
            <a:r>
              <a:rPr lang="cs-CZ" dirty="0"/>
              <a:t>7. Odborné historické (zahraniční i domácí) časopisy</a:t>
            </a:r>
          </a:p>
          <a:p>
            <a:r>
              <a:rPr lang="cs-CZ" dirty="0"/>
              <a:t>8. Exkurze na vybraných pracovištích</a:t>
            </a:r>
          </a:p>
        </p:txBody>
      </p:sp>
    </p:spTree>
    <p:extLst>
      <p:ext uri="{BB962C8B-B14F-4D97-AF65-F5344CB8AC3E}">
        <p14:creationId xmlns:p14="http://schemas.microsoft.com/office/powerpoint/2010/main" val="1230758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Co je to modernizace (v pojetí historické vědy?</a:t>
            </a:r>
            <a:endParaRPr lang="cs-CZ" dirty="0"/>
          </a:p>
        </p:txBody>
      </p:sp>
      <p:sp>
        <p:nvSpPr>
          <p:cNvPr id="3" name="Zástupný symbol pro obsah 2"/>
          <p:cNvSpPr>
            <a:spLocks noGrp="1"/>
          </p:cNvSpPr>
          <p:nvPr>
            <p:ph idx="1"/>
          </p:nvPr>
        </p:nvSpPr>
        <p:spPr/>
        <p:txBody>
          <a:bodyPr>
            <a:normAutofit/>
          </a:bodyPr>
          <a:lstStyle/>
          <a:p>
            <a:pPr marL="0" indent="0">
              <a:buNone/>
            </a:pPr>
            <a:r>
              <a:rPr lang="cs-CZ" dirty="0" smtClean="0"/>
              <a:t>Jako modernizace se označuje zejména přechod </a:t>
            </a:r>
            <a:r>
              <a:rPr lang="cs-CZ" b="1" dirty="0" smtClean="0"/>
              <a:t>od společností tradičního typu k společnosti „moderní“</a:t>
            </a:r>
            <a:r>
              <a:rPr lang="cs-CZ" dirty="0" smtClean="0"/>
              <a:t>. Tento proces poprvé proběhl spontánně v nejvyspělejších částech západní Evropy v 17. až 19. století a znamenal politický, kulturní i ekonomický přechod od pozdně feudální společnosti podepřené stavovskými privilegii a náboženskou legitimací ke společnosti ústavně řízené, podporující ekonomické i politické svobody a legitimované vůlí lidu. Jedná se o přeměnu, která </a:t>
            </a:r>
            <a:r>
              <a:rPr lang="cs-CZ" b="1" dirty="0" smtClean="0"/>
              <a:t>prochází všemi podsystémy a strukturami společnosti</a:t>
            </a:r>
            <a:r>
              <a:rPr lang="cs-CZ" dirty="0" smtClean="0"/>
              <a:t>, přičemž roli hrají vnější (importované) podněty i iniciativa ke změně přicházející ze systému samotného. (volně podle Maxe Webera)</a:t>
            </a:r>
            <a:endParaRPr lang="cs-CZ" dirty="0"/>
          </a:p>
        </p:txBody>
      </p:sp>
    </p:spTree>
    <p:extLst>
      <p:ext uri="{BB962C8B-B14F-4D97-AF65-F5344CB8AC3E}">
        <p14:creationId xmlns:p14="http://schemas.microsoft.com/office/powerpoint/2010/main" val="36321428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dirty="0" smtClean="0"/>
              <a:t>Specifické postavení českých zemí v rámci Evropy z hlediska „tempa moderny“? Pokus o typologizaci</a:t>
            </a:r>
            <a:endParaRPr lang="cs-CZ" dirty="0"/>
          </a:p>
        </p:txBody>
      </p:sp>
      <p:sp>
        <p:nvSpPr>
          <p:cNvPr id="3" name="Zástupný symbol pro obsah 2"/>
          <p:cNvSpPr>
            <a:spLocks noGrp="1"/>
          </p:cNvSpPr>
          <p:nvPr>
            <p:ph idx="1"/>
          </p:nvPr>
        </p:nvSpPr>
        <p:spPr/>
        <p:txBody>
          <a:bodyPr/>
          <a:lstStyle/>
          <a:p>
            <a:r>
              <a:rPr lang="cs-CZ" dirty="0" smtClean="0"/>
              <a:t>Na evropském kontinentu vidíme země, kde se moderní principy prosadily „skokově“, revolučním způsobem, přičemž součástí tohoto „prosazení se“ je ostrý konflikt s principy předchozí společnosti, systému, držiteli moci, institucemi atd. … příklady?</a:t>
            </a:r>
          </a:p>
          <a:p>
            <a:r>
              <a:rPr lang="cs-CZ" dirty="0" smtClean="0"/>
              <a:t>V rámci této skupiny lze odlišit země, které prošly revoluční změnou dříve, které později…příklady?</a:t>
            </a:r>
          </a:p>
          <a:p>
            <a:r>
              <a:rPr lang="cs-CZ" dirty="0" smtClean="0"/>
              <a:t>Dále vidíme evropské země, kde se starý systém na nové poměry adaptuje, tj. postupná, nerevoluční proměna institucí … příklady?</a:t>
            </a:r>
          </a:p>
          <a:p>
            <a:r>
              <a:rPr lang="cs-CZ" b="1" dirty="0" smtClean="0"/>
              <a:t>Kam byste v této typologii zařadili české země? Liší se tempo a způsob modernizace u nás v 19. a ve 20. století?</a:t>
            </a:r>
            <a:endParaRPr lang="cs-CZ" b="1" dirty="0"/>
          </a:p>
        </p:txBody>
      </p:sp>
    </p:spTree>
    <p:extLst>
      <p:ext uri="{BB962C8B-B14F-4D97-AF65-F5344CB8AC3E}">
        <p14:creationId xmlns:p14="http://schemas.microsoft.com/office/powerpoint/2010/main" val="11399853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Příklady dílčích projevů modernizace</a:t>
            </a:r>
            <a:endParaRPr lang="cs-CZ" dirty="0"/>
          </a:p>
        </p:txBody>
      </p:sp>
      <p:sp>
        <p:nvSpPr>
          <p:cNvPr id="3" name="Zástupný symbol pro obsah 2"/>
          <p:cNvSpPr>
            <a:spLocks noGrp="1"/>
          </p:cNvSpPr>
          <p:nvPr>
            <p:ph idx="1"/>
          </p:nvPr>
        </p:nvSpPr>
        <p:spPr/>
        <p:txBody>
          <a:bodyPr>
            <a:normAutofit fontScale="62500" lnSpcReduction="20000"/>
          </a:bodyPr>
          <a:lstStyle/>
          <a:p>
            <a:r>
              <a:rPr lang="cs-CZ" dirty="0" smtClean="0"/>
              <a:t>Industrializace (její regionální projevy, environmentální aspekty, de-industrializace)</a:t>
            </a:r>
          </a:p>
          <a:p>
            <a:r>
              <a:rPr lang="cs-CZ" dirty="0" smtClean="0"/>
              <a:t>Urbanizace</a:t>
            </a:r>
          </a:p>
          <a:p>
            <a:r>
              <a:rPr lang="cs-CZ" dirty="0" smtClean="0"/>
              <a:t>Racionalizace</a:t>
            </a:r>
          </a:p>
          <a:p>
            <a:r>
              <a:rPr lang="cs-CZ" dirty="0" smtClean="0"/>
              <a:t>Sekularizace a „odkouzlení světa“</a:t>
            </a:r>
          </a:p>
          <a:p>
            <a:r>
              <a:rPr lang="cs-CZ" dirty="0" smtClean="0"/>
              <a:t>Demokratizace</a:t>
            </a:r>
          </a:p>
          <a:p>
            <a:r>
              <a:rPr lang="cs-CZ" dirty="0" smtClean="0"/>
              <a:t>Revoluce</a:t>
            </a:r>
          </a:p>
          <a:p>
            <a:r>
              <a:rPr lang="cs-CZ" dirty="0" smtClean="0"/>
              <a:t>Globalizace</a:t>
            </a:r>
          </a:p>
          <a:p>
            <a:r>
              <a:rPr lang="cs-CZ" dirty="0" smtClean="0"/>
              <a:t>Specializace</a:t>
            </a:r>
          </a:p>
          <a:p>
            <a:r>
              <a:rPr lang="cs-CZ" dirty="0" smtClean="0"/>
              <a:t>„Století extrémů“ (</a:t>
            </a:r>
            <a:r>
              <a:rPr lang="cs-CZ" dirty="0" err="1" smtClean="0"/>
              <a:t>Eric</a:t>
            </a:r>
            <a:r>
              <a:rPr lang="cs-CZ" dirty="0" smtClean="0"/>
              <a:t> </a:t>
            </a:r>
            <a:r>
              <a:rPr lang="cs-CZ" dirty="0" err="1" smtClean="0"/>
              <a:t>Hobsbawm</a:t>
            </a:r>
            <a:r>
              <a:rPr lang="cs-CZ" dirty="0" smtClean="0"/>
              <a:t>)</a:t>
            </a:r>
          </a:p>
          <a:p>
            <a:r>
              <a:rPr lang="cs-CZ" dirty="0" smtClean="0"/>
              <a:t>Stavovská a tradiční společnost</a:t>
            </a:r>
          </a:p>
          <a:p>
            <a:r>
              <a:rPr lang="cs-CZ" dirty="0" smtClean="0"/>
              <a:t>Třídní společnost</a:t>
            </a:r>
          </a:p>
          <a:p>
            <a:r>
              <a:rPr lang="cs-CZ" dirty="0" smtClean="0"/>
              <a:t>Masová společnost</a:t>
            </a:r>
          </a:p>
          <a:p>
            <a:r>
              <a:rPr lang="cs-CZ" dirty="0" smtClean="0"/>
              <a:t>„Dlouhý stín státu“ (Ernst </a:t>
            </a:r>
            <a:r>
              <a:rPr lang="cs-CZ" dirty="0" err="1" smtClean="0"/>
              <a:t>Hanisch</a:t>
            </a:r>
            <a:r>
              <a:rPr lang="cs-CZ" dirty="0" smtClean="0"/>
              <a:t>)</a:t>
            </a:r>
          </a:p>
          <a:p>
            <a:endParaRPr lang="cs-CZ" dirty="0" smtClean="0"/>
          </a:p>
          <a:p>
            <a:endParaRPr lang="cs-CZ" dirty="0"/>
          </a:p>
        </p:txBody>
      </p:sp>
    </p:spTree>
    <p:extLst>
      <p:ext uri="{BB962C8B-B14F-4D97-AF65-F5344CB8AC3E}">
        <p14:creationId xmlns:p14="http://schemas.microsoft.com/office/powerpoint/2010/main" val="2336541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Odlišnosti v transferu inovací a „vstupu do moderny“ – specifika střední </a:t>
            </a:r>
            <a:r>
              <a:rPr lang="cs-CZ" dirty="0"/>
              <a:t>E</a:t>
            </a:r>
            <a:r>
              <a:rPr lang="cs-CZ" dirty="0" smtClean="0"/>
              <a:t>vropy</a:t>
            </a:r>
            <a:endParaRPr lang="cs-CZ" dirty="0"/>
          </a:p>
        </p:txBody>
      </p:sp>
      <p:sp>
        <p:nvSpPr>
          <p:cNvPr id="3" name="Zástupný symbol pro obsah 2"/>
          <p:cNvSpPr>
            <a:spLocks noGrp="1"/>
          </p:cNvSpPr>
          <p:nvPr>
            <p:ph idx="1"/>
          </p:nvPr>
        </p:nvSpPr>
        <p:spPr/>
        <p:txBody>
          <a:bodyPr>
            <a:normAutofit lnSpcReduction="10000"/>
          </a:bodyPr>
          <a:lstStyle/>
          <a:p>
            <a:r>
              <a:rPr lang="cs-CZ" dirty="0" smtClean="0"/>
              <a:t>Střední Evropa a zámořský obchod</a:t>
            </a:r>
          </a:p>
          <a:p>
            <a:r>
              <a:rPr lang="cs-CZ" dirty="0" smtClean="0"/>
              <a:t>Turecké a francouzské války, 30. l. válka</a:t>
            </a:r>
          </a:p>
          <a:p>
            <a:r>
              <a:rPr lang="cs-CZ" dirty="0" smtClean="0"/>
              <a:t>Zdroje středoevropského konzervatismu</a:t>
            </a:r>
          </a:p>
          <a:p>
            <a:r>
              <a:rPr lang="cs-CZ" dirty="0" smtClean="0"/>
              <a:t>Role náboženství v transferu inovací</a:t>
            </a:r>
          </a:p>
          <a:p>
            <a:r>
              <a:rPr lang="cs-CZ" dirty="0" smtClean="0"/>
              <a:t>Role inovačních center (podnikatel, stát, vysoká škola, spolek…)</a:t>
            </a:r>
          </a:p>
          <a:p>
            <a:r>
              <a:rPr lang="cs-CZ" dirty="0" smtClean="0"/>
              <a:t>Role pluralitní správy veřejných záležitostí</a:t>
            </a:r>
          </a:p>
          <a:p>
            <a:r>
              <a:rPr lang="cs-CZ" dirty="0" smtClean="0"/>
              <a:t>Meziválečná a komunistická modernizace</a:t>
            </a:r>
          </a:p>
          <a:p>
            <a:r>
              <a:rPr lang="cs-CZ" dirty="0" smtClean="0"/>
              <a:t>Sledování (amerických, západoevropských, sovětských) vzorů a vlastní cesta </a:t>
            </a:r>
          </a:p>
          <a:p>
            <a:endParaRPr lang="cs-CZ" dirty="0"/>
          </a:p>
        </p:txBody>
      </p:sp>
    </p:spTree>
    <p:extLst>
      <p:ext uri="{BB962C8B-B14F-4D97-AF65-F5344CB8AC3E}">
        <p14:creationId xmlns:p14="http://schemas.microsoft.com/office/powerpoint/2010/main" val="728434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Nostalgie za starou říší?</a:t>
            </a:r>
            <a:endParaRPr lang="cs-CZ" dirty="0"/>
          </a:p>
        </p:txBody>
      </p:sp>
      <p:sp>
        <p:nvSpPr>
          <p:cNvPr id="3" name="Zástupný symbol pro obsah 2"/>
          <p:cNvSpPr>
            <a:spLocks noGrp="1"/>
          </p:cNvSpPr>
          <p:nvPr>
            <p:ph idx="1"/>
          </p:nvPr>
        </p:nvSpPr>
        <p:spPr/>
        <p:txBody>
          <a:bodyPr>
            <a:normAutofit fontScale="85000" lnSpcReduction="20000"/>
          </a:bodyPr>
          <a:lstStyle/>
          <a:p>
            <a:r>
              <a:rPr lang="cs-CZ" dirty="0" smtClean="0"/>
              <a:t>Pokusím-li se najít výstižnou formuli pro dobu před první světovou válkou… pak doufám, že budu nejvíce pregnantní, když řeknu zlatý věk jistoty. Zdálo se, že vše v naší téměř tisícileté rakouské monarchii je založeno pro dlouhé trvání a nejvyšší význam této stálosti dával sám stát. Práva, která poskytoval svým občanům, byla zaručena parlamentem, prostřednictvím zvolených zástupců lidu, a každá povinnost byla přesně vymezena. Naše měna, rakouská koruna, obíhala ve třpytivých zlatých mincích a zaručovala tím svou stabilitu. Každý věděl, kolik vlastní, co mu náleží, co je povoleno a co je zakázáno. Vše mělo svou normu, svou určitou míru a váhu. Kdo měl nějaký majetek, mohl si přesně vypočítat, kolik mu vynesou úroky, úředník  a důstojník si zase spolehlivě nalezl v kalendáři rok, v němž bude povýšen a kdy půjde do penze. Každá rodina měla pevný rozpočet, věděla kolik potřebuje na byt a stravu, na letní cestu a reprezentaci, a každý se kromě toho připravil malý obnos na neočekávaná vydání, na nemoc a lékaře. Kdo měl dům, považoval jej za bezpečný přístav pro sebe a své děti, statky se dědily z generace na generaci. Vše v této říši stálo pevně a neměnitelně na svém místě a  na tom nejvyšším stařičký císař. </a:t>
            </a:r>
            <a:endParaRPr lang="cs-CZ" dirty="0"/>
          </a:p>
        </p:txBody>
      </p:sp>
      <p:sp>
        <p:nvSpPr>
          <p:cNvPr id="4" name="Obdélník 3"/>
          <p:cNvSpPr/>
          <p:nvPr/>
        </p:nvSpPr>
        <p:spPr>
          <a:xfrm>
            <a:off x="3048000" y="3105835"/>
            <a:ext cx="6096000" cy="3693319"/>
          </a:xfrm>
          <a:prstGeom prst="rect">
            <a:avLst/>
          </a:prstGeom>
        </p:spPr>
        <p:txBody>
          <a:bodyPr>
            <a:spAutoFit/>
          </a:bodyPr>
          <a:lstStyle/>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endParaRPr lang="cs-CZ" dirty="0"/>
          </a:p>
          <a:p>
            <a:endParaRPr lang="cs-CZ" dirty="0" smtClean="0"/>
          </a:p>
          <a:p>
            <a:r>
              <a:rPr lang="cs-CZ" dirty="0" smtClean="0"/>
              <a:t>Stefan </a:t>
            </a:r>
            <a:r>
              <a:rPr lang="cs-CZ" dirty="0" err="1"/>
              <a:t>Zweig</a:t>
            </a:r>
            <a:r>
              <a:rPr lang="cs-CZ" dirty="0"/>
              <a:t>, Svět včerejška: vzpomínky jednoho Evropana, Praha 20194, s. </a:t>
            </a:r>
            <a:r>
              <a:rPr lang="cs-CZ" dirty="0" smtClean="0"/>
              <a:t>11.</a:t>
            </a:r>
            <a:endParaRPr lang="cs-CZ" dirty="0"/>
          </a:p>
        </p:txBody>
      </p:sp>
    </p:spTree>
    <p:extLst>
      <p:ext uri="{BB962C8B-B14F-4D97-AF65-F5344CB8AC3E}">
        <p14:creationId xmlns:p14="http://schemas.microsoft.com/office/powerpoint/2010/main" val="80796668"/>
      </p:ext>
    </p:extLst>
  </p:cSld>
  <p:clrMapOvr>
    <a:masterClrMapping/>
  </p:clrMapOvr>
</p:sld>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337</TotalTime>
  <Words>3010</Words>
  <Application>Microsoft Office PowerPoint</Application>
  <PresentationFormat>Širokoúhlá obrazovka</PresentationFormat>
  <Paragraphs>232</Paragraphs>
  <Slides>41</Slides>
  <Notes>0</Notes>
  <HiddenSlides>0</HiddenSlides>
  <MMClips>0</MMClips>
  <ScaleCrop>false</ScaleCrop>
  <HeadingPairs>
    <vt:vector size="6" baseType="variant">
      <vt:variant>
        <vt:lpstr>Použitá písma</vt:lpstr>
      </vt:variant>
      <vt:variant>
        <vt:i4>3</vt:i4>
      </vt:variant>
      <vt:variant>
        <vt:lpstr>Motiv</vt:lpstr>
      </vt:variant>
      <vt:variant>
        <vt:i4>2</vt:i4>
      </vt:variant>
      <vt:variant>
        <vt:lpstr>Nadpisy snímků</vt:lpstr>
      </vt:variant>
      <vt:variant>
        <vt:i4>41</vt:i4>
      </vt:variant>
    </vt:vector>
  </HeadingPairs>
  <TitlesOfParts>
    <vt:vector size="46" baseType="lpstr">
      <vt:lpstr>Arial</vt:lpstr>
      <vt:lpstr>Calibri</vt:lpstr>
      <vt:lpstr>Calibri Light</vt:lpstr>
      <vt:lpstr>Motiv Office</vt:lpstr>
      <vt:lpstr>1_Motiv Office</vt:lpstr>
      <vt:lpstr>Úvod do moderních dějin</vt:lpstr>
      <vt:lpstr>Časové vymezení</vt:lpstr>
      <vt:lpstr>Radosti a nesnáze moderních dějin </vt:lpstr>
      <vt:lpstr>Vztah historie moderních dějin k příbuzným ne-historickým oborům </vt:lpstr>
      <vt:lpstr>Co je to modernizace (v pojetí historické vědy?</vt:lpstr>
      <vt:lpstr>Specifické postavení českých zemí v rámci Evropy z hlediska „tempa moderny“? Pokus o typologizaci</vt:lpstr>
      <vt:lpstr>Příklady dílčích projevů modernizace</vt:lpstr>
      <vt:lpstr>Odlišnosti v transferu inovací a „vstupu do moderny“ – specifika střední Evropy</vt:lpstr>
      <vt:lpstr>Nostalgie za starou říší?</vt:lpstr>
      <vt:lpstr>Organizace návštěvy císaře Františka Josefa v Brně 1892 (pořadatelské pokyny k řazení institucí a spolků): </vt:lpstr>
      <vt:lpstr>Střední Evropa</vt:lpstr>
      <vt:lpstr>Prezentace aplikace PowerPoint</vt:lpstr>
      <vt:lpstr>Prezentace aplikace PowerPoint</vt:lpstr>
      <vt:lpstr>Prezentace aplikace PowerPoint</vt:lpstr>
      <vt:lpstr>Prezentace aplikace PowerPoint</vt:lpstr>
      <vt:lpstr>Prezentace aplikace PowerPoint</vt:lpstr>
      <vt:lpstr>Vliv filozofických směrů a ideologií na interpretaci (moderních) dějin</vt:lpstr>
      <vt:lpstr>Pozitivistické dějepisectví</vt:lpstr>
      <vt:lpstr>Marxistické dějepisectví</vt:lpstr>
      <vt:lpstr>Specifické metody výzkumu moderních dějin</vt:lpstr>
      <vt:lpstr>I. Historická statistika – moderní a soudobá éra</vt:lpstr>
      <vt:lpstr>Rekapitulace</vt:lpstr>
      <vt:lpstr>Historická statistika na konci 18. a v první polovině 19. století</vt:lpstr>
      <vt:lpstr>Příklad: Gregor Wolny</vt:lpstr>
      <vt:lpstr>Státem a veřejnými svazky organizovaná statistika</vt:lpstr>
      <vt:lpstr>Vývoj pozemkové evidence</vt:lpstr>
      <vt:lpstr>Prezentace aplikace PowerPoint</vt:lpstr>
      <vt:lpstr>Matriky</vt:lpstr>
      <vt:lpstr>Prezentace aplikace PowerPoint</vt:lpstr>
      <vt:lpstr>Prezentace aplikace PowerPoint</vt:lpstr>
      <vt:lpstr>Prezentace aplikace PowerPoint</vt:lpstr>
      <vt:lpstr>II. Biografická metoda</vt:lpstr>
      <vt:lpstr>Tradiční a „moderní“ užití biografické metody</vt:lpstr>
      <vt:lpstr>Představitelé alternativy</vt:lpstr>
      <vt:lpstr>Kolektivní biogram</vt:lpstr>
      <vt:lpstr>III. Metoda diskurzivní analýzy</vt:lpstr>
      <vt:lpstr>Příklady politicky/ideologicky zatížených slov</vt:lpstr>
      <vt:lpstr>Textová a diskurzivní analýza – tzv. chuchelská řež 1881</vt:lpstr>
      <vt:lpstr>Prezentace aplikace PowerPoint</vt:lpstr>
      <vt:lpstr>Prezentace aplikace PowerPoint</vt:lpstr>
      <vt:lpstr>Prezentace aplikace PowerPoint</vt:lpstr>
    </vt:vector>
  </TitlesOfParts>
  <Company>FFMU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Úvod do moderních dějin</dc:title>
  <dc:creator>Lukáš Fasora</dc:creator>
  <cp:lastModifiedBy>Lukáš</cp:lastModifiedBy>
  <cp:revision>33</cp:revision>
  <dcterms:created xsi:type="dcterms:W3CDTF">2022-02-13T10:48:26Z</dcterms:created>
  <dcterms:modified xsi:type="dcterms:W3CDTF">2024-10-26T13:44:24Z</dcterms:modified>
</cp:coreProperties>
</file>