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1" r:id="rId4"/>
    <p:sldId id="258" r:id="rId5"/>
    <p:sldId id="259" r:id="rId6"/>
    <p:sldId id="260" r:id="rId7"/>
    <p:sldId id="263" r:id="rId8"/>
    <p:sldId id="261" r:id="rId9"/>
    <p:sldId id="269" r:id="rId10"/>
    <p:sldId id="262" r:id="rId11"/>
    <p:sldId id="264" r:id="rId12"/>
    <p:sldId id="265" r:id="rId13"/>
    <p:sldId id="266" r:id="rId14"/>
    <p:sldId id="267" r:id="rId15"/>
    <p:sldId id="268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Svatí a jejich kult ve středověku</a:t>
            </a:r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7827083D-694A-4EFF-A06F-CA00DA94C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7" name="Obrázek 6" descr="Obsah obrázku text, barevné, zdobené, malované&#10;&#10;Popis byl vytvořen automaticky">
            <a:extLst>
              <a:ext uri="{FF2B5EF4-FFF2-40B4-BE49-F238E27FC236}">
                <a16:creationId xmlns:a16="http://schemas.microsoft.com/office/drawing/2014/main" id="{569E2D58-1A7F-484A-9565-C1A4F8169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1" r="23941" b="-1"/>
          <a:stretch/>
        </p:blipFill>
        <p:spPr>
          <a:xfrm>
            <a:off x="5562600" y="10"/>
            <a:ext cx="662940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DFC368-23C0-4E5F-8DC4-1555EB756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0020AA-1C11-4FB3-B72C-32873425CB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265C3E-E457-4AA8-8EC1-22EB2A05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18" y="950549"/>
            <a:ext cx="6448439" cy="451576"/>
          </a:xfrm>
        </p:spPr>
        <p:txBody>
          <a:bodyPr/>
          <a:lstStyle/>
          <a:p>
            <a:r>
              <a:rPr lang="cs-CZ" sz="3200" dirty="0"/>
              <a:t>Papež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C414F-7771-423E-81B8-E2BCEC03D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14275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dirty="0" err="1">
                <a:latin typeface="Arial Narrow" panose="020B0606020202030204" pitchFamily="34" charset="0"/>
              </a:rPr>
              <a:t>Papa</a:t>
            </a:r>
            <a:r>
              <a:rPr lang="cs-CZ" dirty="0">
                <a:latin typeface="Arial Narrow" panose="020B0606020202030204" pitchFamily="34" charset="0"/>
              </a:rPr>
              <a:t>, Pontifex Maximus, </a:t>
            </a:r>
            <a:r>
              <a:rPr lang="cs-CZ" dirty="0" err="1">
                <a:latin typeface="Arial Narrow" panose="020B0606020202030204" pitchFamily="34" charset="0"/>
              </a:rPr>
              <a:t>Successor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Sancti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Petri</a:t>
            </a:r>
            <a:r>
              <a:rPr lang="cs-CZ" dirty="0">
                <a:latin typeface="Arial Narrow" panose="020B0606020202030204" pitchFamily="34" charset="0"/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původně pouze římský biskup (</a:t>
            </a:r>
            <a:r>
              <a:rPr lang="cs-CZ" dirty="0" err="1">
                <a:latin typeface="Arial Narrow" panose="020B0606020202030204" pitchFamily="34" charset="0"/>
              </a:rPr>
              <a:t>Episcopus</a:t>
            </a:r>
            <a:r>
              <a:rPr lang="cs-CZ" dirty="0">
                <a:latin typeface="Arial Narrow" panose="020B0606020202030204" pitchFamily="34" charset="0"/>
              </a:rPr>
              <a:t> Romanus) a jeden z patriarchů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hlava církve na Západě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hlava církevního „státu“ – světský vládce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SCHATZ, Klaus. </a:t>
            </a:r>
            <a:r>
              <a:rPr lang="cs-CZ" i="1" dirty="0">
                <a:latin typeface="Arial Narrow" panose="020B0606020202030204" pitchFamily="34" charset="0"/>
              </a:rPr>
              <a:t>Dějiny papežského primátu</a:t>
            </a:r>
            <a:r>
              <a:rPr lang="cs-CZ" dirty="0">
                <a:latin typeface="Arial Narrow" panose="020B0606020202030204" pitchFamily="34" charset="0"/>
              </a:rPr>
              <a:t>. Brno 2002.</a:t>
            </a:r>
          </a:p>
          <a:p>
            <a:endParaRPr lang="cs-CZ" dirty="0"/>
          </a:p>
        </p:txBody>
      </p:sp>
      <p:pic>
        <p:nvPicPr>
          <p:cNvPr id="7" name="Obrázek 6" descr="Obsah obrázku hračka&#10;&#10;Popis byl vytvořen automaticky">
            <a:extLst>
              <a:ext uri="{FF2B5EF4-FFF2-40B4-BE49-F238E27FC236}">
                <a16:creationId xmlns:a16="http://schemas.microsoft.com/office/drawing/2014/main" id="{4BFBD484-0A6B-4008-A635-1D03723E0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1176337"/>
            <a:ext cx="416414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0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23" y="800212"/>
            <a:ext cx="6483950" cy="451576"/>
          </a:xfrm>
        </p:spPr>
        <p:txBody>
          <a:bodyPr/>
          <a:lstStyle/>
          <a:p>
            <a:r>
              <a:rPr lang="cs-CZ" sz="3200" dirty="0"/>
              <a:t>Patriarcha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6858"/>
            <a:ext cx="10753200" cy="42251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 rané církvi představitel nejvýznamnějších církevních obcí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Řím, Alexandrie, Antiochie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později Konstantinopol a Jeruzalém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na Západě po církevním rozkolu už pouze stejné pravomoci jako metropolita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ve středověku </a:t>
            </a:r>
            <a:r>
              <a:rPr lang="cs-CZ" dirty="0" err="1">
                <a:latin typeface="Arial Narrow" panose="020B0606020202030204" pitchFamily="34" charset="0"/>
              </a:rPr>
              <a:t>Aquilea</a:t>
            </a:r>
            <a:r>
              <a:rPr lang="cs-CZ" dirty="0">
                <a:latin typeface="Arial Narrow" panose="020B0606020202030204" pitchFamily="34" charset="0"/>
              </a:rPr>
              <a:t>, později Benátky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na Východě stále hlavy místních církví (Konstantinopol, Moskva, Kyjev, ...)</a:t>
            </a:r>
          </a:p>
        </p:txBody>
      </p:sp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1FC5A2-0A73-4EEB-894F-12FEE33E9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2E83EF-68E8-4874-9C84-BA1B6F830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6812BF-1C11-413B-A982-22B15D54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22" y="783197"/>
            <a:ext cx="7824478" cy="451576"/>
          </a:xfrm>
        </p:spPr>
        <p:txBody>
          <a:bodyPr/>
          <a:lstStyle/>
          <a:p>
            <a:r>
              <a:rPr lang="cs-CZ" sz="3200" dirty="0"/>
              <a:t>Kardinál (</a:t>
            </a:r>
            <a:r>
              <a:rPr lang="cs-CZ" sz="3200" dirty="0" err="1"/>
              <a:t>Cardinalis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EC5DF4-F02C-4DCF-AA5C-E54DF89A3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97041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původně 25 titulárních kardinálů u římských bazilik – základ papežské kurie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později také nejvýznamnější biskupové v rámci celé církve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volba papeže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kardinál – jáhen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kardinál – kněz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kardinál – biskup (pouze 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další specifické funkce (</a:t>
            </a:r>
            <a:r>
              <a:rPr lang="cs-CZ" dirty="0" err="1">
                <a:latin typeface="Arial Narrow" panose="020B0606020202030204" pitchFamily="34" charset="0"/>
              </a:rPr>
              <a:t>camerlengo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7" name="Obrázek 6" descr="Obsah obrázku roucho, tanečník&#10;&#10;Popis byl vytvořen automaticky">
            <a:extLst>
              <a:ext uri="{FF2B5EF4-FFF2-40B4-BE49-F238E27FC236}">
                <a16:creationId xmlns:a16="http://schemas.microsoft.com/office/drawing/2014/main" id="{EA94C7F5-B819-4E09-B7DD-DB4C5CE86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41" y="1788157"/>
            <a:ext cx="4014027" cy="28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5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1B2379-F522-4EE2-96E9-E5C69E0B60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7B0325-623D-4A6A-AFED-9AB4FCDA3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B2D095-F3AD-4B88-8F9B-98A475B6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13" y="852853"/>
            <a:ext cx="7013359" cy="451576"/>
          </a:xfrm>
        </p:spPr>
        <p:txBody>
          <a:bodyPr/>
          <a:lstStyle/>
          <a:p>
            <a:r>
              <a:rPr lang="cs-CZ" sz="3200" dirty="0"/>
              <a:t>Metropolita (</a:t>
            </a:r>
            <a:r>
              <a:rPr lang="cs-CZ" sz="3200" dirty="0" err="1"/>
              <a:t>Archiepiscopus</a:t>
            </a:r>
            <a:r>
              <a:rPr lang="cs-CZ" sz="3200" dirty="0"/>
              <a:t> Metropolita)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20AF3E-3A75-4C8E-A8DC-28F21CEC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65911"/>
            <a:ext cx="5618656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vždy arcibiskup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hlava církevní provincie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musí mít minimálně 2 sufragány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odznakem titulu je pallium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někteří metropolité mohou být </a:t>
            </a:r>
            <a:r>
              <a:rPr lang="cs-CZ" dirty="0" err="1">
                <a:latin typeface="Arial Narrow" panose="020B0606020202030204" pitchFamily="34" charset="0"/>
              </a:rPr>
              <a:t>kreováni</a:t>
            </a:r>
            <a:r>
              <a:rPr lang="cs-CZ" dirty="0">
                <a:latin typeface="Arial Narrow" panose="020B0606020202030204" pitchFamily="34" charset="0"/>
              </a:rPr>
              <a:t> kardinály</a:t>
            </a:r>
          </a:p>
        </p:txBody>
      </p:sp>
      <p:pic>
        <p:nvPicPr>
          <p:cNvPr id="7" name="Obrázek 6" descr="Obsah obrázku strom, osoba, exteriér, muž&#10;&#10;Popis byl vytvořen automaticky">
            <a:extLst>
              <a:ext uri="{FF2B5EF4-FFF2-40B4-BE49-F238E27FC236}">
                <a16:creationId xmlns:a16="http://schemas.microsoft.com/office/drawing/2014/main" id="{AD88AD20-9F17-433E-B40F-6F627BC65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1" y="1365854"/>
            <a:ext cx="4964105" cy="46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7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87C2DE-B9A6-4E6D-9AE0-A0487B320E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70D8EE-3EC8-49F1-AD83-0B7F018CD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1F0F9B-F4E6-4DC4-BC79-166D24AA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82" y="941242"/>
            <a:ext cx="8108563" cy="451576"/>
          </a:xfrm>
        </p:spPr>
        <p:txBody>
          <a:bodyPr/>
          <a:lstStyle/>
          <a:p>
            <a:r>
              <a:rPr lang="cs-CZ" sz="3200" dirty="0"/>
              <a:t>Biskup (</a:t>
            </a:r>
            <a:r>
              <a:rPr lang="cs-CZ" sz="3200" dirty="0" err="1"/>
              <a:t>Episcopus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9672CC5-92E5-4BDF-812D-0D7FB4A0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76560"/>
            <a:ext cx="5272427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hlava diecéze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nebo pomocný (světící biskup)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nového biskupa mohou vysvětit 3 další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může být kardinálem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světí kněze a posvátné oleje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jeho sídlem je katedrála </a:t>
            </a:r>
          </a:p>
          <a:p>
            <a:endParaRPr lang="cs-CZ" dirty="0"/>
          </a:p>
        </p:txBody>
      </p:sp>
      <p:pic>
        <p:nvPicPr>
          <p:cNvPr id="7" name="Obrázek 6" descr="Obsah obrázku osoba, muž&#10;&#10;Popis byl vytvořen automaticky">
            <a:extLst>
              <a:ext uri="{FF2B5EF4-FFF2-40B4-BE49-F238E27FC236}">
                <a16:creationId xmlns:a16="http://schemas.microsoft.com/office/drawing/2014/main" id="{3BC97261-6C1D-4B39-AD1A-F241F9A3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75" y="1365030"/>
            <a:ext cx="5035343" cy="34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61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46" y="357339"/>
            <a:ext cx="6768035" cy="451576"/>
          </a:xfrm>
        </p:spPr>
        <p:txBody>
          <a:bodyPr/>
          <a:lstStyle/>
          <a:p>
            <a:r>
              <a:rPr lang="cs-CZ" sz="3200" dirty="0"/>
              <a:t>Další hodnosti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34703"/>
            <a:ext cx="10753200" cy="4788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děkan (</a:t>
            </a:r>
            <a:r>
              <a:rPr lang="cs-CZ" dirty="0" err="1">
                <a:latin typeface="Arial Narrow" panose="020B0606020202030204" pitchFamily="34" charset="0"/>
              </a:rPr>
              <a:t>decanus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probošt (</a:t>
            </a:r>
            <a:r>
              <a:rPr lang="cs-CZ" dirty="0" err="1">
                <a:latin typeface="Arial Narrow" panose="020B0606020202030204" pitchFamily="34" charset="0"/>
              </a:rPr>
              <a:t>praepositus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kanovník (</a:t>
            </a:r>
            <a:r>
              <a:rPr lang="cs-CZ" dirty="0" err="1">
                <a:latin typeface="Arial Narrow" panose="020B0606020202030204" pitchFamily="34" charset="0"/>
              </a:rPr>
              <a:t>canonicus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arcijáhen (</a:t>
            </a:r>
            <a:r>
              <a:rPr lang="cs-CZ" dirty="0" err="1">
                <a:latin typeface="Arial Narrow" panose="020B0606020202030204" pitchFamily="34" charset="0"/>
              </a:rPr>
              <a:t>archidiakonus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kněz (pater)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farář (</a:t>
            </a:r>
            <a:r>
              <a:rPr lang="cs-CZ" dirty="0" err="1">
                <a:latin typeface="Arial Narrow" panose="020B0606020202030204" pitchFamily="34" charset="0"/>
              </a:rPr>
              <a:t>parrochus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jáhen (</a:t>
            </a:r>
            <a:r>
              <a:rPr lang="cs-CZ" dirty="0" err="1">
                <a:latin typeface="Arial Narrow" panose="020B0606020202030204" pitchFamily="34" charset="0"/>
              </a:rPr>
              <a:t>diaconus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opat (</a:t>
            </a:r>
            <a:r>
              <a:rPr lang="cs-CZ" dirty="0" err="1">
                <a:latin typeface="Arial Narrow" panose="020B0606020202030204" pitchFamily="34" charset="0"/>
              </a:rPr>
              <a:t>abbas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abatyše (</a:t>
            </a:r>
            <a:r>
              <a:rPr lang="cs-CZ" dirty="0" err="1">
                <a:latin typeface="Arial Narrow" panose="020B0606020202030204" pitchFamily="34" charset="0"/>
              </a:rPr>
              <a:t>abbatissa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převor (prior)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mnich (</a:t>
            </a:r>
            <a:r>
              <a:rPr lang="cs-CZ" dirty="0" err="1">
                <a:latin typeface="Arial Narrow" panose="020B0606020202030204" pitchFamily="34" charset="0"/>
              </a:rPr>
              <a:t>monachus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FED8FA-8239-BD6D-B2B4-2436681E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54" y="720000"/>
            <a:ext cx="4762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61" y="268424"/>
            <a:ext cx="6608237" cy="451576"/>
          </a:xfrm>
        </p:spPr>
        <p:txBody>
          <a:bodyPr/>
          <a:lstStyle/>
          <a:p>
            <a:r>
              <a:rPr lang="cs-CZ" sz="3200" dirty="0"/>
              <a:t>Další pojmy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895911"/>
            <a:ext cx="10753200" cy="4797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koncil (</a:t>
            </a:r>
            <a:r>
              <a:rPr lang="cs-CZ" dirty="0" err="1">
                <a:latin typeface="Arial Narrow" panose="020B0606020202030204" pitchFamily="34" charset="0"/>
              </a:rPr>
              <a:t>concillium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synoda (</a:t>
            </a:r>
            <a:r>
              <a:rPr lang="cs-CZ" dirty="0" err="1">
                <a:latin typeface="Arial Narrow" panose="020B0606020202030204" pitchFamily="34" charset="0"/>
              </a:rPr>
              <a:t>synodus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bula (</a:t>
            </a:r>
            <a:r>
              <a:rPr lang="cs-CZ" dirty="0" err="1">
                <a:latin typeface="Arial Narrow" panose="020B0606020202030204" pitchFamily="34" charset="0"/>
              </a:rPr>
              <a:t>litterae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apostolicae</a:t>
            </a:r>
            <a:r>
              <a:rPr lang="cs-CZ" dirty="0">
                <a:latin typeface="Arial Narrow" panose="020B0606020202030204" pitchFamily="34" charset="0"/>
              </a:rPr>
              <a:t> sub </a:t>
            </a:r>
            <a:r>
              <a:rPr lang="cs-CZ" dirty="0" err="1">
                <a:latin typeface="Arial Narrow" panose="020B0606020202030204" pitchFamily="34" charset="0"/>
              </a:rPr>
              <a:t>plumbo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encyklika (</a:t>
            </a:r>
            <a:r>
              <a:rPr lang="cs-CZ" dirty="0" err="1">
                <a:latin typeface="Arial Narrow" panose="020B0606020202030204" pitchFamily="34" charset="0"/>
              </a:rPr>
              <a:t>epistula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encyclica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>
                <a:latin typeface="Arial Narrow" panose="020B0606020202030204" pitchFamily="34" charset="0"/>
              </a:rPr>
              <a:t>sedisvakance</a:t>
            </a:r>
            <a:r>
              <a:rPr lang="cs-CZ" dirty="0">
                <a:latin typeface="Arial Narrow" panose="020B0606020202030204" pitchFamily="34" charset="0"/>
              </a:rPr>
              <a:t> (Sede </a:t>
            </a:r>
            <a:r>
              <a:rPr lang="cs-CZ" dirty="0" err="1">
                <a:latin typeface="Arial Narrow" panose="020B0606020202030204" pitchFamily="34" charset="0"/>
              </a:rPr>
              <a:t>vacans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konkláve (</a:t>
            </a:r>
            <a:r>
              <a:rPr lang="cs-CZ" dirty="0" err="1">
                <a:latin typeface="Arial Narrow" panose="020B0606020202030204" pitchFamily="34" charset="0"/>
              </a:rPr>
              <a:t>conclave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exkomunikace (ex-</a:t>
            </a:r>
            <a:r>
              <a:rPr lang="cs-CZ" dirty="0" err="1">
                <a:latin typeface="Arial Narrow" panose="020B0606020202030204" pitchFamily="34" charset="0"/>
              </a:rPr>
              <a:t>communicare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hereze (</a:t>
            </a:r>
            <a:r>
              <a:rPr lang="cs-CZ" dirty="0" err="1">
                <a:latin typeface="Arial Narrow" panose="020B0606020202030204" pitchFamily="34" charset="0"/>
              </a:rPr>
              <a:t>haeresis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mše (</a:t>
            </a:r>
            <a:r>
              <a:rPr lang="cs-CZ" dirty="0" err="1">
                <a:latin typeface="Arial Narrow" panose="020B0606020202030204" pitchFamily="34" charset="0"/>
              </a:rPr>
              <a:t>missa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požehnání (</a:t>
            </a:r>
            <a:r>
              <a:rPr lang="cs-CZ" dirty="0" err="1">
                <a:latin typeface="Arial Narrow" panose="020B0606020202030204" pitchFamily="34" charset="0"/>
              </a:rPr>
              <a:t>benedictio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exorcismus</a:t>
            </a: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83AC4B-E8BB-EE8D-6E50-1F07E102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6200"/>
            <a:ext cx="5886312" cy="42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453EB7-98E5-72CF-5E3E-1294A08989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EFC7B8-F5DC-20DC-EC1F-9B0B861B9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72B29B-A37B-3A6D-D1AA-382423679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392" y="1599723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Úkol na příští hodinu: přečtěte si novozákonní knihu Zjevení svatého Jana.</a:t>
            </a:r>
          </a:p>
        </p:txBody>
      </p:sp>
    </p:spTree>
    <p:extLst>
      <p:ext uri="{BB962C8B-B14F-4D97-AF65-F5344CB8AC3E}">
        <p14:creationId xmlns:p14="http://schemas.microsoft.com/office/powerpoint/2010/main" val="90766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60" y="683055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Cíle kurzu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základní pochopení problematiky církevních dějiny ve středověku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seznámení se se základní literaturou k tématu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práce s hagiografickými prameny a liturgickým kalendářem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součást přípravy na souhrnnou zkoušku ze středověku a státní závěrečnou zkoušku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hlubší orientace v daném tématu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53741F-2705-04F4-615F-DE9D95574B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AAF2CA-5066-E571-B1AA-BCFF0C929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4C939C-DEAA-B714-429C-76ABEE9D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70" y="1089116"/>
            <a:ext cx="10753200" cy="451576"/>
          </a:xfrm>
        </p:spPr>
        <p:txBody>
          <a:bodyPr/>
          <a:lstStyle/>
          <a:p>
            <a:r>
              <a:rPr lang="cs-CZ" sz="3200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1CC3F2-38F5-3CE0-8F71-6CD39855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279" y="20880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seminární hodiny (četba a rozbor pramenů)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přednášky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domácí příprava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povinná četba literatura (1 monografie)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exkurze (brněnské kostely, Praha)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praktická hodina ve starobrněnské bazilice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ukončení kurzu</a:t>
            </a:r>
          </a:p>
        </p:txBody>
      </p:sp>
    </p:spTree>
    <p:extLst>
      <p:ext uri="{BB962C8B-B14F-4D97-AF65-F5344CB8AC3E}">
        <p14:creationId xmlns:p14="http://schemas.microsoft.com/office/powerpoint/2010/main" val="217010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964785"/>
            <a:ext cx="7424983" cy="451576"/>
          </a:xfrm>
        </p:spPr>
        <p:txBody>
          <a:bodyPr/>
          <a:lstStyle/>
          <a:p>
            <a:r>
              <a:rPr lang="cs-CZ" sz="3200" dirty="0"/>
              <a:t>Ukončení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280" y="2003747"/>
            <a:ext cx="10753200" cy="4678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docházka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příprava na hodinu a aktivní účast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zápočtový test </a:t>
            </a:r>
          </a:p>
          <a:p>
            <a:pPr marL="72000" indent="0">
              <a:buNone/>
            </a:pPr>
            <a:r>
              <a:rPr lang="cs-CZ" dirty="0">
                <a:latin typeface="Arial Narrow" panose="020B0606020202030204" pitchFamily="34" charset="0"/>
              </a:rPr>
              <a:t>   tři otevřené otázky</a:t>
            </a:r>
          </a:p>
          <a:p>
            <a:pPr marL="72000" indent="0">
              <a:buNone/>
            </a:pPr>
            <a:r>
              <a:rPr lang="cs-CZ" dirty="0">
                <a:latin typeface="Arial Narrow" panose="020B0606020202030204" pitchFamily="34" charset="0"/>
              </a:rPr>
              <a:t>   anotace přečtené knihy</a:t>
            </a:r>
          </a:p>
        </p:txBody>
      </p:sp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73" y="710764"/>
            <a:ext cx="8730000" cy="451576"/>
          </a:xfrm>
        </p:spPr>
        <p:txBody>
          <a:bodyPr/>
          <a:lstStyle/>
          <a:p>
            <a:r>
              <a:rPr lang="cs-CZ" sz="3200" dirty="0"/>
              <a:t>Základní literatura k tématu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BROWN, Peter. </a:t>
            </a:r>
            <a:r>
              <a:rPr lang="en-US" i="1" dirty="0">
                <a:latin typeface="Arial Narrow" panose="020B0606020202030204" pitchFamily="34" charset="0"/>
              </a:rPr>
              <a:t>The cult of the saints: its rise and function in Latin Christianity</a:t>
            </a:r>
            <a:r>
              <a:rPr lang="cs-CZ" i="1" dirty="0">
                <a:latin typeface="Arial Narrow" panose="020B0606020202030204" pitchFamily="34" charset="0"/>
              </a:rPr>
              <a:t>. </a:t>
            </a:r>
            <a:r>
              <a:rPr lang="en-US" dirty="0">
                <a:latin typeface="Arial Narrow" panose="020B0606020202030204" pitchFamily="34" charset="0"/>
              </a:rPr>
              <a:t>Chicago, 2015</a:t>
            </a:r>
            <a:r>
              <a:rPr lang="cs-CZ" dirty="0">
                <a:latin typeface="Arial Narrow" panose="020B0606020202030204" pitchFamily="34" charset="0"/>
              </a:rPr>
              <a:t>.</a:t>
            </a:r>
          </a:p>
          <a:p>
            <a:r>
              <a:rPr lang="cs-CZ" dirty="0">
                <a:latin typeface="Arial Narrow" panose="020B0606020202030204" pitchFamily="34" charset="0"/>
              </a:rPr>
              <a:t>KALHOUS, David</a:t>
            </a:r>
            <a:r>
              <a:rPr lang="cs-CZ" i="1" dirty="0">
                <a:latin typeface="Arial Narrow" panose="020B0606020202030204" pitchFamily="34" charset="0"/>
              </a:rPr>
              <a:t>. </a:t>
            </a:r>
            <a:r>
              <a:rPr lang="en-US" i="1" dirty="0">
                <a:latin typeface="Arial Narrow" panose="020B0606020202030204" pitchFamily="34" charset="0"/>
              </a:rPr>
              <a:t>Legenda </a:t>
            </a:r>
            <a:r>
              <a:rPr lang="en-US" i="1" dirty="0" err="1">
                <a:latin typeface="Arial Narrow" panose="020B0606020202030204" pitchFamily="34" charset="0"/>
              </a:rPr>
              <a:t>Christiani</a:t>
            </a:r>
            <a:r>
              <a:rPr lang="en-US" i="1" dirty="0">
                <a:latin typeface="Arial Narrow" panose="020B0606020202030204" pitchFamily="34" charset="0"/>
              </a:rPr>
              <a:t> and Modern Historiography</a:t>
            </a:r>
            <a:r>
              <a:rPr lang="en-US" dirty="0">
                <a:latin typeface="Arial Narrow" panose="020B0606020202030204" pitchFamily="34" charset="0"/>
              </a:rPr>
              <a:t>. Leiden - New York, 2015</a:t>
            </a:r>
            <a:r>
              <a:rPr lang="cs-CZ" dirty="0">
                <a:latin typeface="Arial Narrow" panose="020B0606020202030204" pitchFamily="34" charset="0"/>
              </a:rPr>
              <a:t>.</a:t>
            </a:r>
          </a:p>
          <a:p>
            <a:r>
              <a:rPr lang="cs-CZ" dirty="0">
                <a:latin typeface="Arial Narrow" panose="020B0606020202030204" pitchFamily="34" charset="0"/>
              </a:rPr>
              <a:t>KADLEC, Jaroslav </a:t>
            </a:r>
            <a:r>
              <a:rPr lang="cs-CZ" i="1" dirty="0">
                <a:latin typeface="Arial Narrow" panose="020B0606020202030204" pitchFamily="34" charset="0"/>
              </a:rPr>
              <a:t>(</a:t>
            </a:r>
            <a:r>
              <a:rPr lang="cs-CZ" i="1" dirty="0" err="1">
                <a:latin typeface="Arial Narrow" panose="020B0606020202030204" pitchFamily="34" charset="0"/>
              </a:rPr>
              <a:t>ed</a:t>
            </a:r>
            <a:r>
              <a:rPr lang="cs-CZ" i="1" dirty="0">
                <a:latin typeface="Arial Narrow" panose="020B0606020202030204" pitchFamily="34" charset="0"/>
              </a:rPr>
              <a:t>.). Bohemia </a:t>
            </a:r>
            <a:r>
              <a:rPr lang="cs-CZ" i="1" dirty="0" err="1">
                <a:latin typeface="Arial Narrow" panose="020B0606020202030204" pitchFamily="34" charset="0"/>
              </a:rPr>
              <a:t>sancta</a:t>
            </a:r>
            <a:r>
              <a:rPr lang="cs-CZ" i="1" dirty="0">
                <a:latin typeface="Arial Narrow" panose="020B0606020202030204" pitchFamily="34" charset="0"/>
              </a:rPr>
              <a:t>: životopisy českých světců a přátel Božích</a:t>
            </a:r>
            <a:r>
              <a:rPr lang="cs-CZ" dirty="0">
                <a:latin typeface="Arial Narrow" panose="020B0606020202030204" pitchFamily="34" charset="0"/>
              </a:rPr>
              <a:t>. Praha, 1989.</a:t>
            </a:r>
          </a:p>
          <a:p>
            <a:r>
              <a:rPr lang="cs-CZ" dirty="0">
                <a:latin typeface="Arial Narrow" panose="020B0606020202030204" pitchFamily="34" charset="0"/>
              </a:rPr>
              <a:t>A</a:t>
            </a:r>
            <a:r>
              <a:rPr lang="de-DE" dirty="0">
                <a:latin typeface="Arial Narrow" panose="020B0606020202030204" pitchFamily="34" charset="0"/>
              </a:rPr>
              <a:t>NGENENDT, Arnold. </a:t>
            </a:r>
            <a:r>
              <a:rPr lang="de-DE" i="1" dirty="0">
                <a:latin typeface="Arial Narrow" panose="020B0606020202030204" pitchFamily="34" charset="0"/>
              </a:rPr>
              <a:t>Heilige und Reliquien: die Geschichte ihres Kultes vom frühen Christentum bis zur Gegenwart</a:t>
            </a:r>
            <a:r>
              <a:rPr lang="de-DE" dirty="0">
                <a:latin typeface="Arial Narrow" panose="020B0606020202030204" pitchFamily="34" charset="0"/>
              </a:rPr>
              <a:t>. Hamburg, 2007</a:t>
            </a:r>
            <a:r>
              <a:rPr lang="cs-CZ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88" y="626412"/>
            <a:ext cx="10753200" cy="4846579"/>
          </a:xfrm>
        </p:spPr>
        <p:txBody>
          <a:bodyPr/>
          <a:lstStyle/>
          <a:p>
            <a:r>
              <a:rPr lang="cs-CZ" dirty="0">
                <a:latin typeface="Arial Narrow" panose="020B0606020202030204" pitchFamily="34" charset="0"/>
              </a:rPr>
              <a:t>LE GOFF, Jacques. </a:t>
            </a:r>
            <a:r>
              <a:rPr lang="cs-CZ" i="1" dirty="0">
                <a:latin typeface="Arial Narrow" panose="020B0606020202030204" pitchFamily="34" charset="0"/>
              </a:rPr>
              <a:t>Ludvík Svatý</a:t>
            </a:r>
            <a:r>
              <a:rPr lang="cs-CZ" dirty="0">
                <a:latin typeface="Arial Narrow" panose="020B0606020202030204" pitchFamily="34" charset="0"/>
              </a:rPr>
              <a:t>. Praha, 2012.</a:t>
            </a:r>
          </a:p>
          <a:p>
            <a:r>
              <a:rPr lang="cs-CZ" dirty="0">
                <a:latin typeface="Arial Narrow" panose="020B0606020202030204" pitchFamily="34" charset="0"/>
              </a:rPr>
              <a:t>SOUKUPOVÁ, Helena. </a:t>
            </a:r>
            <a:r>
              <a:rPr lang="cs-CZ" i="1" dirty="0">
                <a:latin typeface="Arial Narrow" panose="020B0606020202030204" pitchFamily="34" charset="0"/>
              </a:rPr>
              <a:t>Svatá Anežka Česká: život a legenda</a:t>
            </a:r>
            <a:r>
              <a:rPr lang="cs-CZ" dirty="0">
                <a:latin typeface="Arial Narrow" panose="020B0606020202030204" pitchFamily="34" charset="0"/>
              </a:rPr>
              <a:t>. Praha, 2015. </a:t>
            </a:r>
          </a:p>
          <a:p>
            <a:r>
              <a:rPr lang="cs-CZ" dirty="0">
                <a:latin typeface="Arial Narrow" panose="020B0606020202030204" pitchFamily="34" charset="0"/>
              </a:rPr>
              <a:t>VANÍČEK, Vratislav. </a:t>
            </a:r>
            <a:r>
              <a:rPr lang="cs-CZ" i="1" dirty="0">
                <a:latin typeface="Arial Narrow" panose="020B0606020202030204" pitchFamily="34" charset="0"/>
              </a:rPr>
              <a:t>Svatý Václav: panovník a světec v raném středověku</a:t>
            </a:r>
            <a:r>
              <a:rPr lang="cs-CZ" dirty="0">
                <a:latin typeface="Arial Narrow" panose="020B0606020202030204" pitchFamily="34" charset="0"/>
              </a:rPr>
              <a:t>. Praha, 2014.</a:t>
            </a:r>
          </a:p>
          <a:p>
            <a:r>
              <a:rPr lang="cs-CZ" i="1" dirty="0">
                <a:latin typeface="Arial Narrow" panose="020B0606020202030204" pitchFamily="34" charset="0"/>
              </a:rPr>
              <a:t>SOMMER, Petr (</a:t>
            </a:r>
            <a:r>
              <a:rPr lang="cs-CZ" i="1" dirty="0" err="1">
                <a:latin typeface="Arial Narrow" panose="020B0606020202030204" pitchFamily="34" charset="0"/>
              </a:rPr>
              <a:t>ed</a:t>
            </a:r>
            <a:r>
              <a:rPr lang="cs-CZ" i="1" dirty="0">
                <a:latin typeface="Arial Narrow" panose="020B0606020202030204" pitchFamily="34" charset="0"/>
              </a:rPr>
              <a:t>.). Svatý Prokop, Čechy a střední Evropa</a:t>
            </a:r>
            <a:r>
              <a:rPr lang="cs-CZ" dirty="0">
                <a:latin typeface="Arial Narrow" panose="020B0606020202030204" pitchFamily="34" charset="0"/>
              </a:rPr>
              <a:t>. Praha, 2006.</a:t>
            </a:r>
          </a:p>
          <a:p>
            <a:r>
              <a:rPr lang="cs-CZ" dirty="0">
                <a:latin typeface="Arial Narrow" panose="020B0606020202030204" pitchFamily="34" charset="0"/>
              </a:rPr>
              <a:t>SCHMITT, Jean-Claude. </a:t>
            </a:r>
            <a:r>
              <a:rPr lang="cs-CZ" i="1" dirty="0">
                <a:latin typeface="Arial Narrow" panose="020B0606020202030204" pitchFamily="34" charset="0"/>
              </a:rPr>
              <a:t>Svatý chrt: </a:t>
            </a:r>
            <a:r>
              <a:rPr lang="cs-CZ" i="1" dirty="0" err="1">
                <a:latin typeface="Arial Narrow" panose="020B0606020202030204" pitchFamily="34" charset="0"/>
              </a:rPr>
              <a:t>Guinefort</a:t>
            </a:r>
            <a:r>
              <a:rPr lang="cs-CZ" i="1" dirty="0">
                <a:latin typeface="Arial Narrow" panose="020B0606020202030204" pitchFamily="34" charset="0"/>
              </a:rPr>
              <a:t>, léčitel dětí ze 13. století</a:t>
            </a:r>
            <a:r>
              <a:rPr lang="cs-CZ" dirty="0">
                <a:latin typeface="Arial Narrow" panose="020B0606020202030204" pitchFamily="34" charset="0"/>
              </a:rPr>
              <a:t>. Praha, 2007.</a:t>
            </a:r>
          </a:p>
          <a:p>
            <a:r>
              <a:rPr lang="cs-CZ" dirty="0">
                <a:latin typeface="Arial Narrow" panose="020B0606020202030204" pitchFamily="34" charset="0"/>
              </a:rPr>
              <a:t>Bible, ekumenický překlad.</a:t>
            </a:r>
          </a:p>
          <a:p>
            <a:r>
              <a:rPr lang="cs-CZ" dirty="0" err="1">
                <a:latin typeface="Arial Narrow" panose="020B0606020202030204" pitchFamily="34" charset="0"/>
              </a:rPr>
              <a:t>Fontes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rerum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Bohemicarum</a:t>
            </a:r>
            <a:r>
              <a:rPr lang="cs-CZ" dirty="0">
                <a:latin typeface="Arial Narrow" panose="020B0606020202030204" pitchFamily="34" charset="0"/>
              </a:rPr>
              <a:t> I.</a:t>
            </a:r>
          </a:p>
          <a:p>
            <a:r>
              <a:rPr lang="cs-CZ" dirty="0">
                <a:latin typeface="Arial Narrow" panose="020B0606020202030204" pitchFamily="34" charset="0"/>
              </a:rPr>
              <a:t>Ludvíkovský, Jaroslav (</a:t>
            </a:r>
            <a:r>
              <a:rPr lang="cs-CZ" dirty="0" err="1">
                <a:latin typeface="Arial Narrow" panose="020B0606020202030204" pitchFamily="34" charset="0"/>
              </a:rPr>
              <a:t>ed</a:t>
            </a:r>
            <a:r>
              <a:rPr lang="cs-CZ" dirty="0">
                <a:latin typeface="Arial Narrow" panose="020B0606020202030204" pitchFamily="34" charset="0"/>
              </a:rPr>
              <a:t>.): </a:t>
            </a:r>
            <a:r>
              <a:rPr lang="cs-CZ" i="1" dirty="0">
                <a:latin typeface="Arial Narrow" panose="020B0606020202030204" pitchFamily="34" charset="0"/>
              </a:rPr>
              <a:t>Kristiánova legenda: Život a umučení svatého Václava a báby jeho svaté Ludmily</a:t>
            </a:r>
            <a:r>
              <a:rPr lang="cs-CZ" dirty="0">
                <a:latin typeface="Arial Narrow" panose="020B0606020202030204" pitchFamily="34" charset="0"/>
              </a:rPr>
              <a:t>. Praha 1978.</a:t>
            </a:r>
            <a:endParaRPr lang="cs-CZ" i="1" dirty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406879-FD43-4724-9EB6-FC3A7D659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2DF8A-AE0E-47A5-9A73-FAAA0448C4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7E9DB2-63BF-4341-BCE9-82A0C37E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00" y="2977424"/>
            <a:ext cx="10753200" cy="451576"/>
          </a:xfrm>
        </p:spPr>
        <p:txBody>
          <a:bodyPr/>
          <a:lstStyle/>
          <a:p>
            <a:r>
              <a:rPr lang="cs-CZ" dirty="0"/>
              <a:t>Základní pojmy k církevním dějinám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9B773B-72FB-4C23-A80B-ED2C573C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50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77" y="630000"/>
            <a:ext cx="7922132" cy="451576"/>
          </a:xfrm>
        </p:spPr>
        <p:txBody>
          <a:bodyPr/>
          <a:lstStyle/>
          <a:p>
            <a:r>
              <a:rPr lang="cs-CZ" sz="3200" dirty="0"/>
              <a:t>Církev (</a:t>
            </a:r>
            <a:r>
              <a:rPr lang="cs-CZ" sz="3200" dirty="0" err="1"/>
              <a:t>Ecclesia</a:t>
            </a:r>
            <a:r>
              <a:rPr lang="cs-CZ" sz="3200" dirty="0"/>
              <a:t>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752807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společenství věřících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vychází z učení Ježíše Krista, judaismu a antické filozofie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základní texty: Bible, texty církevních otců, teologické texty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Apoštolské vyznání víry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do Velkého rozkolu v r. 1054 jednotná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Západní církev – po r. 1054, hlavou papež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Východní církev – hlavou konstantinopolský patriarcha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označení římskokatolická církev – po reformaci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3636F8-7B1C-7ADF-B192-01B729F22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55" y="1306350"/>
            <a:ext cx="37814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C956BF-B161-4136-8182-D734FEDDCA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B145C9-35B8-4034-9AAE-9AFF7783D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A8FF91-09C2-4340-92AE-9520B5B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6736"/>
            <a:ext cx="6421806" cy="451576"/>
          </a:xfrm>
        </p:spPr>
        <p:txBody>
          <a:bodyPr/>
          <a:lstStyle/>
          <a:p>
            <a:r>
              <a:rPr lang="cs-CZ" sz="3200" dirty="0"/>
              <a:t>Instituce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81484F-5CB1-4B35-8C1B-C4E3099D2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97921"/>
            <a:ext cx="6421806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Svatá stolice (</a:t>
            </a:r>
            <a:r>
              <a:rPr lang="cs-CZ" dirty="0" err="1">
                <a:latin typeface="Arial Narrow" panose="020B0606020202030204" pitchFamily="34" charset="0"/>
              </a:rPr>
              <a:t>Sancta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Sedes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Papežská kurie (Curia Romana)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kolegium kardinálů (</a:t>
            </a:r>
            <a:r>
              <a:rPr lang="cs-CZ" dirty="0" err="1">
                <a:latin typeface="Arial Narrow" panose="020B0606020202030204" pitchFamily="34" charset="0"/>
              </a:rPr>
              <a:t>Sanctum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Collegium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Cardinalium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církevní provincie (</a:t>
            </a:r>
            <a:r>
              <a:rPr lang="cs-CZ" dirty="0" err="1">
                <a:latin typeface="Arial Narrow" panose="020B0606020202030204" pitchFamily="34" charset="0"/>
              </a:rPr>
              <a:t>Provincia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ecclesiastica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diecéze (</a:t>
            </a:r>
            <a:r>
              <a:rPr lang="cs-CZ" dirty="0" err="1">
                <a:latin typeface="Arial Narrow" panose="020B0606020202030204" pitchFamily="34" charset="0"/>
              </a:rPr>
              <a:t>Diocesis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děkanát (</a:t>
            </a:r>
            <a:r>
              <a:rPr lang="cs-CZ" dirty="0" err="1">
                <a:latin typeface="Arial Narrow" panose="020B0606020202030204" pitchFamily="34" charset="0"/>
              </a:rPr>
              <a:t>Decanatus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farnost (</a:t>
            </a:r>
            <a:r>
              <a:rPr lang="cs-CZ" dirty="0" err="1">
                <a:latin typeface="Arial Narrow" panose="020B0606020202030204" pitchFamily="34" charset="0"/>
              </a:rPr>
              <a:t>Parrochia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kapitula (</a:t>
            </a:r>
            <a:r>
              <a:rPr lang="cs-CZ" dirty="0" err="1">
                <a:latin typeface="Arial Narrow" panose="020B0606020202030204" pitchFamily="34" charset="0"/>
              </a:rPr>
              <a:t>Collegio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klášter (</a:t>
            </a:r>
            <a:r>
              <a:rPr lang="cs-CZ" dirty="0" err="1">
                <a:latin typeface="Arial Narrow" panose="020B0606020202030204" pitchFamily="34" charset="0"/>
              </a:rPr>
              <a:t>Monasterium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opatství (</a:t>
            </a:r>
            <a:r>
              <a:rPr lang="cs-CZ" dirty="0" err="1">
                <a:latin typeface="Arial Narrow" panose="020B0606020202030204" pitchFamily="34" charset="0"/>
              </a:rPr>
              <a:t>Abbatia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AB9B092-57C5-DE30-D30D-48F392135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82" y="443087"/>
            <a:ext cx="5820087" cy="34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872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836</Words>
  <Application>Microsoft Office PowerPoint</Application>
  <PresentationFormat>Širokoúhlá obrazovka</PresentationFormat>
  <Paragraphs>148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Tahoma</vt:lpstr>
      <vt:lpstr>Wingdings</vt:lpstr>
      <vt:lpstr>Prezentace_MU_CZ</vt:lpstr>
      <vt:lpstr>Svatí a jejich kult ve středověku</vt:lpstr>
      <vt:lpstr>Cíle kurzu</vt:lpstr>
      <vt:lpstr>Plán semestru</vt:lpstr>
      <vt:lpstr>Ukončení kurzu</vt:lpstr>
      <vt:lpstr>Základní literatura k tématu</vt:lpstr>
      <vt:lpstr>Prezentace aplikace PowerPoint</vt:lpstr>
      <vt:lpstr>Základní pojmy k církevním dějinám</vt:lpstr>
      <vt:lpstr>Církev (Ecclesia) </vt:lpstr>
      <vt:lpstr>Instituce</vt:lpstr>
      <vt:lpstr>Papež</vt:lpstr>
      <vt:lpstr>Patriarcha</vt:lpstr>
      <vt:lpstr>Kardinál (Cardinalis)</vt:lpstr>
      <vt:lpstr>Metropolita (Archiepiscopus Metropolita)</vt:lpstr>
      <vt:lpstr>Biskup (Episcopus)</vt:lpstr>
      <vt:lpstr>Další hodnosti</vt:lpstr>
      <vt:lpstr>Další pojmy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31</cp:revision>
  <cp:lastPrinted>1601-01-01T00:00:00Z</cp:lastPrinted>
  <dcterms:created xsi:type="dcterms:W3CDTF">2021-09-18T10:12:07Z</dcterms:created>
  <dcterms:modified xsi:type="dcterms:W3CDTF">2024-09-24T05:50:26Z</dcterms:modified>
</cp:coreProperties>
</file>