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8" r:id="rId5"/>
    <p:sldId id="260" r:id="rId6"/>
    <p:sldId id="259" r:id="rId7"/>
    <p:sldId id="274" r:id="rId8"/>
    <p:sldId id="261" r:id="rId9"/>
    <p:sldId id="264" r:id="rId10"/>
    <p:sldId id="273" r:id="rId11"/>
    <p:sldId id="276" r:id="rId12"/>
    <p:sldId id="268" r:id="rId13"/>
    <p:sldId id="272" r:id="rId14"/>
    <p:sldId id="270" r:id="rId15"/>
    <p:sldId id="271" r:id="rId16"/>
    <p:sldId id="279" r:id="rId17"/>
    <p:sldId id="277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Světci a světice</a:t>
            </a:r>
            <a:br>
              <a:rPr lang="cs-CZ" dirty="0"/>
            </a:br>
            <a:r>
              <a:rPr lang="cs-CZ" dirty="0"/>
              <a:t>v rané církvi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Počátky kultu</a:t>
            </a:r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9" name="Obrázek 8" descr="Obsah obrázku obraz, umění, mytologie, Výtvarné umění&#10;&#10;Popis byl vytvořen automaticky">
            <a:extLst>
              <a:ext uri="{FF2B5EF4-FFF2-40B4-BE49-F238E27FC236}">
                <a16:creationId xmlns:a16="http://schemas.microsoft.com/office/drawing/2014/main" id="{D25017C8-A222-4108-11F8-6FB57FC85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83" y="1308616"/>
            <a:ext cx="6981461" cy="41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9FC58C-14FB-45CF-9394-801D46AF8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EDBA5-0B75-4EC8-BF3D-43180E1DE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7B81E0-03AB-42FC-963C-C1F3E678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13AF5B9-A1B7-4C74-8256-2076BCCFF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3" y="266438"/>
            <a:ext cx="8436013" cy="5503180"/>
          </a:xfrm>
        </p:spPr>
      </p:pic>
    </p:spTree>
    <p:extLst>
      <p:ext uri="{BB962C8B-B14F-4D97-AF65-F5344CB8AC3E}">
        <p14:creationId xmlns:p14="http://schemas.microsoft.com/office/powerpoint/2010/main" val="15681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E2A81-2706-90DB-E392-193E9669F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48967-478F-9F85-7523-A7B310F6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71AA0-A2F3-EC51-7B76-59482DB6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36590"/>
            <a:ext cx="10753200" cy="451576"/>
          </a:xfrm>
        </p:spPr>
        <p:txBody>
          <a:bodyPr/>
          <a:lstStyle/>
          <a:p>
            <a:r>
              <a:rPr lang="cs-CZ" sz="3600" dirty="0"/>
              <a:t>Umučení </a:t>
            </a:r>
            <a:r>
              <a:rPr lang="cs-CZ" sz="3600" dirty="0" err="1"/>
              <a:t>Polykarpovo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501083-47C3-3739-1BE3-9F76A38B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0287"/>
            <a:ext cx="641498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 vnímá autor </a:t>
            </a:r>
            <a:r>
              <a:rPr lang="cs-CZ" sz="2400" dirty="0" err="1">
                <a:latin typeface="Arial Narrow" panose="020B0606020202030204" pitchFamily="34" charset="0"/>
              </a:rPr>
              <a:t>Polykarpa</a:t>
            </a:r>
            <a:r>
              <a:rPr lang="cs-CZ" sz="2400" dirty="0">
                <a:latin typeface="Arial Narrow" panose="020B0606020202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Proč šel hlavní hrdina tak ochotně na smrt?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Jaký význam má pro autora mučednictví?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Hlavní záporné postavy?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Role Židů?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Obsahuje text zmínky o úctě k </a:t>
            </a:r>
            <a:r>
              <a:rPr lang="cs-CZ" sz="2400" dirty="0" err="1">
                <a:latin typeface="Arial Narrow" panose="020B0606020202030204" pitchFamily="34" charset="0"/>
              </a:rPr>
              <a:t>Polykarpovi</a:t>
            </a:r>
            <a:r>
              <a:rPr lang="cs-CZ" sz="2400" dirty="0">
                <a:latin typeface="Arial Narrow" panose="020B0606020202030204" pitchFamily="34" charset="0"/>
              </a:rPr>
              <a:t> jako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ke světci?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Jaký mohl být primární účel daného textu?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Komu byl tento text určen?</a:t>
            </a:r>
          </a:p>
        </p:txBody>
      </p:sp>
      <p:pic>
        <p:nvPicPr>
          <p:cNvPr id="7" name="Obrázek 6" descr="Obsah obrázku obraz, kresba, skica, Umělecký tisk&#10;&#10;Popis byl vytvořen automaticky">
            <a:extLst>
              <a:ext uri="{FF2B5EF4-FFF2-40B4-BE49-F238E27FC236}">
                <a16:creationId xmlns:a16="http://schemas.microsoft.com/office/drawing/2014/main" id="{6BF37BCE-D1CE-FBC0-2B9F-5F81CB612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53" y="829576"/>
            <a:ext cx="5654447" cy="47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8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28435"/>
            <a:ext cx="6768035" cy="451576"/>
          </a:xfrm>
        </p:spPr>
        <p:txBody>
          <a:bodyPr/>
          <a:lstStyle/>
          <a:p>
            <a:r>
              <a:rPr lang="cs-CZ" sz="3600" dirty="0"/>
              <a:t>Raná forma kanonizace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752077"/>
            <a:ext cx="10753200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ve starověké církvi </a:t>
            </a:r>
            <a:r>
              <a:rPr lang="cs-CZ" sz="2400" b="1" dirty="0">
                <a:latin typeface="Arial Narrow" panose="020B0606020202030204" pitchFamily="34" charset="0"/>
              </a:rPr>
              <a:t>nemusel</a:t>
            </a:r>
            <a:r>
              <a:rPr lang="cs-CZ" sz="2400" dirty="0">
                <a:latin typeface="Arial Narrow" panose="020B0606020202030204" pitchFamily="34" charset="0"/>
              </a:rPr>
              <a:t> provádět kanonizace pouze </a:t>
            </a:r>
            <a:r>
              <a:rPr lang="cs-CZ" sz="2400" b="1" dirty="0">
                <a:latin typeface="Arial Narrow" panose="020B0606020202030204" pitchFamily="34" charset="0"/>
              </a:rPr>
              <a:t>papež</a:t>
            </a:r>
            <a:r>
              <a:rPr lang="cs-CZ" sz="2400" dirty="0">
                <a:latin typeface="Arial Narrow" panose="020B0606020202030204" pitchFamily="34" charset="0"/>
              </a:rPr>
              <a:t> (jako dnes)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nebylo vedeno žádné oficiální 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za svatého byla daná osoba prohlášena </a:t>
            </a:r>
            <a:r>
              <a:rPr lang="cs-CZ" sz="2400" b="1" dirty="0">
                <a:latin typeface="Arial Narrow" panose="020B0606020202030204" pitchFamily="34" charset="0"/>
              </a:rPr>
              <a:t>spontánně</a:t>
            </a:r>
            <a:r>
              <a:rPr lang="cs-CZ" sz="2400" dirty="0">
                <a:latin typeface="Arial Narrow" panose="020B0606020202030204" pitchFamily="34" charset="0"/>
              </a:rPr>
              <a:t> představiteli církevní obce – biskupem nebo knězem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na základně </a:t>
            </a:r>
            <a:r>
              <a:rPr lang="cs-CZ" sz="2400" b="1" dirty="0">
                <a:latin typeface="Arial Narrow" panose="020B0606020202030204" pitchFamily="34" charset="0"/>
              </a:rPr>
              <a:t>pověsti a zázraků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přenesení ostatků světce do chrámu nebo vystavění chrámu nad jeho hrobem (až od 4.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papežské kanonizace až od konce 10. století – pokud předtím papež kanonizoval, tak z funkce místního (římského) biskupa</a:t>
            </a:r>
          </a:p>
        </p:txBody>
      </p:sp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AE95A2-4A87-4849-95B6-24A146C32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B84DAF-4A08-4C2D-8F42-22C457A6C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6E8685-085F-4FEF-B9CC-25597B82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9962C5A3-877B-4FF7-BF85-5E7D7CEC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25" y="237662"/>
            <a:ext cx="8575627" cy="5701452"/>
          </a:xfrm>
        </p:spPr>
      </p:pic>
    </p:spTree>
    <p:extLst>
      <p:ext uri="{BB962C8B-B14F-4D97-AF65-F5344CB8AC3E}">
        <p14:creationId xmlns:p14="http://schemas.microsoft.com/office/powerpoint/2010/main" val="134677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70" y="874660"/>
            <a:ext cx="6608237" cy="451576"/>
          </a:xfrm>
        </p:spPr>
        <p:txBody>
          <a:bodyPr/>
          <a:lstStyle/>
          <a:p>
            <a:r>
              <a:rPr lang="cs-CZ" sz="3600" dirty="0"/>
              <a:t>Svatí v rané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77400"/>
            <a:ext cx="8591219" cy="4797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především mučedníci – položili život pro víru – největší z nich Jan Křtitel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apoštolové – Petr, Pavel, Jakub, Ondřej, Tomáš, Filip,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kněží, biskupové a papežové – Ignác z Antiochie, Kliment, Linus,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jáhni a jiní zbožní muži – Štěpán, Vavřinec, </a:t>
            </a:r>
            <a:r>
              <a:rPr lang="cs-CZ" sz="2400" dirty="0" err="1">
                <a:latin typeface="Arial Narrow" panose="020B0606020202030204" pitchFamily="34" charset="0"/>
              </a:rPr>
              <a:t>Nereus</a:t>
            </a:r>
            <a:r>
              <a:rPr lang="cs-CZ" sz="2400" dirty="0">
                <a:latin typeface="Arial Narrow" panose="020B0606020202030204" pitchFamily="34" charset="0"/>
              </a:rPr>
              <a:t>, </a:t>
            </a:r>
            <a:r>
              <a:rPr lang="cs-CZ" sz="2400" dirty="0" err="1">
                <a:latin typeface="Arial Narrow" panose="020B0606020202030204" pitchFamily="34" charset="0"/>
              </a:rPr>
              <a:t>Achileus</a:t>
            </a:r>
            <a:r>
              <a:rPr lang="cs-CZ" sz="2400" dirty="0">
                <a:latin typeface="Arial Narrow" panose="020B0606020202030204" pitchFamily="34" charset="0"/>
              </a:rPr>
              <a:t>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mučednice – Cecílie, Perpetua, Felicita, Lucie, Barbora, Kateřina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mladí mučedníci – Anežka, Pankrác, … a také?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později také vyznavači – pro víru trpěli, ale zemřeli přirozenou smrtí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(Jan Evangelista, Marie Magdalena, Jan Zlatoústý, ...)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braz, mytologie, umění, Výtvarné umění&#10;&#10;Popis byl vytvořen automaticky">
            <a:extLst>
              <a:ext uri="{FF2B5EF4-FFF2-40B4-BE49-F238E27FC236}">
                <a16:creationId xmlns:a16="http://schemas.microsoft.com/office/drawing/2014/main" id="{509D3998-23F0-FF25-D487-254666A7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79" y="874660"/>
            <a:ext cx="3351321" cy="47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E9262D-A695-4633-9FF3-0A4C1F98E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3A488E-CCF1-4437-A82D-945ABC41F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5BD07-9EB2-472D-A5F8-7957DB2C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tráva, malování, malované&#10;&#10;Popis byl vytvořen automaticky">
            <a:extLst>
              <a:ext uri="{FF2B5EF4-FFF2-40B4-BE49-F238E27FC236}">
                <a16:creationId xmlns:a16="http://schemas.microsoft.com/office/drawing/2014/main" id="{299A1D76-708D-458A-97BF-ABE877C5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4" y="378000"/>
            <a:ext cx="7920000" cy="5456002"/>
          </a:xfrm>
        </p:spPr>
      </p:pic>
    </p:spTree>
    <p:extLst>
      <p:ext uri="{BB962C8B-B14F-4D97-AF65-F5344CB8AC3E}">
        <p14:creationId xmlns:p14="http://schemas.microsoft.com/office/powerpoint/2010/main" val="348595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C6AAB7-E6F8-D2AC-4310-F4043BB69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715B08-A0F7-C5DA-08A3-84AD4CF4C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BA30A0-1590-97FC-BFEE-7319E5D5F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Úkol na příští hodinu: přečtěte si dílo </a:t>
            </a:r>
            <a:r>
              <a:rPr lang="cs-CZ" i="1" dirty="0">
                <a:latin typeface="Arial Narrow" panose="020B0606020202030204" pitchFamily="34" charset="0"/>
              </a:rPr>
              <a:t>Legenda </a:t>
            </a:r>
            <a:r>
              <a:rPr lang="cs-CZ" i="1" dirty="0" err="1">
                <a:latin typeface="Arial Narrow" panose="020B0606020202030204" pitchFamily="34" charset="0"/>
              </a:rPr>
              <a:t>Aurea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(alespoň deset různých legend, světice i světce). Zkuste popsat, jaký druh úcty se kolem daných světic a světců vytvořil.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4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14523-954C-237F-E262-057C98B09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3BAE6-5E6D-D2F7-37E8-CBCACA931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3DAA-ACFB-B0DD-1C68-EE8AB261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0" y="771275"/>
            <a:ext cx="10753200" cy="451576"/>
          </a:xfrm>
        </p:spPr>
        <p:txBody>
          <a:bodyPr/>
          <a:lstStyle/>
          <a:p>
            <a:r>
              <a:rPr lang="cs-CZ" sz="3600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FA66A1-348B-0A38-0DA6-3F809E81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3" y="1946727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první křesťané neuctívali svaté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náboženství se vyvíjelo (počátky silně chiliastické)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počátek úcty k mrtvým </a:t>
            </a:r>
            <a:r>
              <a:rPr lang="cs-CZ" dirty="0" err="1">
                <a:latin typeface="Aptos Narrow" panose="020B0604020202020204" pitchFamily="34" charset="0"/>
              </a:rPr>
              <a:t>spolubratřím</a:t>
            </a:r>
            <a:r>
              <a:rPr lang="cs-CZ" dirty="0">
                <a:latin typeface="Aptos Narrow" panose="020B0604020202020204" pitchFamily="34" charset="0"/>
              </a:rPr>
              <a:t> až v 2. polovině 2. stol.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sv. </a:t>
            </a:r>
            <a:r>
              <a:rPr lang="cs-CZ" dirty="0" err="1">
                <a:latin typeface="Aptos Narrow" panose="020B0604020202020204" pitchFamily="34" charset="0"/>
              </a:rPr>
              <a:t>Polykarpus</a:t>
            </a:r>
            <a:r>
              <a:rPr lang="cs-CZ" dirty="0">
                <a:latin typeface="Aptos Narrow" panose="020B0604020202020204" pitchFamily="34" charset="0"/>
              </a:rPr>
              <a:t> – první doklad o úctě k světci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prameny: Acta, </a:t>
            </a:r>
            <a:r>
              <a:rPr lang="cs-CZ" dirty="0" err="1">
                <a:latin typeface="Aptos Narrow" panose="020B0604020202020204" pitchFamily="34" charset="0"/>
              </a:rPr>
              <a:t>Passio</a:t>
            </a:r>
            <a:endParaRPr lang="cs-CZ" dirty="0">
              <a:latin typeface="Aptos Narrow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postupný růst kultu od 3. století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6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80021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Kdo je to svatý?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" y="1917790"/>
            <a:ext cx="635707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kterého církev </a:t>
            </a:r>
            <a:r>
              <a:rPr lang="cs-CZ" sz="2400" b="1" dirty="0">
                <a:latin typeface="Arial Narrow" panose="020B0606020202030204" pitchFamily="34" charset="0"/>
              </a:rPr>
              <a:t>kanonizovala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u něhož není pochyb, že se dostal po smrti </a:t>
            </a:r>
            <a:r>
              <a:rPr lang="cs-CZ" sz="2400" b="1" dirty="0">
                <a:latin typeface="Arial Narrow" panose="020B0606020202030204" pitchFamily="34" charset="0"/>
              </a:rPr>
              <a:t>do nebe </a:t>
            </a:r>
            <a:r>
              <a:rPr lang="cs-CZ" sz="2400" dirty="0">
                <a:latin typeface="Arial Narrow" panose="020B0606020202030204" pitchFamily="34" charset="0"/>
              </a:rPr>
              <a:t>(dlí u Boha)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který má moc </a:t>
            </a:r>
            <a:r>
              <a:rPr lang="cs-CZ" sz="2400" b="1" dirty="0">
                <a:latin typeface="Arial Narrow" panose="020B0606020202030204" pitchFamily="34" charset="0"/>
              </a:rPr>
              <a:t>přimlouvat se</a:t>
            </a:r>
            <a:r>
              <a:rPr lang="cs-CZ" sz="2400" dirty="0">
                <a:latin typeface="Arial Narrow" panose="020B0606020202030204" pitchFamily="34" charset="0"/>
              </a:rPr>
              <a:t> za určité prosby u Boha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 </a:t>
            </a:r>
            <a:r>
              <a:rPr lang="cs-CZ" sz="2400" b="1" dirty="0">
                <a:latin typeface="Arial Narrow" panose="020B0606020202030204" pitchFamily="34" charset="0"/>
              </a:rPr>
              <a:t>hodný úcty a následování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příklad</a:t>
            </a:r>
            <a:r>
              <a:rPr lang="cs-CZ" sz="2400" dirty="0">
                <a:latin typeface="Arial Narrow" panose="020B0606020202030204" pitchFamily="34" charset="0"/>
              </a:rPr>
              <a:t> pro ostatní věřící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vykonavatel zázraků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E48BC618-1F34-4D8C-8443-47AC306AD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38" y="671615"/>
            <a:ext cx="4412671" cy="50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28" y="738642"/>
            <a:ext cx="7424983" cy="451576"/>
          </a:xfrm>
        </p:spPr>
        <p:txBody>
          <a:bodyPr/>
          <a:lstStyle/>
          <a:p>
            <a:r>
              <a:rPr lang="cs-CZ" sz="3600" dirty="0"/>
              <a:t>Inspirace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4356"/>
            <a:ext cx="6423750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především </a:t>
            </a:r>
            <a:r>
              <a:rPr lang="cs-CZ" sz="2400" b="1" dirty="0">
                <a:latin typeface="Arial Narrow" panose="020B0606020202030204" pitchFamily="34" charset="0"/>
              </a:rPr>
              <a:t>Judaismus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úctyhodné </a:t>
            </a:r>
            <a:r>
              <a:rPr lang="cs-CZ" sz="2400" b="1" dirty="0">
                <a:latin typeface="Arial Narrow" panose="020B0606020202030204" pitchFamily="34" charset="0"/>
              </a:rPr>
              <a:t>starozákonní postavy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Adam, Ábel, Abrahám, Jakub, Josef Egyptský, Mojžíš, proroci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spravedlivý člověk </a:t>
            </a:r>
            <a:r>
              <a:rPr lang="cs-CZ" sz="2400" dirty="0">
                <a:latin typeface="Arial Narrow" panose="020B0606020202030204" pitchFamily="34" charset="0"/>
              </a:rPr>
              <a:t>– ten, kdo je hoden úcty a následování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 Novém Zákoně – spravedlivý Simeon a prorokyně Anna (</a:t>
            </a:r>
            <a:r>
              <a:rPr lang="cs-CZ" sz="2400" dirty="0" err="1">
                <a:latin typeface="Arial Narrow" panose="020B0606020202030204" pitchFamily="34" charset="0"/>
              </a:rPr>
              <a:t>Lk</a:t>
            </a:r>
            <a:r>
              <a:rPr lang="cs-CZ" sz="2400" dirty="0">
                <a:latin typeface="Arial Narrow" panose="020B0606020202030204" pitchFamily="34" charset="0"/>
              </a:rPr>
              <a:t> 2,21-40)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Antičtí hrdinové 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E1869ED-656A-4D94-860F-C6C3EEB3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20" y="285750"/>
            <a:ext cx="4097062" cy="53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769E73-B6E7-A2C6-D889-255F70C0A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AA23E0-D66B-9628-1512-38B82240D8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896374-49F0-106F-0CA4-F670F7D6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538" y="574424"/>
            <a:ext cx="10753200" cy="451576"/>
          </a:xfrm>
        </p:spPr>
        <p:txBody>
          <a:bodyPr/>
          <a:lstStyle/>
          <a:p>
            <a:r>
              <a:rPr lang="cs-CZ" sz="3200" dirty="0"/>
              <a:t>Svatost v knize Zjevení</a:t>
            </a:r>
          </a:p>
        </p:txBody>
      </p:sp>
      <p:pic>
        <p:nvPicPr>
          <p:cNvPr id="7" name="Zástupný obsah 6" descr="Obsah obrázku obraz, umění, Moderní umění, Výtvarné umění&#10;&#10;Popis byl vytvořen automaticky">
            <a:extLst>
              <a:ext uri="{FF2B5EF4-FFF2-40B4-BE49-F238E27FC236}">
                <a16:creationId xmlns:a16="http://schemas.microsoft.com/office/drawing/2014/main" id="{90503F8A-C962-543C-BE63-A9D8F8198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64" y="1321954"/>
            <a:ext cx="6359291" cy="4590614"/>
          </a:xfrm>
        </p:spPr>
      </p:pic>
    </p:spTree>
    <p:extLst>
      <p:ext uri="{BB962C8B-B14F-4D97-AF65-F5344CB8AC3E}">
        <p14:creationId xmlns:p14="http://schemas.microsoft.com/office/powerpoint/2010/main" val="100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83707"/>
            <a:ext cx="10753200" cy="451576"/>
          </a:xfrm>
        </p:spPr>
        <p:txBody>
          <a:bodyPr/>
          <a:lstStyle/>
          <a:p>
            <a:r>
              <a:rPr lang="cs-CZ" sz="3600" dirty="0"/>
              <a:t>Svatost v Novém zákoně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2059550"/>
            <a:ext cx="10753200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různé zmínky mají spíše charakter zdůrazňující </a:t>
            </a:r>
            <a:r>
              <a:rPr lang="cs-CZ" sz="2400" b="1" dirty="0">
                <a:latin typeface="Arial Narrow" panose="020B0606020202030204" pitchFamily="34" charset="0"/>
              </a:rPr>
              <a:t>vyvolení křesťanů Bohem</a:t>
            </a:r>
            <a:r>
              <a:rPr lang="cs-CZ" sz="2400" dirty="0">
                <a:latin typeface="Arial Narrow" panose="020B0606020202030204" pitchFamily="34" charset="0"/>
              </a:rPr>
              <a:t>, než doklad o úctě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k svatým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povolání ke svatosti jako </a:t>
            </a:r>
            <a:r>
              <a:rPr lang="cs-CZ" sz="2400" b="1" dirty="0">
                <a:latin typeface="Arial Narrow" panose="020B0606020202030204" pitchFamily="34" charset="0"/>
              </a:rPr>
              <a:t>norma pro všechny křesťany</a:t>
            </a:r>
            <a:r>
              <a:rPr lang="cs-CZ" sz="2400" dirty="0">
                <a:latin typeface="Arial Narrow" panose="020B0606020202030204" pitchFamily="34" charset="0"/>
              </a:rPr>
              <a:t>, běžné oslovení věřících v Pavlových listech (Řím 1,7)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mnoho zmínek ve </a:t>
            </a:r>
            <a:r>
              <a:rPr lang="cs-CZ" sz="2400" b="1" dirty="0">
                <a:latin typeface="Arial Narrow" panose="020B0606020202030204" pitchFamily="34" charset="0"/>
              </a:rPr>
              <a:t>Zjevení Janově </a:t>
            </a:r>
            <a:r>
              <a:rPr lang="cs-CZ" sz="2400" dirty="0">
                <a:latin typeface="Arial Narrow" panose="020B0606020202030204" pitchFamily="34" charset="0"/>
              </a:rPr>
              <a:t>– svatí především jako svědci Kristovi – ti, kteří položili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pro Krista svůj život (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6,9;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20,4 přítomnost mučedníků při posledním soudu a v Božím království;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11,1-13 dva svědkové;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16,6 výhružka anděla vylévajícího třetí nádobu;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17,6: nevěstka zpitá krvím svatých a mučedníků) </a:t>
            </a: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5" y="733207"/>
            <a:ext cx="8730000" cy="451576"/>
          </a:xfrm>
        </p:spPr>
        <p:txBody>
          <a:bodyPr/>
          <a:lstStyle/>
          <a:p>
            <a:r>
              <a:rPr lang="cs-CZ" sz="3600" dirty="0"/>
              <a:t>Raná církev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6607"/>
            <a:ext cx="929401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postupný počátek kultu svatých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úcta k lidem, o nichž </a:t>
            </a:r>
            <a:r>
              <a:rPr lang="cs-CZ" sz="2400" b="1" dirty="0">
                <a:latin typeface="Arial Narrow" panose="020B0606020202030204" pitchFamily="34" charset="0"/>
              </a:rPr>
              <a:t>se píše </a:t>
            </a:r>
            <a:r>
              <a:rPr lang="cs-CZ" sz="2400" dirty="0">
                <a:latin typeface="Arial Narrow" panose="020B0606020202030204" pitchFamily="34" charset="0"/>
              </a:rPr>
              <a:t>v Novém Zákoně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Jan Křtitel (</a:t>
            </a:r>
            <a:r>
              <a:rPr lang="cs-CZ" sz="2400" dirty="0" err="1">
                <a:latin typeface="Arial Narrow" panose="020B0606020202030204" pitchFamily="34" charset="0"/>
              </a:rPr>
              <a:t>Mk</a:t>
            </a:r>
            <a:r>
              <a:rPr lang="cs-CZ" sz="2400" dirty="0">
                <a:latin typeface="Arial Narrow" panose="020B0606020202030204" pitchFamily="34" charset="0"/>
              </a:rPr>
              <a:t> 6,14-29)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Apoštolové, učedníci, ženy, které doprovázely Krista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první mučedníci </a:t>
            </a:r>
            <a:r>
              <a:rPr lang="cs-CZ" sz="2400" dirty="0">
                <a:latin typeface="Arial Narrow" panose="020B0606020202030204" pitchFamily="34" charset="0"/>
              </a:rPr>
              <a:t>(sv. Štěpán – Sk 7,54-8,1-3;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sv. Jakub - Sk 12,1-2)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původní význam slova svatý nelze spojovat přímo s kultem,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ale s označením křesťanů – </a:t>
            </a:r>
            <a:r>
              <a:rPr lang="cs-CZ" sz="2400" b="1" dirty="0">
                <a:latin typeface="Arial Narrow" panose="020B0606020202030204" pitchFamily="34" charset="0"/>
              </a:rPr>
              <a:t>vyvolených Bohem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silný </a:t>
            </a:r>
            <a:r>
              <a:rPr lang="cs-CZ" sz="2400" b="1" dirty="0">
                <a:latin typeface="Arial Narrow" panose="020B0606020202030204" pitchFamily="34" charset="0"/>
              </a:rPr>
              <a:t>chiliasmus</a:t>
            </a:r>
            <a:r>
              <a:rPr lang="cs-CZ" sz="2400" dirty="0">
                <a:latin typeface="Arial Narrow" panose="020B0606020202030204" pitchFamily="34" charset="0"/>
              </a:rPr>
              <a:t> prvních křesťanů</a:t>
            </a:r>
          </a:p>
        </p:txBody>
      </p:sp>
      <p:pic>
        <p:nvPicPr>
          <p:cNvPr id="7" name="Obrázek 6" descr="Obsah obrázku umění, kostel, obraz, freska&#10;&#10;Popis byl vytvořen automaticky">
            <a:extLst>
              <a:ext uri="{FF2B5EF4-FFF2-40B4-BE49-F238E27FC236}">
                <a16:creationId xmlns:a16="http://schemas.microsoft.com/office/drawing/2014/main" id="{DB6362C4-8CBB-CB8E-FEDB-B4F7A0EF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1" y="168275"/>
            <a:ext cx="4280079" cy="56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C3424-3DCD-4EBB-9829-C47FC4D31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A8192-3D0D-403C-B35F-76897ED5B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0E2F5-FEE8-4630-8313-37C721C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1573D35-3789-48DB-ABC6-DA76DC2B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43" y="99008"/>
            <a:ext cx="8773828" cy="5958892"/>
          </a:xfrm>
        </p:spPr>
      </p:pic>
    </p:spTree>
    <p:extLst>
      <p:ext uri="{BB962C8B-B14F-4D97-AF65-F5344CB8AC3E}">
        <p14:creationId xmlns:p14="http://schemas.microsoft.com/office/powerpoint/2010/main" val="409850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40" y="696198"/>
            <a:ext cx="7922132" cy="451576"/>
          </a:xfrm>
        </p:spPr>
        <p:txBody>
          <a:bodyPr/>
          <a:lstStyle/>
          <a:p>
            <a:r>
              <a:rPr lang="cs-CZ" sz="3600" dirty="0"/>
              <a:t>Počátek kultu svatých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21804"/>
            <a:ext cx="829083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počátek skutečné úcty k svatým v </a:t>
            </a:r>
            <a:r>
              <a:rPr lang="cs-CZ" sz="2400" b="1" dirty="0">
                <a:latin typeface="Arial Narrow" panose="020B0606020202030204" pitchFamily="34" charset="0"/>
              </a:rPr>
              <a:t>2. pol. 2.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souvislost s neuskutečním brzkého konce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první písemný doklad – </a:t>
            </a:r>
            <a:r>
              <a:rPr lang="cs-CZ" sz="2400" b="1" dirty="0">
                <a:latin typeface="Arial Narrow" panose="020B0606020202030204" pitchFamily="34" charset="0"/>
              </a:rPr>
              <a:t>kult svatého </a:t>
            </a:r>
            <a:r>
              <a:rPr lang="cs-CZ" sz="2400" b="1" dirty="0" err="1">
                <a:latin typeface="Arial Narrow" panose="020B0606020202030204" pitchFamily="34" charset="0"/>
              </a:rPr>
              <a:t>Polykarpa</a:t>
            </a:r>
            <a:r>
              <a:rPr lang="cs-CZ" sz="2400" b="1" dirty="0">
                <a:latin typeface="Arial Narrow" panose="020B0606020202030204" pitchFamily="34" charset="0"/>
              </a:rPr>
              <a:t> ze Smyrny </a:t>
            </a:r>
            <a:r>
              <a:rPr lang="cs-CZ" sz="2400" dirty="0">
                <a:latin typeface="Arial Narrow" panose="020B0606020202030204" pitchFamily="34" charset="0"/>
              </a:rPr>
              <a:t>– umučen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v 60. letech 2. století – touha následovníků připomínat si výroční den jeho smrti u jeho hrobu – </a:t>
            </a:r>
            <a:r>
              <a:rPr lang="cs-CZ" sz="2400" b="1" i="1" dirty="0">
                <a:latin typeface="Arial Narrow" panose="020B0606020202030204" pitchFamily="34" charset="0"/>
              </a:rPr>
              <a:t>Umučení </a:t>
            </a:r>
            <a:r>
              <a:rPr lang="cs-CZ" sz="2400" b="1" i="1" dirty="0" err="1">
                <a:latin typeface="Arial Narrow" panose="020B0606020202030204" pitchFamily="34" charset="0"/>
              </a:rPr>
              <a:t>Polykarpovo</a:t>
            </a:r>
            <a:endParaRPr lang="cs-CZ" sz="24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podoba rané úcty – shromáždění u hrobu mučedníka ve </a:t>
            </a:r>
            <a:r>
              <a:rPr lang="cs-CZ" sz="2400" b="1" dirty="0">
                <a:latin typeface="Arial Narrow" panose="020B0606020202030204" pitchFamily="34" charset="0"/>
              </a:rPr>
              <a:t>výroční den smrti</a:t>
            </a:r>
            <a:r>
              <a:rPr lang="cs-CZ" sz="2400" dirty="0">
                <a:latin typeface="Arial Narrow" panose="020B0606020202030204" pitchFamily="34" charset="0"/>
              </a:rPr>
              <a:t>, četba textů z Bible a o životě daného světce, modlitby</a:t>
            </a:r>
          </a:p>
        </p:txBody>
      </p:sp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B13698D5-1D58-4287-9868-FF1F5FC96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6" y="329469"/>
            <a:ext cx="1867464" cy="5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4598"/>
            <a:ext cx="8801021" cy="378215"/>
          </a:xfrm>
        </p:spPr>
        <p:txBody>
          <a:bodyPr/>
          <a:lstStyle/>
          <a:p>
            <a:r>
              <a:rPr lang="cs-CZ" sz="3600" dirty="0"/>
              <a:t>Základní rané hagiografické texty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002858"/>
            <a:ext cx="7186261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Acta</a:t>
            </a:r>
            <a:r>
              <a:rPr lang="cs-CZ" sz="2400" dirty="0">
                <a:latin typeface="Arial Narrow" panose="020B0606020202030204" pitchFamily="34" charset="0"/>
              </a:rPr>
              <a:t> – stručný popis soudního jednání s umučenými křesťany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nejstarší – </a:t>
            </a:r>
            <a:r>
              <a:rPr lang="cs-CZ" sz="2400" i="1" dirty="0">
                <a:latin typeface="Arial Narrow" panose="020B0606020202030204" pitchFamily="34" charset="0"/>
              </a:rPr>
              <a:t>Acta </a:t>
            </a:r>
            <a:r>
              <a:rPr lang="cs-CZ" sz="2400" i="1" dirty="0" err="1">
                <a:latin typeface="Arial Narrow" panose="020B0606020202030204" pitchFamily="34" charset="0"/>
              </a:rPr>
              <a:t>martyrum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i="1" dirty="0" err="1">
                <a:latin typeface="Arial Narrow" panose="020B0606020202030204" pitchFamily="34" charset="0"/>
              </a:rPr>
              <a:t>Scillitanorum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(kolem roku 180 v Numidii – severní Afrika)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Arial Narrow" panose="020B0606020202030204" pitchFamily="34" charset="0"/>
              </a:rPr>
              <a:t>Passio</a:t>
            </a:r>
            <a:r>
              <a:rPr lang="cs-CZ" sz="2400" dirty="0">
                <a:latin typeface="Arial Narrow" panose="020B0606020202030204" pitchFamily="34" charset="0"/>
              </a:rPr>
              <a:t> – umučení – také martyrium – obsáhlejší narativní text – podobný antickému románu – obsahuje „výpovědi očitých svědků“ a zázraky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nejstarší – </a:t>
            </a:r>
            <a:r>
              <a:rPr lang="cs-CZ" sz="2400" i="1" dirty="0" err="1">
                <a:latin typeface="Arial Narrow" panose="020B0606020202030204" pitchFamily="34" charset="0"/>
              </a:rPr>
              <a:t>Passio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i="1" dirty="0" err="1">
                <a:latin typeface="Arial Narrow" panose="020B0606020202030204" pitchFamily="34" charset="0"/>
              </a:rPr>
              <a:t>Perpetuae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– Umučení svaté </a:t>
            </a:r>
            <a:r>
              <a:rPr lang="cs-CZ" sz="2400" dirty="0" err="1">
                <a:latin typeface="Arial Narrow" panose="020B0606020202030204" pitchFamily="34" charset="0"/>
              </a:rPr>
              <a:t>Perpetuy</a:t>
            </a:r>
            <a:r>
              <a:rPr lang="cs-CZ" sz="2400" dirty="0">
                <a:latin typeface="Arial Narrow" panose="020B0606020202030204" pitchFamily="34" charset="0"/>
              </a:rPr>
              <a:t> – vznik na počátku 3. století v Kartágu – severní Afrika</a:t>
            </a:r>
          </a:p>
        </p:txBody>
      </p:sp>
      <p:pic>
        <p:nvPicPr>
          <p:cNvPr id="7" name="Obrázek 6" descr="Obsah obrázku text, kniha, inkoust, Písmo&#10;&#10;Popis byl vytvořen automaticky">
            <a:extLst>
              <a:ext uri="{FF2B5EF4-FFF2-40B4-BE49-F238E27FC236}">
                <a16:creationId xmlns:a16="http://schemas.microsoft.com/office/drawing/2014/main" id="{B82EF9B2-8BEA-F4E7-41E5-15100F03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93963"/>
            <a:ext cx="3668472" cy="5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Širokoúhlá obrazovka</PresentationFormat>
  <Paragraphs>107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 Narrow</vt:lpstr>
      <vt:lpstr>Arial</vt:lpstr>
      <vt:lpstr>Arial Narrow</vt:lpstr>
      <vt:lpstr>Tahoma</vt:lpstr>
      <vt:lpstr>Wingdings</vt:lpstr>
      <vt:lpstr>Prezentace_MU_CZ</vt:lpstr>
      <vt:lpstr>Světci a světice v rané církvi</vt:lpstr>
      <vt:lpstr>Kdo je to svatý?</vt:lpstr>
      <vt:lpstr>Inspirace</vt:lpstr>
      <vt:lpstr>Svatost v knize Zjevení</vt:lpstr>
      <vt:lpstr>Svatost v Novém zákoně</vt:lpstr>
      <vt:lpstr>Raná církev</vt:lpstr>
      <vt:lpstr>Prezentace aplikace PowerPoint</vt:lpstr>
      <vt:lpstr>Počátek kultu svatých</vt:lpstr>
      <vt:lpstr>Základní rané hagiografické texty </vt:lpstr>
      <vt:lpstr>Prezentace aplikace PowerPoint</vt:lpstr>
      <vt:lpstr>Umučení Polykarpovo</vt:lpstr>
      <vt:lpstr>Raná forma kanonizace</vt:lpstr>
      <vt:lpstr>Prezentace aplikace PowerPoint</vt:lpstr>
      <vt:lpstr>Svatí v rané církvi</vt:lpstr>
      <vt:lpstr>Prezentace aplikace PowerPoint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33</cp:revision>
  <cp:lastPrinted>1601-01-01T00:00:00Z</cp:lastPrinted>
  <dcterms:created xsi:type="dcterms:W3CDTF">2021-09-18T10:12:07Z</dcterms:created>
  <dcterms:modified xsi:type="dcterms:W3CDTF">2024-09-30T11:46:53Z</dcterms:modified>
</cp:coreProperties>
</file>