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76" r:id="rId4"/>
    <p:sldId id="280" r:id="rId5"/>
    <p:sldId id="278" r:id="rId6"/>
    <p:sldId id="283" r:id="rId7"/>
    <p:sldId id="258" r:id="rId8"/>
    <p:sldId id="281" r:id="rId9"/>
    <p:sldId id="259" r:id="rId10"/>
    <p:sldId id="282" r:id="rId11"/>
    <p:sldId id="279" r:id="rId12"/>
    <p:sldId id="294" r:id="rId13"/>
    <p:sldId id="284" r:id="rId14"/>
    <p:sldId id="285" r:id="rId15"/>
    <p:sldId id="289" r:id="rId16"/>
    <p:sldId id="291" r:id="rId17"/>
    <p:sldId id="292" r:id="rId18"/>
    <p:sldId id="286" r:id="rId19"/>
    <p:sldId id="287" r:id="rId20"/>
    <p:sldId id="295" r:id="rId21"/>
    <p:sldId id="29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81" y="2247895"/>
            <a:ext cx="464824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</a:t>
            </a:r>
            <a:br>
              <a:rPr lang="cs-CZ" dirty="0"/>
            </a:br>
            <a:r>
              <a:rPr lang="cs-CZ" dirty="0"/>
              <a:t>Konstantin, Metoděj </a:t>
            </a:r>
            <a:br>
              <a:rPr lang="cs-CZ" dirty="0"/>
            </a:br>
            <a:r>
              <a:rPr lang="cs-CZ" dirty="0"/>
              <a:t>a jejich kult 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text, roucho, oltář, tkanina&#10;&#10;Popis byl vytvořen automaticky">
            <a:extLst>
              <a:ext uri="{FF2B5EF4-FFF2-40B4-BE49-F238E27FC236}">
                <a16:creationId xmlns:a16="http://schemas.microsoft.com/office/drawing/2014/main" id="{6963E2C7-92C2-A027-8D0F-3C2FF544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9" y="990872"/>
            <a:ext cx="8003208" cy="4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F451B4-4132-56BD-1DEE-C235339EB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B60B6-08A4-F281-3623-7CE227F14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46A02-3771-86E7-165A-49D47E93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B77736-ED9C-4F1C-0118-7E835409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404A96-A679-9CF7-BA95-D1623E9E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52" y="302016"/>
            <a:ext cx="8744597" cy="5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6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5883A-926F-F68B-767A-5C6FC0305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567A3-351F-66F6-2AD9-5FE4F676E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C4C75-37BC-BCF2-EAC2-AC08AAC1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43" y="839394"/>
            <a:ext cx="10753200" cy="451576"/>
          </a:xfrm>
        </p:spPr>
        <p:txBody>
          <a:bodyPr/>
          <a:lstStyle/>
          <a:p>
            <a:r>
              <a:rPr lang="cs-CZ" sz="3200" dirty="0"/>
              <a:t>Cyrilometodějské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86712-1CC2-12F9-33E0-4E20D1FA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429137"/>
            <a:ext cx="10753200" cy="4566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Moravsko-panonské legendy </a:t>
            </a:r>
            <a:r>
              <a:rPr lang="cs-CZ" dirty="0">
                <a:latin typeface="Arial Narrow" panose="020B0606020202030204" pitchFamily="34" charset="0"/>
              </a:rPr>
              <a:t>– </a:t>
            </a:r>
            <a:r>
              <a:rPr lang="cs-CZ" i="1" dirty="0">
                <a:latin typeface="Arial Narrow" panose="020B0606020202030204" pitchFamily="34" charset="0"/>
              </a:rPr>
              <a:t>Život svatého Konstantina </a:t>
            </a:r>
            <a:r>
              <a:rPr lang="cs-CZ" dirty="0">
                <a:latin typeface="Arial Narrow" panose="020B0606020202030204" pitchFamily="34" charset="0"/>
              </a:rPr>
              <a:t>a </a:t>
            </a:r>
            <a:r>
              <a:rPr lang="cs-CZ" i="1" dirty="0">
                <a:latin typeface="Arial Narrow" panose="020B0606020202030204" pitchFamily="34" charset="0"/>
              </a:rPr>
              <a:t>Život svatého Metoděje</a:t>
            </a:r>
            <a:r>
              <a:rPr lang="cs-CZ" dirty="0">
                <a:latin typeface="Arial Narrow" panose="020B0606020202030204" pitchFamily="34" charset="0"/>
              </a:rPr>
              <a:t> – vznikly na konci 9. století, autory byli jejich žáci, osobně je znali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Pochvala sv. Konstantinu </a:t>
            </a:r>
            <a:r>
              <a:rPr lang="cs-CZ" dirty="0">
                <a:latin typeface="Arial Narrow" panose="020B0606020202030204" pitchFamily="34" charset="0"/>
              </a:rPr>
              <a:t>– vychází z přechozích textů, vznikla taktéž v 9. století, autorem sv. Kliment </a:t>
            </a:r>
            <a:r>
              <a:rPr lang="cs-CZ" dirty="0" err="1">
                <a:latin typeface="Arial Narrow" panose="020B0606020202030204" pitchFamily="34" charset="0"/>
              </a:rPr>
              <a:t>Ohridský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Pochvalné slovo svatým Cyrilu a Metodu </a:t>
            </a:r>
            <a:r>
              <a:rPr lang="cs-CZ" dirty="0">
                <a:latin typeface="Arial Narrow" panose="020B0606020202030204" pitchFamily="34" charset="0"/>
              </a:rPr>
              <a:t>– podobně starý text</a:t>
            </a:r>
          </a:p>
        </p:txBody>
      </p:sp>
    </p:spTree>
    <p:extLst>
      <p:ext uri="{BB962C8B-B14F-4D97-AF65-F5344CB8AC3E}">
        <p14:creationId xmlns:p14="http://schemas.microsoft.com/office/powerpoint/2010/main" val="210882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4DFB67-6621-A8CC-6A74-9BB0C3C29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FE5893-38A4-2115-E97E-0EF903567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3BFD4-E7FE-DF9E-BADE-212A481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Cyrilometodějské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3ECBB2-560C-02F7-6666-D6DD183AB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98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Tempore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igitur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vznikla v 9. století v Římě, důraz na svatého Cyrila (Konstantina) a translaci těla sv. Klimenta do Říma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Tempore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Michaelis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(legenda Moravská) – mladší latinská legenda, vznikla pravděpodobně na území Moravy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zmínky v tzv. </a:t>
            </a:r>
            <a:r>
              <a:rPr lang="cs-CZ" b="1" i="1" dirty="0">
                <a:latin typeface="Arial Narrow" panose="020B0606020202030204" pitchFamily="34" charset="0"/>
              </a:rPr>
              <a:t>Kristiánově legendě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všechny texty v edici </a:t>
            </a:r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 a </a:t>
            </a:r>
            <a:r>
              <a:rPr lang="cs-CZ" dirty="0" err="1">
                <a:latin typeface="Arial Narrow" panose="020B0606020202030204" pitchFamily="34" charset="0"/>
              </a:rPr>
              <a:t>Magnae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Moraviae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Historici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8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32949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" y="1975422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úcta na Moravě díky jejich žákům –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brzký konec s jejich vyhnáním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kult se nestačil vytvořit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přenesení kultu na </a:t>
            </a:r>
            <a:r>
              <a:rPr lang="cs-CZ" b="1" dirty="0">
                <a:latin typeface="Arial Narrow" panose="020B0606020202030204" pitchFamily="34" charset="0"/>
              </a:rPr>
              <a:t>Balkán</a:t>
            </a:r>
            <a:r>
              <a:rPr lang="cs-CZ" dirty="0">
                <a:latin typeface="Arial Narrow" panose="020B0606020202030204" pitchFamily="34" charset="0"/>
              </a:rPr>
              <a:t> a do </a:t>
            </a:r>
            <a:r>
              <a:rPr lang="cs-CZ" b="1" dirty="0">
                <a:latin typeface="Arial Narrow" panose="020B0606020202030204" pitchFamily="34" charset="0"/>
              </a:rPr>
              <a:t>Čech</a:t>
            </a:r>
            <a:r>
              <a:rPr lang="cs-CZ" dirty="0">
                <a:latin typeface="Arial Narrow" panose="020B0606020202030204" pitchFamily="34" charset="0"/>
              </a:rPr>
              <a:t> (Kristiánova legenda, Sázava)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Balkán – dnešní Makedonie (</a:t>
            </a:r>
            <a:r>
              <a:rPr lang="cs-CZ" dirty="0" err="1">
                <a:latin typeface="Arial Narrow" panose="020B0606020202030204" pitchFamily="34" charset="0"/>
              </a:rPr>
              <a:t>Ohridské</a:t>
            </a:r>
            <a:r>
              <a:rPr lang="cs-CZ" dirty="0">
                <a:latin typeface="Arial Narrow" panose="020B0606020202030204" pitchFamily="34" charset="0"/>
              </a:rPr>
              <a:t> jezero – sv. </a:t>
            </a:r>
            <a:r>
              <a:rPr lang="cs-CZ" dirty="0" err="1">
                <a:latin typeface="Arial Narrow" panose="020B0606020202030204" pitchFamily="34" charset="0"/>
              </a:rPr>
              <a:t>Naum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sv. Kliment </a:t>
            </a:r>
            <a:r>
              <a:rPr lang="cs-CZ" dirty="0" err="1">
                <a:latin typeface="Arial Narrow" panose="020B0606020202030204" pitchFamily="34" charset="0"/>
              </a:rPr>
              <a:t>Ohridský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84F011-E98A-F1D2-CB53-D9B59932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19" y="378000"/>
            <a:ext cx="3588202" cy="47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2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AA7CE6-3D49-0209-B16D-C9D1DEAC7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FD7DAF-86A9-8E6F-4CDA-2B007BCB3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CCE26F-634D-3162-845B-2317152E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bloha, mrak, venku, budova&#10;&#10;Popis byl vytvořen automaticky">
            <a:extLst>
              <a:ext uri="{FF2B5EF4-FFF2-40B4-BE49-F238E27FC236}">
                <a16:creationId xmlns:a16="http://schemas.microsoft.com/office/drawing/2014/main" id="{E9B4E75D-B012-479E-E506-98995CF9D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7757"/>
            <a:ext cx="4743200" cy="6338840"/>
          </a:xfrm>
        </p:spPr>
      </p:pic>
      <p:pic>
        <p:nvPicPr>
          <p:cNvPr id="9" name="Obrázek 8" descr="Obsah obrázku umění, obraz, Výtvarné umění, interiér&#10;&#10;Popis byl vytvořen automaticky">
            <a:extLst>
              <a:ext uri="{FF2B5EF4-FFF2-40B4-BE49-F238E27FC236}">
                <a16:creationId xmlns:a16="http://schemas.microsoft.com/office/drawing/2014/main" id="{66E3D5C9-B7BC-214A-3119-E4A4CC92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91" y="1099875"/>
            <a:ext cx="6225309" cy="46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24" y="599880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velké schizmatu postupný </a:t>
            </a:r>
            <a:r>
              <a:rPr lang="cs-CZ" b="1" dirty="0">
                <a:latin typeface="Arial Narrow" panose="020B0606020202030204" pitchFamily="34" charset="0"/>
              </a:rPr>
              <a:t>útlum </a:t>
            </a:r>
            <a:r>
              <a:rPr lang="cs-CZ" dirty="0">
                <a:latin typeface="Arial Narrow" panose="020B0606020202030204" pitchFamily="34" charset="0"/>
              </a:rPr>
              <a:t>– zákaz liturgie ve staroslověnském jazyce na Sázavě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renesance v době vlády Přemysla Otakara 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povědomí o hrobu svatého Cyrila v Římě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vzestup významu v době vlády </a:t>
            </a:r>
            <a:r>
              <a:rPr lang="cs-CZ" b="1" dirty="0">
                <a:latin typeface="Arial Narrow" panose="020B0606020202030204" pitchFamily="34" charset="0"/>
              </a:rPr>
              <a:t>Karla IV.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import relikvií sv. Cyrila do českých 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založení benediktinského kláštera Na Slovanech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na Novém Městě</a:t>
            </a:r>
          </a:p>
          <a:p>
            <a:endParaRPr lang="cs-CZ" dirty="0"/>
          </a:p>
        </p:txBody>
      </p:sp>
      <p:pic>
        <p:nvPicPr>
          <p:cNvPr id="7" name="Obrázek 6" descr="Obsah obrázku obraz, oblečení, umění, Prorok&#10;&#10;Popis byl vytvořen automaticky">
            <a:extLst>
              <a:ext uri="{FF2B5EF4-FFF2-40B4-BE49-F238E27FC236}">
                <a16:creationId xmlns:a16="http://schemas.microsoft.com/office/drawing/2014/main" id="{8631E17E-C695-5B15-2B0F-86D47FA3A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2" y="599880"/>
            <a:ext cx="3827279" cy="51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DD81A3-F15A-F089-F674-7525E6E65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Svatí a jejich kult ve středověku, foto: https://encyklopedie.praha2.cz/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109FD-30D3-D593-0F1C-A43FE25E8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7431CD-AFB8-114C-EEC2-1CBEF0DE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EB7B18A3-307F-E8AA-1CCE-B167493C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 descr="Obsah obrázku venku, budova, mrak, obloha&#10;&#10;Popis byl vytvořen automaticky">
            <a:extLst>
              <a:ext uri="{FF2B5EF4-FFF2-40B4-BE49-F238E27FC236}">
                <a16:creationId xmlns:a16="http://schemas.microsoft.com/office/drawing/2014/main" id="{83B1A7E6-6383-B08B-C063-2421AEF4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9" y="912697"/>
            <a:ext cx="7235481" cy="4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378000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 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69385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Morava v době baroka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(ikonografie velehradské baziliky)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v 19. století obrovský vzestup kultu</a:t>
            </a:r>
            <a:r>
              <a:rPr lang="cs-CZ" dirty="0">
                <a:latin typeface="Arial Narrow" panose="020B0606020202030204" pitchFamily="34" charset="0"/>
              </a:rPr>
              <a:t> – přenesení svátku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na 5. července – 1880 - papež Lev IX. (původně 14. února),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pravoslavní stále 11. května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vznikl </a:t>
            </a:r>
            <a:r>
              <a:rPr lang="cs-CZ" b="1" dirty="0">
                <a:latin typeface="Arial Narrow" panose="020B0606020202030204" pitchFamily="34" charset="0"/>
              </a:rPr>
              <a:t>velehradské poutní tradice – ekumenické hnutí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Cyril a Metoděj </a:t>
            </a:r>
            <a:r>
              <a:rPr lang="cs-CZ" dirty="0" err="1">
                <a:latin typeface="Arial Narrow" panose="020B0606020202030204" pitchFamily="34" charset="0"/>
              </a:rPr>
              <a:t>spolupatrony</a:t>
            </a:r>
            <a:r>
              <a:rPr lang="cs-CZ" dirty="0">
                <a:latin typeface="Arial Narrow" panose="020B0606020202030204" pitchFamily="34" charset="0"/>
              </a:rPr>
              <a:t> Evropy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(1980 - Jan Pavel II.) – cesta k porozumění mezi Východem a Západem</a:t>
            </a:r>
          </a:p>
          <a:p>
            <a:endParaRPr lang="cs-CZ" dirty="0"/>
          </a:p>
        </p:txBody>
      </p:sp>
      <p:pic>
        <p:nvPicPr>
          <p:cNvPr id="5122" name="Picture 2" descr="Svatí Cyril a Metoděj - Rodon">
            <a:extLst>
              <a:ext uri="{FF2B5EF4-FFF2-40B4-BE49-F238E27FC236}">
                <a16:creationId xmlns:a16="http://schemas.microsoft.com/office/drawing/2014/main" id="{4C477E07-1879-2E52-2AF6-09786427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65" y="441180"/>
            <a:ext cx="3314299" cy="43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7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AB942F-A4DD-352D-34D3-F2811E2C1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aukro.cz; jesuit.cz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568DC4-D558-A077-C718-84E62F149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BAFC65-DADF-11BD-359C-94744C91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braz, umění, kresba, venku&#10;&#10;Popis byl vytvořen automaticky">
            <a:extLst>
              <a:ext uri="{FF2B5EF4-FFF2-40B4-BE49-F238E27FC236}">
                <a16:creationId xmlns:a16="http://schemas.microsoft.com/office/drawing/2014/main" id="{F4B3C642-BE03-B7EC-435E-22F3FF03E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" y="1171576"/>
            <a:ext cx="6526345" cy="4140200"/>
          </a:xfrm>
        </p:spPr>
      </p:pic>
      <p:pic>
        <p:nvPicPr>
          <p:cNvPr id="9" name="Obrázek 8" descr="Obsah obrázku budova, socha, venku, Kamenořezba&#10;&#10;Popis byl vytvořen automaticky">
            <a:extLst>
              <a:ext uri="{FF2B5EF4-FFF2-40B4-BE49-F238E27FC236}">
                <a16:creationId xmlns:a16="http://schemas.microsoft.com/office/drawing/2014/main" id="{2D7C26D7-C565-FC58-D8D5-D9A99B4E6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71" y="384176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95F9D-E1F9-D209-7DD5-D54F834C8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velehrad.cz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614DD-2ADA-9F66-C221-E91342EE4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DDCD10-CE4A-B15D-37F1-2F041184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budova, venku, oblečení, černobílá&#10;&#10;Popis byl vytvořen automaticky">
            <a:extLst>
              <a:ext uri="{FF2B5EF4-FFF2-40B4-BE49-F238E27FC236}">
                <a16:creationId xmlns:a16="http://schemas.microsoft.com/office/drawing/2014/main" id="{3BAD2238-3004-A7B7-631B-67E58930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" y="291313"/>
            <a:ext cx="3927638" cy="5669462"/>
          </a:xfrm>
        </p:spPr>
      </p:pic>
      <p:pic>
        <p:nvPicPr>
          <p:cNvPr id="9" name="Obrázek 8" descr="Obsah obrázku venku, obloha, budova, pohřeb&#10;&#10;Popis byl vytvořen automaticky">
            <a:extLst>
              <a:ext uri="{FF2B5EF4-FFF2-40B4-BE49-F238E27FC236}">
                <a16:creationId xmlns:a16="http://schemas.microsoft.com/office/drawing/2014/main" id="{198D0F85-3E91-AFAD-44BD-36395C3A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60" y="1524961"/>
            <a:ext cx="6000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A7F57-28D3-5A5C-06E4-22CC0B570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C10E44-5DAA-3B1E-9E3B-F8BDFCB38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D9EA7-8B02-BE33-7B50-2119AEE5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pramenů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38117-59B6-2639-A85F-392FE8A4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34000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b="1" dirty="0" err="1">
                <a:latin typeface="Arial Narrow" panose="020B0606020202030204" pitchFamily="34" charset="0"/>
              </a:rPr>
              <a:t>Conversio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Bagoariorum</a:t>
            </a:r>
            <a:r>
              <a:rPr lang="cs-CZ" b="1" dirty="0">
                <a:latin typeface="Arial Narrow" panose="020B0606020202030204" pitchFamily="34" charset="0"/>
              </a:rPr>
              <a:t> et </a:t>
            </a:r>
            <a:r>
              <a:rPr lang="cs-CZ" b="1" dirty="0" err="1">
                <a:latin typeface="Arial Narrow" panose="020B0606020202030204" pitchFamily="34" charset="0"/>
              </a:rPr>
              <a:t>Carantanorum</a:t>
            </a:r>
            <a:r>
              <a:rPr lang="cs-CZ" b="1" dirty="0">
                <a:latin typeface="Arial Narrow" panose="020B0606020202030204" pitchFamily="34" charset="0"/>
              </a:rPr>
              <a:t> vs Cyrilometodějské legendy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role obou bratří v příběhu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Metodějovo arcibiskupství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role vládců tzv. Velké Moravy a </a:t>
            </a:r>
            <a:r>
              <a:rPr lang="cs-CZ" dirty="0" err="1">
                <a:latin typeface="Arial Narrow" panose="020B0606020202030204" pitchFamily="34" charset="0"/>
              </a:rPr>
              <a:t>Pribiny</a:t>
            </a:r>
            <a:r>
              <a:rPr lang="cs-CZ" dirty="0">
                <a:latin typeface="Arial Narrow" panose="020B0606020202030204" pitchFamily="34" charset="0"/>
              </a:rPr>
              <a:t> s </a:t>
            </a:r>
            <a:r>
              <a:rPr lang="cs-CZ" dirty="0" err="1">
                <a:latin typeface="Arial Narrow" panose="020B0606020202030204" pitchFamily="34" charset="0"/>
              </a:rPr>
              <a:t>Kocelem</a:t>
            </a:r>
            <a:endParaRPr lang="cs-CZ" dirty="0">
              <a:latin typeface="Arial Narrow" panose="020B060602020203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role salzburského arcibiskupství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účel daných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06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0903A8-06C1-73E2-83B2-C6E878578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44F614-0C45-064B-6217-11B17467A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3E98C0-1940-B268-21ED-392BD193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5970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F4B009-DAE2-BBDF-32B3-B3A681BC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004020202020204" pitchFamily="34" charset="0"/>
              </a:rPr>
              <a:t>Přečtěte si </a:t>
            </a:r>
            <a:r>
              <a:rPr lang="cs-CZ" b="1" dirty="0">
                <a:latin typeface="Aptos Narrow" panose="020B0004020202020204" pitchFamily="34" charset="0"/>
              </a:rPr>
              <a:t>tzv. </a:t>
            </a:r>
            <a:r>
              <a:rPr lang="cs-CZ" b="1" i="1" dirty="0">
                <a:latin typeface="Aptos Narrow" panose="020B0004020202020204" pitchFamily="34" charset="0"/>
              </a:rPr>
              <a:t>Kristiánovu legendu </a:t>
            </a:r>
            <a:r>
              <a:rPr lang="cs-CZ" dirty="0">
                <a:latin typeface="Aptos Narrow" panose="020B0004020202020204" pitchFamily="34" charset="0"/>
              </a:rPr>
              <a:t>(</a:t>
            </a:r>
            <a:r>
              <a:rPr lang="cs-CZ" dirty="0" err="1">
                <a:latin typeface="Aptos Narrow" panose="020B0004020202020204" pitchFamily="34" charset="0"/>
              </a:rPr>
              <a:t>ed</a:t>
            </a:r>
            <a:r>
              <a:rPr lang="cs-CZ" dirty="0">
                <a:latin typeface="Aptos Narrow" panose="020B0004020202020204" pitchFamily="34" charset="0"/>
              </a:rPr>
              <a:t>. Jaroslav Ludvíkovský, vydání </a:t>
            </a:r>
            <a:br>
              <a:rPr lang="cs-CZ" dirty="0">
                <a:latin typeface="Aptos Narrow" panose="020B0004020202020204" pitchFamily="34" charset="0"/>
              </a:rPr>
            </a:br>
            <a:r>
              <a:rPr lang="cs-CZ" dirty="0">
                <a:latin typeface="Aptos Narrow" panose="020B0004020202020204" pitchFamily="34" charset="0"/>
              </a:rPr>
              <a:t>z r. 1978 nebo 2012).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004020202020204" pitchFamily="34" charset="0"/>
              </a:rPr>
              <a:t>Zaměřte se na kladné a záporné postavy. Dále na obrácení záporných postav.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004020202020204" pitchFamily="34" charset="0"/>
              </a:rPr>
              <a:t>Zkuste se zamyslet nad důvody vraždy Ludmily a Václava.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004020202020204" pitchFamily="34" charset="0"/>
              </a:rPr>
              <a:t>Zaměřte se na roli cizinců.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004020202020204" pitchFamily="34" charset="0"/>
              </a:rPr>
              <a:t>Pro koho byl text určen? Jaké je jeho poselství?</a:t>
            </a:r>
          </a:p>
        </p:txBody>
      </p:sp>
    </p:spTree>
    <p:extLst>
      <p:ext uri="{BB962C8B-B14F-4D97-AF65-F5344CB8AC3E}">
        <p14:creationId xmlns:p14="http://schemas.microsoft.com/office/powerpoint/2010/main" val="315934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C49BE2-85F0-011A-3D3E-393960F7A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A466CA-B1DD-6A6F-5935-48BD3EF4B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676D37-BFA0-9D72-F512-23753C48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Shrnutí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B9F447-5E16-BABF-6D30-7F3EC3D6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7589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Konstantin a Metoděj hráli velkou roli v církevní politice 9. století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jejich mise přispěla k upevnění křesťanství na „Velké Moravě“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kvůli politické situaci se jejich kult rozvíjel mimo toho území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postupné objevení těchto světců ve vrcholném středověku (Karel IV.)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vrchol v 19. století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ekumenismus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dnes velmi silný kult především na Moravě, ale i na Balkáně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81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sz="3200" dirty="0"/>
              <a:t>„Velká Morava“ a její místo v dějinách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45" y="1022440"/>
            <a:ext cx="11171709" cy="4609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 se můžeme dívat na historii tohoto územního celku?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 pohled na „Velkou Moravu“ ovlivňovaly dějiny 20. století?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Co říkají o „Velké Moravě“ prameny? (přístup k pramenům vzniklých na území Francké říše)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postavení vůči Francké říši, Byzanci a Svatému stolci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dynastie </a:t>
            </a:r>
            <a:r>
              <a:rPr lang="cs-CZ" b="1" dirty="0" err="1">
                <a:latin typeface="Arial Narrow" panose="020B0606020202030204" pitchFamily="34" charset="0"/>
              </a:rPr>
              <a:t>Mojmírovců</a:t>
            </a:r>
            <a:r>
              <a:rPr lang="cs-CZ" dirty="0">
                <a:latin typeface="Arial Narrow" panose="020B0606020202030204" pitchFamily="34" charset="0"/>
              </a:rPr>
              <a:t> a její postavení – zpráva markraběte </a:t>
            </a:r>
            <a:r>
              <a:rPr lang="cs-CZ" dirty="0" err="1">
                <a:latin typeface="Arial Narrow" panose="020B0606020202030204" pitchFamily="34" charset="0"/>
              </a:rPr>
              <a:t>Aribona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Mojmír</a:t>
            </a:r>
            <a:r>
              <a:rPr lang="cs-CZ" dirty="0">
                <a:latin typeface="Arial Narrow" panose="020B0606020202030204" pitchFamily="34" charset="0"/>
              </a:rPr>
              <a:t> - rok 846 - vzpoura proti východofranckému králi Ludvíku Němci (</a:t>
            </a:r>
            <a:r>
              <a:rPr lang="cs-CZ" dirty="0" err="1">
                <a:latin typeface="Arial Narrow" panose="020B0606020202030204" pitchFamily="34" charset="0"/>
              </a:rPr>
              <a:t>Fuldské</a:t>
            </a:r>
            <a:r>
              <a:rPr lang="cs-CZ" dirty="0">
                <a:latin typeface="Arial Narrow" panose="020B0606020202030204" pitchFamily="34" charset="0"/>
              </a:rPr>
              <a:t> anály) – role </a:t>
            </a:r>
            <a:r>
              <a:rPr lang="cs-CZ" dirty="0" err="1">
                <a:latin typeface="Arial Narrow" panose="020B0606020202030204" pitchFamily="34" charset="0"/>
              </a:rPr>
              <a:t>Pribiny</a:t>
            </a:r>
            <a:r>
              <a:rPr lang="cs-CZ" dirty="0">
                <a:latin typeface="Arial Narrow" panose="020B0606020202030204" pitchFamily="34" charset="0"/>
              </a:rPr>
              <a:t> a </a:t>
            </a:r>
            <a:r>
              <a:rPr lang="cs-CZ" dirty="0" err="1">
                <a:latin typeface="Arial Narrow" panose="020B0606020202030204" pitchFamily="34" charset="0"/>
              </a:rPr>
              <a:t>Kocela</a:t>
            </a:r>
            <a:r>
              <a:rPr lang="cs-CZ" dirty="0">
                <a:latin typeface="Arial Narrow" panose="020B0606020202030204" pitchFamily="34" charset="0"/>
              </a:rPr>
              <a:t> v rámci dějin Mojmírovské Moravy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Rostislav</a:t>
            </a:r>
            <a:r>
              <a:rPr lang="cs-CZ" dirty="0">
                <a:latin typeface="Arial Narrow" panose="020B0606020202030204" pitchFamily="34" charset="0"/>
              </a:rPr>
              <a:t> (846 – 870) – opakovaný slib věrnosti, snaha o upevnění vlády díky církvi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Svatopluk</a:t>
            </a:r>
            <a:r>
              <a:rPr lang="cs-CZ" dirty="0">
                <a:latin typeface="Arial Narrow" panose="020B0606020202030204" pitchFamily="34" charset="0"/>
              </a:rPr>
              <a:t> (871 – 894) – komunikace s papeži a Východofranckou říší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Mojmír II.</a:t>
            </a:r>
            <a:r>
              <a:rPr lang="cs-CZ" dirty="0">
                <a:latin typeface="Arial Narrow" panose="020B0606020202030204" pitchFamily="34" charset="0"/>
              </a:rPr>
              <a:t> (894 – 906?) – role Maďarů při konci vlády </a:t>
            </a:r>
            <a:r>
              <a:rPr lang="cs-CZ" dirty="0" err="1">
                <a:latin typeface="Arial Narrow" panose="020B0606020202030204" pitchFamily="34" charset="0"/>
              </a:rPr>
              <a:t>Mojmírovců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A7F57-28D3-5A5C-06E4-22CC0B570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C10E44-5DAA-3B1E-9E3B-F8BDFCB38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D9EA7-8B02-BE33-7B50-2119AEE5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38117-59B6-2639-A85F-392FE8A4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apa štátu">
            <a:extLst>
              <a:ext uri="{FF2B5EF4-FFF2-40B4-BE49-F238E27FC236}">
                <a16:creationId xmlns:a16="http://schemas.microsoft.com/office/drawing/2014/main" id="{0799B108-6DEF-65DA-5520-F3DC2D38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39" y="252412"/>
            <a:ext cx="7763521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6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F2DC78-F891-9F32-29AC-2A5DFA560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A2CA5A-B990-4839-9F29-CDCDC66C9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AACF99-3850-C976-E057-CFB8F035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64" y="369811"/>
            <a:ext cx="10753200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946590-641C-4228-8601-FF1EDB1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359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počátek christianizace z </a:t>
            </a:r>
            <a:r>
              <a:rPr lang="cs-CZ" b="1" dirty="0">
                <a:latin typeface="Arial Narrow" panose="020B0606020202030204" pitchFamily="34" charset="0"/>
              </a:rPr>
              <a:t>Východofrancké říše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b="1" dirty="0">
                <a:latin typeface="Arial Narrow" panose="020B0606020202030204" pitchFamily="34" charset="0"/>
              </a:rPr>
              <a:t>Pasov, Salzburg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Karel Veliký pověřil v roce 800 salzburského arcibiskupa Arna šířením víry na nově dobytých územích Panonie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>
                <a:latin typeface="Arial Narrow" panose="020B0606020202030204" pitchFamily="34" charset="0"/>
              </a:rPr>
              <a:t>Conversio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Bagoariorum</a:t>
            </a:r>
            <a:r>
              <a:rPr lang="cs-CZ" b="1" dirty="0">
                <a:latin typeface="Arial Narrow" panose="020B0606020202030204" pitchFamily="34" charset="0"/>
              </a:rPr>
              <a:t> et </a:t>
            </a:r>
            <a:r>
              <a:rPr lang="cs-CZ" b="1" dirty="0" err="1">
                <a:latin typeface="Arial Narrow" panose="020B0606020202030204" pitchFamily="34" charset="0"/>
              </a:rPr>
              <a:t>Carantanorum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přijetí křtu Moravany kolem let 829 - 833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Mohučská synoda (854) – </a:t>
            </a:r>
            <a:r>
              <a:rPr lang="cs-CZ" i="1" dirty="0">
                <a:latin typeface="Arial Narrow" panose="020B0606020202030204" pitchFamily="34" charset="0"/>
              </a:rPr>
              <a:t>„</a:t>
            </a:r>
            <a:r>
              <a:rPr lang="cs-CZ" i="1" dirty="0" err="1">
                <a:latin typeface="Arial Narrow" panose="020B0606020202030204" pitchFamily="34" charset="0"/>
              </a:rPr>
              <a:t>Terra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Marahenses</a:t>
            </a:r>
            <a:r>
              <a:rPr lang="cs-CZ" i="1" dirty="0">
                <a:latin typeface="Arial Narrow" panose="020B0606020202030204" pitchFamily="34" charset="0"/>
              </a:rPr>
              <a:t> in </a:t>
            </a:r>
            <a:r>
              <a:rPr lang="cs-CZ" i="1" dirty="0" err="1">
                <a:latin typeface="Arial Narrow" panose="020B0606020202030204" pitchFamily="34" charset="0"/>
              </a:rPr>
              <a:t>rude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christiana</a:t>
            </a:r>
            <a:r>
              <a:rPr lang="cs-CZ" i="1" dirty="0">
                <a:latin typeface="Arial Narrow" panose="020B0606020202030204" pitchFamily="34" charset="0"/>
              </a:rPr>
              <a:t>“ </a:t>
            </a:r>
            <a:r>
              <a:rPr lang="cs-CZ" dirty="0">
                <a:latin typeface="Arial Narrow" panose="020B0606020202030204" pitchFamily="34" charset="0"/>
              </a:rPr>
              <a:t>(hrubé křesťanské mravy)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nutnost církevní správy – ideálně biskupství – Rostislav se v roce </a:t>
            </a:r>
            <a:r>
              <a:rPr lang="cs-CZ" b="1" dirty="0">
                <a:latin typeface="Arial Narrow" panose="020B0606020202030204" pitchFamily="34" charset="0"/>
              </a:rPr>
              <a:t>862 </a:t>
            </a:r>
            <a:r>
              <a:rPr lang="cs-CZ" dirty="0">
                <a:latin typeface="Arial Narrow" panose="020B0606020202030204" pitchFamily="34" charset="0"/>
              </a:rPr>
              <a:t>obrátil do Říma – odkaz na Salzburg – nesouhlas – až pak Konstantinopol (Michal III., </a:t>
            </a:r>
            <a:r>
              <a:rPr lang="cs-CZ" dirty="0" err="1">
                <a:latin typeface="Arial Narrow" panose="020B0606020202030204" pitchFamily="34" charset="0"/>
              </a:rPr>
              <a:t>Fotios</a:t>
            </a:r>
            <a:r>
              <a:rPr lang="cs-CZ" dirty="0">
                <a:latin typeface="Arial Narrow" panose="020B0606020202030204" pitchFamily="34" charset="0"/>
              </a:rPr>
              <a:t> x papež Mikuláš I. – christianizace Bulharů)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4E3F2C-3205-B46A-807D-D03D6B5C8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C98CE-CEFB-0667-D29C-B5848C3EF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6B990F-20CF-F3DC-14DA-0DA0BA52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D0BD30-0264-EF78-8EDE-B066E900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541E73-7849-63C6-307C-E7EDDCBC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5" y="115308"/>
            <a:ext cx="8865193" cy="5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6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8569"/>
            <a:ext cx="8763842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0424"/>
            <a:ext cx="11048327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863</a:t>
            </a:r>
            <a:r>
              <a:rPr lang="cs-CZ" dirty="0">
                <a:latin typeface="Arial Narrow" panose="020B0606020202030204" pitchFamily="34" charset="0"/>
              </a:rPr>
              <a:t> - příchod Konstantina s Metodějem (se souhlasem papeže)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liturgie svatého Petra (ne sv. Jana Zlatoústého)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výuka kněží – předpoklad pro vznik farní správy a biskupství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869 – bula </a:t>
            </a:r>
            <a:r>
              <a:rPr lang="cs-CZ" b="1" dirty="0">
                <a:latin typeface="Arial Narrow" panose="020B0606020202030204" pitchFamily="34" charset="0"/>
              </a:rPr>
              <a:t>Gloria in </a:t>
            </a:r>
            <a:r>
              <a:rPr lang="cs-CZ" b="1" dirty="0" err="1">
                <a:latin typeface="Arial Narrow" panose="020B0606020202030204" pitchFamily="34" charset="0"/>
              </a:rPr>
              <a:t>excelsis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Deo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(Hadrián II.) – povolení užívání staroslověnštiny v rámci liturgie – translace těla sv. Klimenta do Říma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Konstantin vstoupil v Římě do kláštera a téhož roku zemřel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Metoděj obdržel titul misijního (arci)biskupa – odkaz na </a:t>
            </a:r>
            <a:r>
              <a:rPr lang="cs-CZ" dirty="0" err="1">
                <a:latin typeface="Arial Narrow" panose="020B0606020202030204" pitchFamily="34" charset="0"/>
              </a:rPr>
              <a:t>Sirmium</a:t>
            </a:r>
            <a:r>
              <a:rPr lang="cs-CZ" dirty="0">
                <a:latin typeface="Arial Narrow" panose="020B0606020202030204" pitchFamily="34" charset="0"/>
              </a:rPr>
              <a:t> (zničeno Avary)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870 – 873 - zajetí Metoděje – porušení práv salzburského metropolity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880</a:t>
            </a:r>
            <a:r>
              <a:rPr lang="cs-CZ" dirty="0">
                <a:latin typeface="Arial Narrow" panose="020B0606020202030204" pitchFamily="34" charset="0"/>
              </a:rPr>
              <a:t> – bula </a:t>
            </a:r>
            <a:r>
              <a:rPr lang="cs-CZ" b="1" dirty="0">
                <a:latin typeface="Arial Narrow" panose="020B0606020202030204" pitchFamily="34" charset="0"/>
              </a:rPr>
              <a:t>Industrie </a:t>
            </a:r>
            <a:r>
              <a:rPr lang="cs-CZ" b="1" dirty="0" err="1">
                <a:latin typeface="Arial Narrow" panose="020B0606020202030204" pitchFamily="34" charset="0"/>
              </a:rPr>
              <a:t>tuae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(Jan VIII.) – zřízení církevní provincie – </a:t>
            </a:r>
            <a:r>
              <a:rPr lang="cs-CZ" b="1" dirty="0">
                <a:latin typeface="Arial Narrow" panose="020B0606020202030204" pitchFamily="34" charset="0"/>
              </a:rPr>
              <a:t>Metoděj metropolitou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Wiching</a:t>
            </a:r>
            <a:r>
              <a:rPr lang="cs-CZ" dirty="0">
                <a:latin typeface="Arial Narrow" panose="020B0606020202030204" pitchFamily="34" charset="0"/>
              </a:rPr>
              <a:t> sufragánem v Nitře – nefunkční církevní provincie – druhý biskup má být teprve poslán; </a:t>
            </a:r>
            <a:r>
              <a:rPr lang="cs-CZ" b="1" dirty="0">
                <a:latin typeface="Arial Narrow" panose="020B0606020202030204" pitchFamily="34" charset="0"/>
              </a:rPr>
              <a:t>ochrana svatého stolce </a:t>
            </a:r>
            <a:r>
              <a:rPr lang="cs-CZ" dirty="0">
                <a:latin typeface="Arial Narrow" panose="020B0606020202030204" pitchFamily="34" charset="0"/>
              </a:rPr>
              <a:t>pro Svatoplukovo panství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EFBFF9-70B0-1C14-4B07-83D479D47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7DEB6-3968-8E60-1D15-76089C567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ECA1C-B22C-E8D0-A8F9-F527E376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C584C3-3761-487E-95B5-4C241CB2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25767A-E2FD-A12A-E85D-B4AB4051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7" y="667425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2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9680"/>
            <a:ext cx="8730000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4449"/>
            <a:ext cx="10852250" cy="45360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885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b="1" dirty="0">
                <a:latin typeface="Arial Narrow" panose="020B0606020202030204" pitchFamily="34" charset="0"/>
              </a:rPr>
              <a:t>Metodějova smrt </a:t>
            </a:r>
            <a:r>
              <a:rPr lang="cs-CZ" dirty="0">
                <a:latin typeface="Arial Narrow" panose="020B0606020202030204" pitchFamily="34" charset="0"/>
              </a:rPr>
              <a:t>– papež Štěpán V. zakázal používání liturgie ve slovanském jazyce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900 – stížnost bavorských biskupů – Moravané si oholili hlavy a přebrali maďarský způsob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 vlády Mojmíra II. – </a:t>
            </a:r>
            <a:r>
              <a:rPr lang="cs-CZ" b="1" dirty="0">
                <a:latin typeface="Arial Narrow" panose="020B0606020202030204" pitchFamily="34" charset="0"/>
              </a:rPr>
              <a:t>vizitační cesta</a:t>
            </a:r>
            <a:r>
              <a:rPr lang="cs-CZ" dirty="0">
                <a:latin typeface="Arial Narrow" panose="020B0606020202030204" pitchFamily="34" charset="0"/>
              </a:rPr>
              <a:t> z popudu papeže Benedikta IV. (900-903)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kusé zprávy o dalších biskupech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opětovný zájem pasovského biskupa o oblast Moravy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postupný vznik nových církevně-správních center – Praha (973), Ostřihom (1000)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obnovení? olomouckého biskupství </a:t>
            </a:r>
            <a:r>
              <a:rPr lang="cs-CZ" dirty="0">
                <a:latin typeface="Arial Narrow" panose="020B0606020202030204" pitchFamily="34" charset="0"/>
              </a:rPr>
              <a:t>(1063)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postupný </a:t>
            </a:r>
            <a:r>
              <a:rPr lang="cs-CZ" b="1" dirty="0">
                <a:latin typeface="Arial Narrow" panose="020B0606020202030204" pitchFamily="34" charset="0"/>
              </a:rPr>
              <a:t>úpadek liturgie ve slovanské jazyce </a:t>
            </a:r>
            <a:r>
              <a:rPr lang="cs-CZ" dirty="0">
                <a:latin typeface="Arial Narrow" panose="020B0606020202030204" pitchFamily="34" charset="0"/>
              </a:rPr>
              <a:t>na území českých zemí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(1080 Řehoř VII.; 1096 Břetislav II.)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1150</Words>
  <Application>Microsoft Office PowerPoint</Application>
  <PresentationFormat>Širokoúhlá obrazovka</PresentationFormat>
  <Paragraphs>124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Aptos Narrow</vt:lpstr>
      <vt:lpstr>Arial</vt:lpstr>
      <vt:lpstr>Arial Narrow</vt:lpstr>
      <vt:lpstr>Tahoma</vt:lpstr>
      <vt:lpstr>Wingdings</vt:lpstr>
      <vt:lpstr>Prezentace_MU_CZ</vt:lpstr>
      <vt:lpstr>Svatí  Konstantin, Metoděj  a jejich kult </vt:lpstr>
      <vt:lpstr>Srovnání pramenů</vt:lpstr>
      <vt:lpstr>„Velká Morava“ a její místo v dějinách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Cyrilometodějské legendy</vt:lpstr>
      <vt:lpstr>Cyrilometodějské legendy</vt:lpstr>
      <vt:lpstr>Kult svatých Cyrila v Metoděje v českých zemích</vt:lpstr>
      <vt:lpstr>Prezentace aplikace PowerPoint</vt:lpstr>
      <vt:lpstr>Kult svatých Cyrila v Metoděje v českých zemích</vt:lpstr>
      <vt:lpstr>Prezentace aplikace PowerPoint</vt:lpstr>
      <vt:lpstr>Kult svatých Cyrila v Metoděje  v českých zemích</vt:lpstr>
      <vt:lpstr>Prezentace aplikace PowerPoint</vt:lpstr>
      <vt:lpstr>Prezentace aplikace PowerPoint</vt:lpstr>
      <vt:lpstr>Úkol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62</cp:revision>
  <cp:lastPrinted>1601-01-01T00:00:00Z</cp:lastPrinted>
  <dcterms:created xsi:type="dcterms:W3CDTF">2021-09-18T10:12:07Z</dcterms:created>
  <dcterms:modified xsi:type="dcterms:W3CDTF">2024-11-04T12:33:20Z</dcterms:modified>
</cp:coreProperties>
</file>