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0" r:id="rId4"/>
    <p:sldId id="261" r:id="rId5"/>
    <p:sldId id="293" r:id="rId6"/>
    <p:sldId id="264" r:id="rId7"/>
    <p:sldId id="265" r:id="rId8"/>
    <p:sldId id="295" r:id="rId9"/>
    <p:sldId id="285" r:id="rId10"/>
    <p:sldId id="290" r:id="rId11"/>
    <p:sldId id="286" r:id="rId12"/>
    <p:sldId id="276" r:id="rId13"/>
    <p:sldId id="289" r:id="rId14"/>
    <p:sldId id="291" r:id="rId15"/>
    <p:sldId id="287" r:id="rId16"/>
    <p:sldId id="288" r:id="rId17"/>
    <p:sldId id="294" r:id="rId18"/>
    <p:sldId id="292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357026"/>
            <a:ext cx="5246518" cy="1171580"/>
          </a:xfrm>
        </p:spPr>
        <p:txBody>
          <a:bodyPr anchor="t">
            <a:normAutofit fontScale="90000"/>
          </a:bodyPr>
          <a:lstStyle/>
          <a:p>
            <a:r>
              <a:rPr lang="cs-CZ" dirty="0"/>
              <a:t>Svatí z období christianizace českých zemí</a:t>
            </a:r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D8E75D90-0FE0-41A6-B8D9-40536FD80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0" y="4179805"/>
            <a:ext cx="5246518" cy="698497"/>
          </a:xfrm>
        </p:spPr>
        <p:txBody>
          <a:bodyPr/>
          <a:lstStyle/>
          <a:p>
            <a:r>
              <a:rPr lang="cs-CZ" dirty="0"/>
              <a:t>Pohledem tzv. Kristiánovy legendy</a:t>
            </a: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8A323120-F82A-490A-9F91-5D957A7EB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781" y="243758"/>
            <a:ext cx="4279224" cy="637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C52954-5467-55EC-C48B-C00E256902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středověku; foto: Libor Zajíc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79E6D2-5915-CDF9-7085-E576A2F570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A05CA3-9252-7739-EA81-04A79718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obsah 8" descr="Obsah obrázku interiér&#10;&#10;Popis byl vytvořen automaticky">
            <a:extLst>
              <a:ext uri="{FF2B5EF4-FFF2-40B4-BE49-F238E27FC236}">
                <a16:creationId xmlns:a16="http://schemas.microsoft.com/office/drawing/2014/main" id="{68C34486-C966-2918-C231-CA0117211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7" y="378000"/>
            <a:ext cx="4640897" cy="5587075"/>
          </a:xfrm>
        </p:spPr>
      </p:pic>
      <p:pic>
        <p:nvPicPr>
          <p:cNvPr id="7" name="Obrázek 6" descr="Obsah obrázku interiér&#10;&#10;Popis byl vytvořen automaticky">
            <a:extLst>
              <a:ext uri="{FF2B5EF4-FFF2-40B4-BE49-F238E27FC236}">
                <a16:creationId xmlns:a16="http://schemas.microsoft.com/office/drawing/2014/main" id="{9DB576CC-F5F9-C188-042F-1A140C38B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1906" y="878979"/>
            <a:ext cx="6481979" cy="486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9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C64BDA-E396-4108-A528-AC99C7FF09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E5C89EA-2EE3-474A-BD69-C6305EB909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721339E-924D-4AEC-A6F6-132A7495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444" y="334502"/>
            <a:ext cx="6661503" cy="451576"/>
          </a:xfrm>
        </p:spPr>
        <p:txBody>
          <a:bodyPr anchor="t">
            <a:noAutofit/>
          </a:bodyPr>
          <a:lstStyle/>
          <a:p>
            <a:r>
              <a:rPr lang="cs-CZ" sz="3200" dirty="0"/>
              <a:t>Svatý Václav</a:t>
            </a:r>
            <a:endParaRPr lang="en-US" sz="3200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362CACE-17AE-4D94-AF2D-BC14710E7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08177"/>
            <a:ext cx="7234392" cy="46111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syn knížete Vratislava a Drahomíry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primární stručné informace přináší kronika </a:t>
            </a:r>
            <a:r>
              <a:rPr lang="cs-CZ" dirty="0" err="1">
                <a:latin typeface="Arial Narrow" panose="020B0606020202030204" pitchFamily="34" charset="0"/>
              </a:rPr>
              <a:t>Widukinda</a:t>
            </a:r>
            <a:r>
              <a:rPr lang="cs-CZ" dirty="0">
                <a:latin typeface="Arial Narrow" panose="020B0606020202030204" pitchFamily="34" charset="0"/>
              </a:rPr>
              <a:t> z </a:t>
            </a:r>
            <a:r>
              <a:rPr lang="cs-CZ" dirty="0" err="1">
                <a:latin typeface="Arial Narrow" panose="020B0606020202030204" pitchFamily="34" charset="0"/>
              </a:rPr>
              <a:t>Corvey</a:t>
            </a:r>
            <a:r>
              <a:rPr lang="cs-CZ" dirty="0">
                <a:latin typeface="Arial Narrow" panose="020B0606020202030204" pitchFamily="34" charset="0"/>
              </a:rPr>
              <a:t> (2. pol. 10. století)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zavražděn svým bratrem Boleslavem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motiv? touha po moci </a:t>
            </a:r>
            <a:r>
              <a:rPr lang="cs-CZ" sz="2000" dirty="0">
                <a:latin typeface="Arial Narrow" panose="020B0606020202030204" pitchFamily="34" charset="0"/>
              </a:rPr>
              <a:t>x</a:t>
            </a:r>
            <a:r>
              <a:rPr lang="cs-CZ" dirty="0">
                <a:latin typeface="Arial Narrow" panose="020B0606020202030204" pitchFamily="34" charset="0"/>
              </a:rPr>
              <a:t> zahraniční politická orientace </a:t>
            </a:r>
            <a:r>
              <a:rPr lang="cs-CZ" sz="2000" dirty="0">
                <a:latin typeface="Arial Narrow" panose="020B0606020202030204" pitchFamily="34" charset="0"/>
              </a:rPr>
              <a:t>x</a:t>
            </a:r>
            <a:r>
              <a:rPr lang="cs-CZ" dirty="0">
                <a:latin typeface="Arial Narrow" panose="020B0606020202030204" pitchFamily="34" charset="0"/>
              </a:rPr>
              <a:t> víra </a:t>
            </a:r>
            <a:r>
              <a:rPr lang="cs-CZ" sz="2000" dirty="0">
                <a:latin typeface="Arial Narrow" panose="020B0606020202030204" pitchFamily="34" charset="0"/>
              </a:rPr>
              <a:t>x</a:t>
            </a:r>
            <a:r>
              <a:rPr lang="cs-CZ" dirty="0">
                <a:latin typeface="Arial Narrow" panose="020B0606020202030204" pitchFamily="34" charset="0"/>
              </a:rPr>
              <a:t> osobní spor s bratrem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všechny další </a:t>
            </a:r>
            <a:r>
              <a:rPr lang="cs-CZ" b="1" dirty="0">
                <a:latin typeface="Arial Narrow" panose="020B0606020202030204" pitchFamily="34" charset="0"/>
              </a:rPr>
              <a:t>informace z legend </a:t>
            </a:r>
            <a:r>
              <a:rPr lang="cs-CZ" dirty="0">
                <a:latin typeface="Arial Narrow" panose="020B0606020202030204" pitchFamily="34" charset="0"/>
              </a:rPr>
              <a:t>– rozšířená charakteristika mnicha na trůně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 těch </a:t>
            </a:r>
            <a:r>
              <a:rPr lang="cs-CZ" b="1" dirty="0">
                <a:latin typeface="Arial Narrow" panose="020B0606020202030204" pitchFamily="34" charset="0"/>
              </a:rPr>
              <a:t>čerpal i Kosmas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zakladatel chrámů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spojenec východořímského krále Jindřicha I.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0AFBBA-ED77-5C9D-C81B-C79E8ECD7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827" y="164480"/>
            <a:ext cx="3541994" cy="561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88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BA2A26-DBF1-43F3-9CFA-59CE4B3709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33F992-5044-499A-920B-548D69D68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E86AEB-5AAA-4C76-B0CB-A816BD39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376" y="590857"/>
            <a:ext cx="10753200" cy="451576"/>
          </a:xfrm>
        </p:spPr>
        <p:txBody>
          <a:bodyPr/>
          <a:lstStyle/>
          <a:p>
            <a:r>
              <a:rPr lang="cs-CZ" sz="3200" dirty="0"/>
              <a:t>Václav jako patron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E1248B-42DE-4195-A7BF-7F1E248AB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595357"/>
            <a:ext cx="11154088" cy="4445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translace jeho těla </a:t>
            </a:r>
            <a:r>
              <a:rPr lang="cs-CZ" dirty="0">
                <a:latin typeface="Arial Narrow" panose="020B0606020202030204" pitchFamily="34" charset="0"/>
              </a:rPr>
              <a:t>ze Staré Boleslavi do Prahy a uložení ve svatovítské rotundě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 místa jeho hrobu se později stal biskupský chrám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vznik legend </a:t>
            </a:r>
            <a:r>
              <a:rPr lang="cs-CZ" dirty="0">
                <a:latin typeface="Arial Narrow" panose="020B0606020202030204" pitchFamily="34" charset="0"/>
              </a:rPr>
              <a:t>a vytvoření obrazu zbožného knížete – mnicha na trůně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Václav se stal </a:t>
            </a:r>
            <a:r>
              <a:rPr lang="cs-CZ" b="1" dirty="0">
                <a:latin typeface="Arial Narrow" panose="020B0606020202030204" pitchFamily="34" charset="0"/>
              </a:rPr>
              <a:t>hlavním patronem </a:t>
            </a:r>
            <a:r>
              <a:rPr lang="cs-CZ" dirty="0">
                <a:latin typeface="Arial Narrow" panose="020B0606020202030204" pitchFamily="34" charset="0"/>
              </a:rPr>
              <a:t>nejprve Přemyslovců a později také všech Čechů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později se stal hlavním patronem země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časté </a:t>
            </a:r>
            <a:r>
              <a:rPr lang="cs-CZ" b="1" dirty="0">
                <a:latin typeface="Arial Narrow" panose="020B0606020202030204" pitchFamily="34" charset="0"/>
              </a:rPr>
              <a:t>zasvěcování kostelů</a:t>
            </a:r>
            <a:r>
              <a:rPr lang="cs-CZ" dirty="0">
                <a:latin typeface="Arial Narrow" panose="020B0606020202030204" pitchFamily="34" charset="0"/>
              </a:rPr>
              <a:t>, četná </a:t>
            </a:r>
            <a:r>
              <a:rPr lang="cs-CZ" b="1" dirty="0">
                <a:latin typeface="Arial Narrow" panose="020B0606020202030204" pitchFamily="34" charset="0"/>
              </a:rPr>
              <a:t>křestní jména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Václav II. nechal syna přísahat na jeho ostatky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Karel IV. </a:t>
            </a:r>
            <a:r>
              <a:rPr lang="cs-CZ" dirty="0">
                <a:latin typeface="Arial Narrow" panose="020B0606020202030204" pitchFamily="34" charset="0"/>
              </a:rPr>
              <a:t>vytvořil svatováclavskou korunu a nad jeho hrobem postavil nejposvátnější prostor v zemi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9632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39D791-43B6-981E-A302-F04455FB1F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středověku; foto: Libor Zajíc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E0A719-C3AC-AB1B-3D30-4796FD130F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5543C8-61E7-E768-F1C3-B7AB27F00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03203B-D203-AA34-71DF-733AA8D5B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obsah 6" descr="Obsah obrázku interiér, barevné&#10;&#10;Popis byl vytvořen automaticky">
            <a:extLst>
              <a:ext uri="{FF2B5EF4-FFF2-40B4-BE49-F238E27FC236}">
                <a16:creationId xmlns:a16="http://schemas.microsoft.com/office/drawing/2014/main" id="{1C191658-050A-71C2-70EC-087B7B02E1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00" y="257734"/>
            <a:ext cx="4387500" cy="5850000"/>
          </a:xfrm>
          <a:prstGeom prst="rect">
            <a:avLst/>
          </a:prstGeom>
        </p:spPr>
      </p:pic>
      <p:pic>
        <p:nvPicPr>
          <p:cNvPr id="7" name="Obrázek 6" descr="Obsah obrázku interiér, oltář&#10;&#10;Popis byl vytvořen automaticky">
            <a:extLst>
              <a:ext uri="{FF2B5EF4-FFF2-40B4-BE49-F238E27FC236}">
                <a16:creationId xmlns:a16="http://schemas.microsoft.com/office/drawing/2014/main" id="{1F82FD65-31CB-B3E8-9CC9-A55C4EF10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934" y="257734"/>
            <a:ext cx="4387500" cy="58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49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F7E398-25E0-C2EB-C190-2D7F0C2D5E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středověku; foto: Libor Zajíc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BD333A-6299-AA86-E4F2-430D566391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217E9C5-BB70-2A91-F219-36D80AB2D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C98B3C-BCC3-C9FF-99DF-58967DA1F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obsah 6" descr="Obsah obrázku osoba, interiér, objekt v exteriéru, pózování&#10;&#10;Popis byl vytvořen automaticky">
            <a:extLst>
              <a:ext uri="{FF2B5EF4-FFF2-40B4-BE49-F238E27FC236}">
                <a16:creationId xmlns:a16="http://schemas.microsoft.com/office/drawing/2014/main" id="{95347B31-6D1B-706A-4FD8-99A9CD7FD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21" y="340981"/>
            <a:ext cx="7729357" cy="579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06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538CB9-624B-C204-E83A-40793E7F36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817D63-3FD2-50CF-DC1A-436B7C6AC3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557058-A4C0-FB42-7533-E4C77BC9C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114" y="370267"/>
            <a:ext cx="10753200" cy="451576"/>
          </a:xfrm>
        </p:spPr>
        <p:txBody>
          <a:bodyPr/>
          <a:lstStyle/>
          <a:p>
            <a:r>
              <a:rPr lang="cs-CZ" sz="3200" dirty="0" err="1"/>
              <a:t>Svatoludmilské</a:t>
            </a:r>
            <a:r>
              <a:rPr lang="cs-CZ" sz="3200" dirty="0"/>
              <a:t> a svatováclavské legendy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16686C9-E268-5B9F-42D6-913CA5F6C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243896"/>
            <a:ext cx="107532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i="1" dirty="0">
                <a:latin typeface="Arial Narrow" panose="020B0606020202030204" pitchFamily="34" charset="0"/>
              </a:rPr>
              <a:t>„Kristiánova legenda“ </a:t>
            </a:r>
            <a:r>
              <a:rPr lang="cs-CZ" dirty="0">
                <a:latin typeface="Arial Narrow" panose="020B0606020202030204" pitchFamily="34" charset="0"/>
              </a:rPr>
              <a:t>(</a:t>
            </a:r>
            <a:r>
              <a:rPr lang="fr-FR" i="1" dirty="0">
                <a:latin typeface="Arial Narrow" panose="020B0606020202030204" pitchFamily="34" charset="0"/>
              </a:rPr>
              <a:t>Vita et </a:t>
            </a:r>
            <a:r>
              <a:rPr lang="fr-FR" i="1" dirty="0" err="1">
                <a:latin typeface="Arial Narrow" panose="020B0606020202030204" pitchFamily="34" charset="0"/>
              </a:rPr>
              <a:t>passio</a:t>
            </a:r>
            <a:r>
              <a:rPr lang="fr-FR" i="1" dirty="0">
                <a:latin typeface="Arial Narrow" panose="020B0606020202030204" pitchFamily="34" charset="0"/>
              </a:rPr>
              <a:t> </a:t>
            </a:r>
            <a:r>
              <a:rPr lang="fr-FR" i="1" dirty="0" err="1">
                <a:latin typeface="Arial Narrow" panose="020B0606020202030204" pitchFamily="34" charset="0"/>
              </a:rPr>
              <a:t>sancti</a:t>
            </a:r>
            <a:r>
              <a:rPr lang="fr-FR" i="1" dirty="0">
                <a:latin typeface="Arial Narrow" panose="020B0606020202030204" pitchFamily="34" charset="0"/>
              </a:rPr>
              <a:t> </a:t>
            </a:r>
            <a:r>
              <a:rPr lang="fr-FR" i="1" dirty="0" err="1">
                <a:latin typeface="Arial Narrow" panose="020B0606020202030204" pitchFamily="34" charset="0"/>
              </a:rPr>
              <a:t>Wenceslai</a:t>
            </a:r>
            <a:r>
              <a:rPr lang="fr-FR" i="1" dirty="0">
                <a:latin typeface="Arial Narrow" panose="020B0606020202030204" pitchFamily="34" charset="0"/>
              </a:rPr>
              <a:t> et </a:t>
            </a:r>
            <a:r>
              <a:rPr lang="fr-FR" i="1" dirty="0" err="1">
                <a:latin typeface="Arial Narrow" panose="020B0606020202030204" pitchFamily="34" charset="0"/>
              </a:rPr>
              <a:t>sancte</a:t>
            </a:r>
            <a:r>
              <a:rPr lang="fr-FR" i="1" dirty="0">
                <a:latin typeface="Arial Narrow" panose="020B0606020202030204" pitchFamily="34" charset="0"/>
              </a:rPr>
              <a:t> </a:t>
            </a:r>
            <a:r>
              <a:rPr lang="fr-FR" i="1" dirty="0" err="1">
                <a:latin typeface="Arial Narrow" panose="020B0606020202030204" pitchFamily="34" charset="0"/>
              </a:rPr>
              <a:t>Ludmile</a:t>
            </a:r>
            <a:r>
              <a:rPr lang="fr-FR" i="1" dirty="0">
                <a:latin typeface="Arial Narrow" panose="020B0606020202030204" pitchFamily="34" charset="0"/>
              </a:rPr>
              <a:t> ave </a:t>
            </a:r>
            <a:r>
              <a:rPr lang="fr-FR" i="1" dirty="0" err="1">
                <a:latin typeface="Arial Narrow" panose="020B0606020202030204" pitchFamily="34" charset="0"/>
              </a:rPr>
              <a:t>eis</a:t>
            </a:r>
            <a:r>
              <a:rPr lang="cs-CZ" dirty="0">
                <a:latin typeface="Arial Narrow" panose="020B0606020202030204" pitchFamily="34" charset="0"/>
              </a:rPr>
              <a:t>, </a:t>
            </a:r>
            <a:r>
              <a:rPr lang="cs-CZ" dirty="0" err="1">
                <a:latin typeface="Arial Narrow" panose="020B0606020202030204" pitchFamily="34" charset="0"/>
              </a:rPr>
              <a:t>ed</a:t>
            </a:r>
            <a:r>
              <a:rPr lang="cs-CZ" dirty="0">
                <a:latin typeface="Arial Narrow" panose="020B0606020202030204" pitchFamily="34" charset="0"/>
              </a:rPr>
              <a:t>. J. Ludvíkovský, 1971.).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i="1" dirty="0">
                <a:latin typeface="Arial Narrow" panose="020B0606020202030204" pitchFamily="34" charset="0"/>
              </a:rPr>
              <a:t>První staroslověnská legenda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– život svatého Václava (10. století, stručný popis života a smrti sv. Václava, edice FRB I.).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i="1" dirty="0" err="1">
                <a:latin typeface="Arial Narrow" panose="020B0606020202030204" pitchFamily="34" charset="0"/>
              </a:rPr>
              <a:t>Fuit</a:t>
            </a:r>
            <a:r>
              <a:rPr lang="cs-CZ" b="1" i="1" dirty="0">
                <a:latin typeface="Arial Narrow" panose="020B0606020202030204" pitchFamily="34" charset="0"/>
              </a:rPr>
              <a:t> in </a:t>
            </a:r>
            <a:r>
              <a:rPr lang="cs-CZ" b="1" i="1" dirty="0" err="1">
                <a:latin typeface="Arial Narrow" panose="020B0606020202030204" pitchFamily="34" charset="0"/>
              </a:rPr>
              <a:t>provincia</a:t>
            </a:r>
            <a:r>
              <a:rPr lang="cs-CZ" b="1" i="1" dirty="0">
                <a:latin typeface="Arial Narrow" panose="020B0606020202030204" pitchFamily="34" charset="0"/>
              </a:rPr>
              <a:t> </a:t>
            </a:r>
            <a:r>
              <a:rPr lang="cs-CZ" b="1" i="1" dirty="0" err="1">
                <a:latin typeface="Arial Narrow" panose="020B0606020202030204" pitchFamily="34" charset="0"/>
              </a:rPr>
              <a:t>Boemorum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(</a:t>
            </a:r>
            <a:r>
              <a:rPr lang="cs-CZ" i="1" dirty="0">
                <a:latin typeface="Arial Narrow" panose="020B0606020202030204" pitchFamily="34" charset="0"/>
              </a:rPr>
              <a:t>Byl v zemi Čechů</a:t>
            </a:r>
            <a:r>
              <a:rPr lang="cs-CZ" dirty="0">
                <a:latin typeface="Arial Narrow" panose="020B0606020202030204" pitchFamily="34" charset="0"/>
              </a:rPr>
              <a:t>, nejisté stáří, asi první polovina 10. století, základ pro další </a:t>
            </a:r>
            <a:r>
              <a:rPr lang="cs-CZ" dirty="0" err="1">
                <a:latin typeface="Arial Narrow" panose="020B0606020202030204" pitchFamily="34" charset="0"/>
              </a:rPr>
              <a:t>svatoludmilské</a:t>
            </a:r>
            <a:r>
              <a:rPr lang="cs-CZ" dirty="0">
                <a:latin typeface="Arial Narrow" panose="020B0606020202030204" pitchFamily="34" charset="0"/>
              </a:rPr>
              <a:t> legendy, strohý a prostý text, edice FRB I.).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i="1" dirty="0" err="1">
                <a:latin typeface="Arial Narrow" panose="020B0606020202030204" pitchFamily="34" charset="0"/>
              </a:rPr>
              <a:t>Crescente</a:t>
            </a:r>
            <a:r>
              <a:rPr lang="cs-CZ" b="1" i="1" dirty="0">
                <a:latin typeface="Arial Narrow" panose="020B0606020202030204" pitchFamily="34" charset="0"/>
              </a:rPr>
              <a:t> fide Christiana </a:t>
            </a:r>
            <a:r>
              <a:rPr lang="cs-CZ" dirty="0">
                <a:latin typeface="Arial Narrow" panose="020B0606020202030204" pitchFamily="34" charset="0"/>
              </a:rPr>
              <a:t>(</a:t>
            </a:r>
            <a:r>
              <a:rPr lang="cs-CZ" i="1" dirty="0">
                <a:latin typeface="Arial Narrow" panose="020B0606020202030204" pitchFamily="34" charset="0"/>
              </a:rPr>
              <a:t>Když vzrůstala víra</a:t>
            </a:r>
            <a:r>
              <a:rPr lang="cs-CZ" dirty="0">
                <a:latin typeface="Arial Narrow" panose="020B0606020202030204" pitchFamily="34" charset="0"/>
              </a:rPr>
              <a:t>, konec 10. stol., vznik asi v Řezně, inspirace z legend o sv. </a:t>
            </a:r>
            <a:r>
              <a:rPr lang="cs-CZ" dirty="0" err="1">
                <a:latin typeface="Arial Narrow" panose="020B0606020202030204" pitchFamily="34" charset="0"/>
              </a:rPr>
              <a:t>Jimramovi</a:t>
            </a:r>
            <a:r>
              <a:rPr lang="cs-CZ" dirty="0">
                <a:latin typeface="Arial Narrow" panose="020B0606020202030204" pitchFamily="34" charset="0"/>
              </a:rPr>
              <a:t>, stručný text o životě a smrti sv. Václava, edice FRB I.).</a:t>
            </a:r>
          </a:p>
          <a:p>
            <a:pPr marL="72000" indent="0">
              <a:buNone/>
            </a:pP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7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6E8B63-F1F8-278C-9C6B-F2BBDCEF94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84FFD7-BD49-7508-41F2-3033B1AFD4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86DF9D-F83B-6E8E-DDF0-2F1BABE8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002" y="378000"/>
            <a:ext cx="10753200" cy="451576"/>
          </a:xfrm>
        </p:spPr>
        <p:txBody>
          <a:bodyPr/>
          <a:lstStyle/>
          <a:p>
            <a:r>
              <a:rPr lang="cs-CZ" sz="3200" dirty="0" err="1"/>
              <a:t>Svatoludmilské</a:t>
            </a:r>
            <a:r>
              <a:rPr lang="cs-CZ" sz="3200" dirty="0"/>
              <a:t> a svatováclavské legendy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C4C7108-41D9-129C-B5EE-1D7EF46C9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77732"/>
            <a:ext cx="10753200" cy="49762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i="1" dirty="0" err="1">
                <a:latin typeface="Arial Narrow" panose="020B0606020202030204" pitchFamily="34" charset="0"/>
              </a:rPr>
              <a:t>Gumpoldova</a:t>
            </a:r>
            <a:r>
              <a:rPr lang="cs-CZ" b="1" i="1" dirty="0">
                <a:latin typeface="Arial Narrow" panose="020B0606020202030204" pitchFamily="34" charset="0"/>
              </a:rPr>
              <a:t> legenda </a:t>
            </a:r>
            <a:r>
              <a:rPr lang="cs-CZ" dirty="0">
                <a:latin typeface="Arial Narrow" panose="020B0606020202030204" pitchFamily="34" charset="0"/>
              </a:rPr>
              <a:t>– konec 10. stol., autorem mantovský biskup </a:t>
            </a:r>
            <a:r>
              <a:rPr lang="cs-CZ" dirty="0" err="1">
                <a:latin typeface="Arial Narrow" panose="020B0606020202030204" pitchFamily="34" charset="0"/>
              </a:rPr>
              <a:t>Gumpold</a:t>
            </a:r>
            <a:r>
              <a:rPr lang="cs-CZ" dirty="0">
                <a:latin typeface="Arial Narrow" panose="020B0606020202030204" pitchFamily="34" charset="0"/>
              </a:rPr>
              <a:t>, nepřesný text o sv. Václavovi, obecná hagiografie, základ pro Druhou staroslověnskou legendu, edice FRB I.)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i="1" dirty="0" err="1">
                <a:latin typeface="Arial Narrow" panose="020B0606020202030204" pitchFamily="34" charset="0"/>
              </a:rPr>
              <a:t>Laurentiova</a:t>
            </a:r>
            <a:r>
              <a:rPr lang="cs-CZ" b="1" i="1" dirty="0">
                <a:latin typeface="Arial Narrow" panose="020B0606020202030204" pitchFamily="34" charset="0"/>
              </a:rPr>
              <a:t> legenda </a:t>
            </a:r>
            <a:r>
              <a:rPr lang="cs-CZ" dirty="0">
                <a:latin typeface="Arial Narrow" panose="020B0606020202030204" pitchFamily="34" charset="0"/>
              </a:rPr>
              <a:t>(vznik na přelomu 10. a 11. století, autorem </a:t>
            </a:r>
            <a:r>
              <a:rPr lang="cs-CZ" dirty="0" err="1">
                <a:latin typeface="Arial Narrow" panose="020B0606020202030204" pitchFamily="34" charset="0"/>
              </a:rPr>
              <a:t>montecassinský</a:t>
            </a:r>
            <a:r>
              <a:rPr lang="cs-CZ" dirty="0">
                <a:latin typeface="Arial Narrow" panose="020B0606020202030204" pitchFamily="34" charset="0"/>
              </a:rPr>
              <a:t> benediktin Vavřinec, pouze sv. Václav, edice FRB I.)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i="1" dirty="0">
                <a:latin typeface="Arial Narrow" panose="020B0606020202030204" pitchFamily="34" charset="0"/>
              </a:rPr>
              <a:t>Druhá staroslověnská legenda </a:t>
            </a:r>
            <a:r>
              <a:rPr lang="cs-CZ" dirty="0">
                <a:latin typeface="Arial Narrow" panose="020B0606020202030204" pitchFamily="34" charset="0"/>
              </a:rPr>
              <a:t>(vznik na přelomu 10. a 11. století v Čechách, překlad a doplnění </a:t>
            </a:r>
            <a:r>
              <a:rPr lang="cs-CZ" dirty="0" err="1">
                <a:latin typeface="Arial Narrow" panose="020B0606020202030204" pitchFamily="34" charset="0"/>
              </a:rPr>
              <a:t>Gumpoldovy</a:t>
            </a:r>
            <a:r>
              <a:rPr lang="cs-CZ" dirty="0">
                <a:latin typeface="Arial Narrow" panose="020B0606020202030204" pitchFamily="34" charset="0"/>
              </a:rPr>
              <a:t> legendy, edice FRB I.)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Legendy ze 13. století - </a:t>
            </a:r>
            <a:r>
              <a:rPr lang="cs-CZ" b="1" dirty="0">
                <a:latin typeface="Arial Narrow" panose="020B0606020202030204" pitchFamily="34" charset="0"/>
              </a:rPr>
              <a:t>Ut </a:t>
            </a:r>
            <a:r>
              <a:rPr lang="cs-CZ" b="1" dirty="0" err="1">
                <a:latin typeface="Arial Narrow" panose="020B0606020202030204" pitchFamily="34" charset="0"/>
              </a:rPr>
              <a:t>annuncietur</a:t>
            </a:r>
            <a:r>
              <a:rPr lang="cs-CZ" b="1" dirty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(</a:t>
            </a:r>
            <a:r>
              <a:rPr lang="cs-CZ" dirty="0" err="1">
                <a:latin typeface="Arial Narrow" panose="020B0606020202030204" pitchFamily="34" charset="0"/>
              </a:rPr>
              <a:t>ed</a:t>
            </a:r>
            <a:r>
              <a:rPr lang="cs-CZ" dirty="0">
                <a:latin typeface="Arial Narrow" panose="020B0606020202030204" pitchFamily="34" charset="0"/>
              </a:rPr>
              <a:t>. A. Podlaha, 1917) a </a:t>
            </a:r>
            <a:r>
              <a:rPr lang="cs-CZ" b="1" dirty="0">
                <a:latin typeface="Arial Narrow" panose="020B0606020202030204" pitchFamily="34" charset="0"/>
              </a:rPr>
              <a:t>Oriente </a:t>
            </a:r>
            <a:r>
              <a:rPr lang="cs-CZ" b="1" dirty="0" err="1">
                <a:latin typeface="Arial Narrow" panose="020B0606020202030204" pitchFamily="34" charset="0"/>
              </a:rPr>
              <a:t>iam</a:t>
            </a:r>
            <a:r>
              <a:rPr lang="cs-CZ" b="1" dirty="0">
                <a:latin typeface="Arial Narrow" panose="020B0606020202030204" pitchFamily="34" charset="0"/>
              </a:rPr>
              <a:t> sole</a:t>
            </a:r>
            <a:r>
              <a:rPr lang="cs-CZ" dirty="0">
                <a:latin typeface="Arial Narrow" panose="020B0606020202030204" pitchFamily="34" charset="0"/>
              </a:rPr>
              <a:t> (</a:t>
            </a:r>
            <a:r>
              <a:rPr lang="cs-CZ" dirty="0" err="1">
                <a:latin typeface="Arial Narrow" panose="020B0606020202030204" pitchFamily="34" charset="0"/>
              </a:rPr>
              <a:t>ed</a:t>
            </a:r>
            <a:r>
              <a:rPr lang="cs-CZ" dirty="0">
                <a:latin typeface="Arial Narrow" panose="020B0606020202030204" pitchFamily="34" charset="0"/>
              </a:rPr>
              <a:t>. J. Pekař, 1906).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Legenda Karla IV. </a:t>
            </a:r>
            <a:r>
              <a:rPr lang="cs-CZ" dirty="0">
                <a:latin typeface="Arial Narrow" panose="020B0606020202030204" pitchFamily="34" charset="0"/>
              </a:rPr>
              <a:t>(</a:t>
            </a:r>
            <a:r>
              <a:rPr lang="cs-CZ" dirty="0" err="1">
                <a:latin typeface="Arial Narrow" panose="020B0606020202030204" pitchFamily="34" charset="0"/>
              </a:rPr>
              <a:t>ed</a:t>
            </a:r>
            <a:r>
              <a:rPr lang="cs-CZ" dirty="0">
                <a:latin typeface="Arial Narrow" panose="020B0606020202030204" pitchFamily="34" charset="0"/>
              </a:rPr>
              <a:t>. A. </a:t>
            </a:r>
            <a:r>
              <a:rPr lang="cs-CZ" dirty="0" err="1">
                <a:latin typeface="Arial Narrow" panose="020B0606020202030204" pitchFamily="34" charset="0"/>
              </a:rPr>
              <a:t>Blaschka</a:t>
            </a:r>
            <a:r>
              <a:rPr lang="cs-CZ" dirty="0">
                <a:latin typeface="Arial Narrow" panose="020B0606020202030204" pitchFamily="34" charset="0"/>
              </a:rPr>
              <a:t>, 1934).</a:t>
            </a:r>
          </a:p>
        </p:txBody>
      </p:sp>
    </p:spTree>
    <p:extLst>
      <p:ext uri="{BB962C8B-B14F-4D97-AF65-F5344CB8AC3E}">
        <p14:creationId xmlns:p14="http://schemas.microsoft.com/office/powerpoint/2010/main" val="1292219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6B0460-EBF9-FA8B-0334-DAA0167B6E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026FCD-E283-73D9-9239-00ED11FEB6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FE438A-C3C5-62DB-CC62-0D452AC0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Úkol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EDBE8F-AFA0-4947-0AAA-06C87A14F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Přečtěte si svatovojtěšskou legendu </a:t>
            </a:r>
            <a:r>
              <a:rPr lang="cs-CZ" sz="2800" i="1" dirty="0" err="1">
                <a:latin typeface="Arial Narrow" panose="020B0606020202030204" pitchFamily="34" charset="0"/>
              </a:rPr>
              <a:t>Nascitur</a:t>
            </a:r>
            <a:r>
              <a:rPr lang="cs-CZ" sz="2800" i="1" dirty="0">
                <a:latin typeface="Arial Narrow" panose="020B0606020202030204" pitchFamily="34" charset="0"/>
              </a:rPr>
              <a:t> </a:t>
            </a:r>
            <a:r>
              <a:rPr lang="cs-CZ" sz="2800" i="1" dirty="0" err="1">
                <a:latin typeface="Arial Narrow" panose="020B0606020202030204" pitchFamily="34" charset="0"/>
              </a:rPr>
              <a:t>purpureus</a:t>
            </a:r>
            <a:r>
              <a:rPr lang="cs-CZ" sz="2800" i="1" dirty="0">
                <a:latin typeface="Arial Narrow" panose="020B0606020202030204" pitchFamily="34" charset="0"/>
              </a:rPr>
              <a:t> </a:t>
            </a:r>
            <a:r>
              <a:rPr lang="cs-CZ" sz="2800" i="1" dirty="0" err="1">
                <a:latin typeface="Arial Narrow" panose="020B0606020202030204" pitchFamily="34" charset="0"/>
              </a:rPr>
              <a:t>flos</a:t>
            </a:r>
            <a:r>
              <a:rPr lang="cs-CZ" sz="2800" i="1" dirty="0">
                <a:latin typeface="Arial Narrow" panose="020B0606020202030204" pitchFamily="34" charset="0"/>
              </a:rPr>
              <a:t> </a:t>
            </a:r>
            <a:r>
              <a:rPr lang="cs-CZ" sz="2800" i="1" dirty="0" err="1">
                <a:latin typeface="Arial Narrow" panose="020B0606020202030204" pitchFamily="34" charset="0"/>
              </a:rPr>
              <a:t>Boemicis</a:t>
            </a:r>
            <a:r>
              <a:rPr lang="cs-CZ" sz="2800" dirty="0">
                <a:latin typeface="Arial Narrow" panose="020B0606020202030204" pitchFamily="34" charset="0"/>
              </a:rPr>
              <a:t>.</a:t>
            </a:r>
          </a:p>
          <a:p>
            <a:pPr marL="72000" indent="0" algn="ctr">
              <a:buNone/>
            </a:pPr>
            <a:r>
              <a:rPr lang="cs-CZ" dirty="0">
                <a:latin typeface="Arial Narrow" panose="020B0606020202030204" pitchFamily="34" charset="0"/>
              </a:rPr>
              <a:t>Pokuste se zodpovědět na následující otázky: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Jakým byl dle textu Vojtěch biskupem a misionářem?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Jaký byl vztah Čechů a knížete Boleslava k Vojtěchovi?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Jaký byl Vojtěchův vztah k řeholnímu životu a benediktinskému řádu?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Co nám text říká o jeho povahových rysech?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Lze z textu vyčíst vztah autora a hlavní postavy?</a:t>
            </a:r>
          </a:p>
        </p:txBody>
      </p:sp>
    </p:spTree>
    <p:extLst>
      <p:ext uri="{BB962C8B-B14F-4D97-AF65-F5344CB8AC3E}">
        <p14:creationId xmlns:p14="http://schemas.microsoft.com/office/powerpoint/2010/main" val="1828250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82A401-E599-3040-EEAB-6FA2D115A6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CD0DD2-DA0A-7D59-E88E-C133A5D72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0DE23A-E8DE-D4CD-0301-3032133B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Shrnutí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88AD48D-6E49-9D24-5EE3-5C4A62B78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 rámci christianizace hledala církev nové světce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vzory pro místní obyvatelstvo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Ludmila a Václav vyhovovali těmto představám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brzy po jejich smrti začaly vznikat legendy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vytvoření postav svatého knížete a jeho zbožné babičky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 Václava se stal hlavní patron českých zemí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 jeho hrobu se stalo poutní místo</a:t>
            </a:r>
          </a:p>
        </p:txBody>
      </p:sp>
    </p:spTree>
    <p:extLst>
      <p:ext uri="{BB962C8B-B14F-4D97-AF65-F5344CB8AC3E}">
        <p14:creationId xmlns:p14="http://schemas.microsoft.com/office/powerpoint/2010/main" val="1145545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C64BDA-E396-4108-A528-AC99C7FF09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E5C89EA-2EE3-474A-BD69-C6305EB909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721339E-924D-4AEC-A6F6-132A7495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25" y="378000"/>
            <a:ext cx="6661503" cy="451576"/>
          </a:xfrm>
        </p:spPr>
        <p:txBody>
          <a:bodyPr anchor="t">
            <a:noAutofit/>
          </a:bodyPr>
          <a:lstStyle/>
          <a:p>
            <a:r>
              <a:rPr lang="cs-CZ" sz="3200" dirty="0"/>
              <a:t>Christianizace</a:t>
            </a:r>
            <a:endParaRPr lang="en-US" sz="3600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362CACE-17AE-4D94-AF2D-BC14710E7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89781"/>
            <a:ext cx="6375705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přijetí křtu </a:t>
            </a:r>
            <a:r>
              <a:rPr lang="cs-CZ" dirty="0">
                <a:latin typeface="Arial Narrow" panose="020B0606020202030204" pitchFamily="34" charset="0"/>
              </a:rPr>
              <a:t>obyvatelstvem daného území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součást </a:t>
            </a:r>
            <a:r>
              <a:rPr lang="cs-CZ" b="1" dirty="0">
                <a:latin typeface="Arial Narrow" panose="020B0606020202030204" pitchFamily="34" charset="0"/>
              </a:rPr>
              <a:t>misijní</a:t>
            </a:r>
            <a:r>
              <a:rPr lang="cs-CZ" dirty="0">
                <a:latin typeface="Arial Narrow" panose="020B0606020202030204" pitchFamily="34" charset="0"/>
              </a:rPr>
              <a:t> činnosti církve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konverze obyvatelstva k importovanému náboženství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dlouhodobý proces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postupné vymýcení původního náboženství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vznik církevní správy (zakládání kostelů, potřeba kněží, kláštery, biskupství)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potřeba </a:t>
            </a:r>
            <a:r>
              <a:rPr lang="cs-CZ" b="1" dirty="0">
                <a:latin typeface="Arial Narrow" panose="020B0606020202030204" pitchFamily="34" charset="0"/>
              </a:rPr>
              <a:t>vlastních svatých patronů daného území </a:t>
            </a:r>
            <a:r>
              <a:rPr lang="cs-CZ" dirty="0">
                <a:latin typeface="Arial Narrow" panose="020B0606020202030204" pitchFamily="34" charset="0"/>
              </a:rPr>
              <a:t>(přiblížení víry místním obyvatelům)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F26EABE-C237-4835-BD4C-8401ADEEE5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63" y="1193330"/>
            <a:ext cx="5413091" cy="337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1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6C394A-682C-4227-A4B5-27FFAD2BD2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E8E6DF-0701-456E-A9FF-FE55F0CBD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BD22EB-71CD-41F5-AA06-F39B4D25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3926"/>
            <a:ext cx="10753200" cy="451576"/>
          </a:xfrm>
        </p:spPr>
        <p:txBody>
          <a:bodyPr/>
          <a:lstStyle/>
          <a:p>
            <a:r>
              <a:rPr lang="cs-CZ" sz="3200" dirty="0"/>
              <a:t>Christianizace Čech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0C1600-3779-44ED-AC8C-0CE550DCF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93960"/>
            <a:ext cx="7668625" cy="44737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845 - </a:t>
            </a:r>
            <a:r>
              <a:rPr lang="cs-CZ" b="1" dirty="0">
                <a:latin typeface="Arial Narrow" panose="020B0606020202030204" pitchFamily="34" charset="0"/>
              </a:rPr>
              <a:t>křest českých knížat v Řezně </a:t>
            </a:r>
            <a:r>
              <a:rPr lang="cs-CZ" dirty="0">
                <a:latin typeface="Arial Narrow" panose="020B0606020202030204" pitchFamily="34" charset="0"/>
              </a:rPr>
              <a:t>(14 knížat z kmene Čechů – </a:t>
            </a:r>
            <a:r>
              <a:rPr lang="cs-CZ" dirty="0" err="1">
                <a:latin typeface="Arial Narrow" panose="020B0606020202030204" pitchFamily="34" charset="0"/>
              </a:rPr>
              <a:t>Fuldské</a:t>
            </a:r>
            <a:r>
              <a:rPr lang="cs-CZ" dirty="0">
                <a:latin typeface="Arial Narrow" panose="020B0606020202030204" pitchFamily="34" charset="0"/>
              </a:rPr>
              <a:t> anály)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misijní činnost do Čech směřovala z </a:t>
            </a:r>
            <a:r>
              <a:rPr lang="cs-CZ" b="1" dirty="0">
                <a:latin typeface="Arial Narrow" panose="020B0606020202030204" pitchFamily="34" charset="0"/>
              </a:rPr>
              <a:t>Řezna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první historicky doložený pokřtěný panovník – </a:t>
            </a:r>
            <a:r>
              <a:rPr lang="cs-CZ" b="1" dirty="0">
                <a:latin typeface="Arial Narrow" panose="020B0606020202030204" pitchFamily="34" charset="0"/>
              </a:rPr>
              <a:t>Bořivoj I.</a:t>
            </a:r>
            <a:r>
              <a:rPr lang="cs-CZ" dirty="0">
                <a:latin typeface="Arial Narrow" panose="020B0606020202030204" pitchFamily="34" charset="0"/>
              </a:rPr>
              <a:t> (70., nebo 80. léta 9. století)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zakládání prvních kostelů - Pražský hrad, Levý Hradec, Budeč)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postupný </a:t>
            </a:r>
            <a:r>
              <a:rPr lang="cs-CZ" b="1" dirty="0">
                <a:latin typeface="Arial Narrow" panose="020B0606020202030204" pitchFamily="34" charset="0"/>
              </a:rPr>
              <a:t>křest elit </a:t>
            </a:r>
            <a:r>
              <a:rPr lang="cs-CZ" dirty="0">
                <a:latin typeface="Arial Narrow" panose="020B0606020202030204" pitchFamily="34" charset="0"/>
              </a:rPr>
              <a:t>v čele s Bořivojovou manželkou Ludmilou (zabita v roce 921)</a:t>
            </a: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4CC182-778E-4B49-ABBD-2A443B303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0" y="1026000"/>
            <a:ext cx="3054285" cy="456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24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1EC161-51D9-4C31-89A4-B3EE70BBD2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ADCC6C-96CD-4A0D-AC41-98B12982D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27DCCC-205F-4C17-A5A6-CD3691B6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13" y="541813"/>
            <a:ext cx="7922132" cy="451576"/>
          </a:xfrm>
        </p:spPr>
        <p:txBody>
          <a:bodyPr/>
          <a:lstStyle/>
          <a:p>
            <a:r>
              <a:rPr lang="cs-CZ" sz="3200" dirty="0"/>
              <a:t>Christianizace Čech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E4EE26-65B9-4C65-B204-5DD0C4D11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20208"/>
            <a:ext cx="7383082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925 – 935 (929) </a:t>
            </a:r>
            <a:r>
              <a:rPr lang="cs-CZ" b="1" dirty="0">
                <a:latin typeface="Arial Narrow" panose="020B0606020202030204" pitchFamily="34" charset="0"/>
              </a:rPr>
              <a:t>vláda knížete Václava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 10. stol. založen </a:t>
            </a:r>
            <a:r>
              <a:rPr lang="cs-CZ" b="1" dirty="0">
                <a:latin typeface="Arial Narrow" panose="020B0606020202030204" pitchFamily="34" charset="0"/>
              </a:rPr>
              <a:t>první ženský klášter </a:t>
            </a:r>
            <a:r>
              <a:rPr lang="cs-CZ" dirty="0">
                <a:latin typeface="Arial Narrow" panose="020B0606020202030204" pitchFamily="34" charset="0"/>
              </a:rPr>
              <a:t>– Pražský hrad – bazilika sv. Jiří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973 zřízeno </a:t>
            </a:r>
            <a:r>
              <a:rPr lang="cs-CZ" b="1" dirty="0">
                <a:latin typeface="Arial Narrow" panose="020B0606020202030204" pitchFamily="34" charset="0"/>
              </a:rPr>
              <a:t>pražské biskupství </a:t>
            </a:r>
            <a:r>
              <a:rPr lang="cs-CZ" dirty="0">
                <a:latin typeface="Arial Narrow" panose="020B0606020202030204" pitchFamily="34" charset="0"/>
              </a:rPr>
              <a:t>(prvním biskupem Dětmar, saský benediktin)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982 – 996 doba episkopátu druhého pražského biskupa Vojtěcha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993 založen </a:t>
            </a:r>
            <a:r>
              <a:rPr lang="cs-CZ" b="1" dirty="0">
                <a:latin typeface="Arial Narrow" panose="020B0606020202030204" pitchFamily="34" charset="0"/>
              </a:rPr>
              <a:t>první mužský klášter </a:t>
            </a:r>
            <a:r>
              <a:rPr lang="cs-CZ" dirty="0">
                <a:latin typeface="Arial Narrow" panose="020B0606020202030204" pitchFamily="34" charset="0"/>
              </a:rPr>
              <a:t>– Břevnov (Boleslav II.)</a:t>
            </a:r>
          </a:p>
          <a:p>
            <a:endParaRPr lang="cs-CZ" dirty="0"/>
          </a:p>
        </p:txBody>
      </p:sp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067B9E59-D1A1-4D3B-906C-1CF5C472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082" y="857731"/>
            <a:ext cx="38576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2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A15FD6-C80B-9ED8-F92D-A7D96A7D9E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827398-54F3-CB44-4BA6-C771AAE443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79BA60-73AA-A52A-492B-A699AE42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Tzv. Kristiánova legenda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0A06712-1A86-9EBB-CB78-3468229FD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43004"/>
            <a:ext cx="107532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kladné postavy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záporné postavy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obrácení záporných postav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důvod Ludmiliny a Václavovy vraždy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role cizinců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poselství textu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pro koho byl text určen?</a:t>
            </a:r>
          </a:p>
          <a:p>
            <a:endParaRPr lang="cs-CZ" dirty="0"/>
          </a:p>
        </p:txBody>
      </p:sp>
      <p:pic>
        <p:nvPicPr>
          <p:cNvPr id="9" name="Obrázek 8" descr="Obsah obrázku obraz, kresba, umění, Výtvarné umění&#10;&#10;Popis byl vytvořen automaticky">
            <a:extLst>
              <a:ext uri="{FF2B5EF4-FFF2-40B4-BE49-F238E27FC236}">
                <a16:creationId xmlns:a16="http://schemas.microsoft.com/office/drawing/2014/main" id="{614A89CA-5CA8-DE74-24A6-ADF09FBE2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68" y="1416574"/>
            <a:ext cx="5817412" cy="371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14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929082-3DB7-49F5-8E80-BA79A55444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středověku; foto: www.antikvariat-bohumin.cz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0A9FE0-5EFA-4689-BED5-C8DD5224E3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75D429-C7DB-48C5-B6AA-3459DF46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6" y="468081"/>
            <a:ext cx="6483950" cy="451576"/>
          </a:xfrm>
        </p:spPr>
        <p:txBody>
          <a:bodyPr/>
          <a:lstStyle/>
          <a:p>
            <a:r>
              <a:rPr lang="cs-CZ" sz="3200" dirty="0"/>
              <a:t>Tzv. Kristiánova legenda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EE2D6F-66CC-451C-8896-9BB849F8B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16429"/>
            <a:ext cx="10364031" cy="42251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obsahově </a:t>
            </a:r>
            <a:r>
              <a:rPr lang="cs-CZ" b="1" dirty="0">
                <a:latin typeface="Arial Narrow" panose="020B0606020202030204" pitchFamily="34" charset="0"/>
              </a:rPr>
              <a:t>velmi rozsáhlý text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parametry letopisu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hagiografické znaky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o původu díla se vede </a:t>
            </a:r>
            <a:r>
              <a:rPr lang="cs-CZ" b="1" dirty="0">
                <a:latin typeface="Arial Narrow" panose="020B0606020202030204" pitchFamily="34" charset="0"/>
              </a:rPr>
              <a:t>dlouhý spor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převládající názor – </a:t>
            </a:r>
            <a:r>
              <a:rPr lang="cs-CZ" b="1" dirty="0">
                <a:latin typeface="Arial Narrow" panose="020B0606020202030204" pitchFamily="34" charset="0"/>
              </a:rPr>
              <a:t>konec 10. stol. </a:t>
            </a:r>
            <a:br>
              <a:rPr lang="cs-CZ" b="1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(Josef Pekař, Dušan Třeštík, David Kalhous)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také názory, že legenda je mladší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(Josef Dobrovský, Václav Novotný, Petr Kubín)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text popisuje dobu od počátku vlády knížete Bořivoje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do třetího roku vlády knížete Boleslava I.</a:t>
            </a:r>
          </a:p>
        </p:txBody>
      </p:sp>
      <p:pic>
        <p:nvPicPr>
          <p:cNvPr id="9" name="Obrázek 8" descr="Obsah obrázku text, kniha, plakát, kreslené&#10;&#10;Popis byl vytvořen automaticky">
            <a:extLst>
              <a:ext uri="{FF2B5EF4-FFF2-40B4-BE49-F238E27FC236}">
                <a16:creationId xmlns:a16="http://schemas.microsoft.com/office/drawing/2014/main" id="{B1359491-2166-083A-61EE-FB401B9D0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08" y="468081"/>
            <a:ext cx="4153634" cy="495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09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1FC5A2-0A73-4EEB-894F-12FEE33E9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středověku; foto: wikipedie.org (</a:t>
            </a:r>
            <a:r>
              <a:rPr lang="cs-CZ" i="1" dirty="0"/>
              <a:t>pařížský zlomek latinského překladu Dalimilovy kroniky)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2E83EF-68E8-4874-9C84-BA1B6F8302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6812BF-1C11-413B-A982-22B15D54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761" y="831565"/>
            <a:ext cx="7824478" cy="451576"/>
          </a:xfrm>
        </p:spPr>
        <p:txBody>
          <a:bodyPr/>
          <a:lstStyle/>
          <a:p>
            <a:r>
              <a:rPr lang="cs-CZ" sz="3200" dirty="0"/>
              <a:t>Obsah tzv. Kristiánovy legendy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BEC5DF4-F02C-4DCF-AA5C-E54DF89A3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098303"/>
            <a:ext cx="6897041" cy="4535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misijní činnost svatých Konstantina a Metoděje na Velké Moravě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Bořivojův křest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postupná christianizace Čech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vražda svaté Ludmily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život svatého Václava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vražda svatého Václava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přenesení jeho těla do Prahy a zázraky</a:t>
            </a:r>
          </a:p>
        </p:txBody>
      </p:sp>
      <p:pic>
        <p:nvPicPr>
          <p:cNvPr id="9" name="Obrázek 8" descr="Obsah obrázku obraz, kresba, umění, Výtvarné umění&#10;&#10;Popis byl vytvořen automaticky">
            <a:extLst>
              <a:ext uri="{FF2B5EF4-FFF2-40B4-BE49-F238E27FC236}">
                <a16:creationId xmlns:a16="http://schemas.microsoft.com/office/drawing/2014/main" id="{4F6B1713-8B9B-DB13-66D0-601F895D5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03" y="831565"/>
            <a:ext cx="4376959" cy="481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53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1DE26F-B698-A019-7FE3-A16D97472C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92CA0A-8CFF-8DC2-564C-428F2DC27E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5975FC-0D32-4345-27DA-20FE27A8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84425"/>
            <a:ext cx="10753200" cy="451576"/>
          </a:xfrm>
        </p:spPr>
        <p:txBody>
          <a:bodyPr/>
          <a:lstStyle/>
          <a:p>
            <a:r>
              <a:rPr lang="cs-CZ" sz="3200" dirty="0"/>
              <a:t>Legenda Vavřince z Monte </a:t>
            </a:r>
            <a:r>
              <a:rPr lang="cs-CZ" sz="3200" dirty="0" err="1"/>
              <a:t>Casina</a:t>
            </a:r>
            <a:endParaRPr lang="cs-CZ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7F3F233-7E26-D89F-74AB-2452A9F39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214002"/>
            <a:ext cx="107532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mladší text </a:t>
            </a:r>
            <a:r>
              <a:rPr lang="cs-CZ" dirty="0">
                <a:latin typeface="Arial Narrow" panose="020B0606020202030204" pitchFamily="34" charset="0"/>
              </a:rPr>
              <a:t>- vznikl na přelomu 10. a 11. století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v jižní Itálii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autorem byl </a:t>
            </a:r>
            <a:r>
              <a:rPr lang="cs-CZ" dirty="0" err="1">
                <a:latin typeface="Arial Narrow" panose="020B0606020202030204" pitchFamily="34" charset="0"/>
              </a:rPr>
              <a:t>montecassinský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b="1" dirty="0">
                <a:latin typeface="Arial Narrow" panose="020B0606020202030204" pitchFamily="34" charset="0"/>
              </a:rPr>
              <a:t>benediktin Vavřinec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Jaké vidíte podobnosti se starší legendou?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Čím se oba texty liší?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Najdete v textu historické nepřesnosti?</a:t>
            </a:r>
          </a:p>
          <a:p>
            <a:endParaRPr lang="cs-CZ" dirty="0">
              <a:latin typeface="Arial Narrow" panose="020B0606020202030204" pitchFamily="34" charset="0"/>
            </a:endParaRPr>
          </a:p>
        </p:txBody>
      </p:sp>
      <p:pic>
        <p:nvPicPr>
          <p:cNvPr id="9" name="Obrázek 8" descr="Obsah obrázku venku, obloha, strom, krajina&#10;&#10;Popis byl vytvořen automaticky">
            <a:extLst>
              <a:ext uri="{FF2B5EF4-FFF2-40B4-BE49-F238E27FC236}">
                <a16:creationId xmlns:a16="http://schemas.microsoft.com/office/drawing/2014/main" id="{743AA8E4-28F4-8B26-1F27-D5C43E14B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81" y="258000"/>
            <a:ext cx="4498109" cy="562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2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629ED2-EE57-4FEF-A43B-A5FD9D1437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50D880-9A99-4B00-975C-55120AE20E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16C3D9-2A63-49E2-AE47-3D4D9E119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10" y="723276"/>
            <a:ext cx="10753200" cy="451576"/>
          </a:xfrm>
        </p:spPr>
        <p:txBody>
          <a:bodyPr/>
          <a:lstStyle/>
          <a:p>
            <a:r>
              <a:rPr lang="cs-CZ" sz="3600" dirty="0"/>
              <a:t>Svatá Ludmila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85B1E1E-413F-4776-A574-CA544EFA2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9145"/>
            <a:ext cx="737314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první česká světice a mučednice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zabita v roce 921 na Tetíně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důvod vraždy? zahraniční politická orientace země x osobní rodinné spory x víra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základy kultu položil svatý Václav </a:t>
            </a:r>
            <a:r>
              <a:rPr lang="cs-CZ" b="1" dirty="0">
                <a:latin typeface="Arial Narrow" panose="020B0606020202030204" pitchFamily="34" charset="0"/>
              </a:rPr>
              <a:t>přenosem</a:t>
            </a:r>
            <a:r>
              <a:rPr lang="cs-CZ" dirty="0">
                <a:latin typeface="Arial Narrow" panose="020B0606020202030204" pitchFamily="34" charset="0"/>
              </a:rPr>
              <a:t> jejího těla do Prahy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spíše </a:t>
            </a:r>
            <a:r>
              <a:rPr lang="cs-CZ" b="1" dirty="0">
                <a:latin typeface="Arial Narrow" panose="020B0606020202030204" pitchFamily="34" charset="0"/>
              </a:rPr>
              <a:t>lokální kult </a:t>
            </a:r>
            <a:r>
              <a:rPr lang="cs-CZ" dirty="0">
                <a:latin typeface="Arial Narrow" panose="020B0606020202030204" pitchFamily="34" charset="0"/>
              </a:rPr>
              <a:t>v bazilice svatého Jiří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posiluje až ve 12. století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6D831661-BA90-43AE-83D1-DE6B51BDA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0" y="1147713"/>
            <a:ext cx="3054285" cy="456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3150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1110</Words>
  <Application>Microsoft Office PowerPoint</Application>
  <PresentationFormat>Širokoúhlá obrazovka</PresentationFormat>
  <Paragraphs>140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Tahoma</vt:lpstr>
      <vt:lpstr>Wingdings</vt:lpstr>
      <vt:lpstr>Prezentace_MU_CZ</vt:lpstr>
      <vt:lpstr>Svatí z období christianizace českých zemí</vt:lpstr>
      <vt:lpstr>Christianizace</vt:lpstr>
      <vt:lpstr>Christianizace Čech</vt:lpstr>
      <vt:lpstr>Christianizace Čech</vt:lpstr>
      <vt:lpstr>Tzv. Kristiánova legenda</vt:lpstr>
      <vt:lpstr>Tzv. Kristiánova legenda</vt:lpstr>
      <vt:lpstr>Obsah tzv. Kristiánovy legendy</vt:lpstr>
      <vt:lpstr>Legenda Vavřince z Monte Casina</vt:lpstr>
      <vt:lpstr>Svatá Ludmila</vt:lpstr>
      <vt:lpstr>Prezentace aplikace PowerPoint</vt:lpstr>
      <vt:lpstr>Svatý Václav</vt:lpstr>
      <vt:lpstr>Václav jako patron </vt:lpstr>
      <vt:lpstr>Prezentace aplikace PowerPoint</vt:lpstr>
      <vt:lpstr>Prezentace aplikace PowerPoint</vt:lpstr>
      <vt:lpstr>Svatoludmilské a svatováclavské legendy</vt:lpstr>
      <vt:lpstr>Svatoludmilské a svatováclavské legendy</vt:lpstr>
      <vt:lpstr>Úkol</vt:lpstr>
      <vt:lpstr>Shrnutí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Svatí a jejich kult ve středověku</dc:title>
  <dc:creator>Josef</dc:creator>
  <cp:lastModifiedBy>Libor Zajíc</cp:lastModifiedBy>
  <cp:revision>50</cp:revision>
  <cp:lastPrinted>1601-01-01T00:00:00Z</cp:lastPrinted>
  <dcterms:created xsi:type="dcterms:W3CDTF">2021-09-18T10:12:07Z</dcterms:created>
  <dcterms:modified xsi:type="dcterms:W3CDTF">2024-11-11T13:39:39Z</dcterms:modified>
</cp:coreProperties>
</file>