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66" r:id="rId4"/>
    <p:sldId id="259" r:id="rId5"/>
    <p:sldId id="290" r:id="rId6"/>
    <p:sldId id="260" r:id="rId7"/>
    <p:sldId id="285" r:id="rId8"/>
    <p:sldId id="261" r:id="rId9"/>
    <p:sldId id="269" r:id="rId10"/>
    <p:sldId id="267" r:id="rId11"/>
    <p:sldId id="286" r:id="rId12"/>
    <p:sldId id="268" r:id="rId13"/>
    <p:sldId id="270" r:id="rId14"/>
    <p:sldId id="282" r:id="rId15"/>
    <p:sldId id="291" r:id="rId16"/>
    <p:sldId id="292" r:id="rId17"/>
    <p:sldId id="289" r:id="rId18"/>
    <p:sldId id="264" r:id="rId19"/>
    <p:sldId id="271" r:id="rId20"/>
    <p:sldId id="272" r:id="rId21"/>
    <p:sldId id="265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8" r:id="rId32"/>
    <p:sldId id="284" r:id="rId33"/>
    <p:sldId id="287" r:id="rId34"/>
    <p:sldId id="294" r:id="rId35"/>
    <p:sldId id="295" r:id="rId36"/>
    <p:sldId id="293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061" autoAdjust="0"/>
  </p:normalViewPr>
  <p:slideViewPr>
    <p:cSldViewPr snapToGrid="0">
      <p:cViewPr varScale="1">
        <p:scale>
          <a:sx n="107" d="100"/>
          <a:sy n="107" d="100"/>
        </p:scale>
        <p:origin x="750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4" y="2333376"/>
            <a:ext cx="3612090" cy="1171580"/>
          </a:xfrm>
        </p:spPr>
        <p:txBody>
          <a:bodyPr anchor="t">
            <a:normAutofit fontScale="90000"/>
          </a:bodyPr>
          <a:lstStyle/>
          <a:p>
            <a:r>
              <a:rPr lang="cs-CZ" dirty="0"/>
              <a:t>Svaté relikvie a jejich kult ve středověku</a:t>
            </a:r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8E75D90-0FE0-41A6-B8D9-40536FD80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4179805"/>
            <a:ext cx="5246518" cy="69849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Obrázek 5" descr="Obsah obrázku text, interiér, oltář&#10;&#10;Popis byl vytvořen automaticky">
            <a:extLst>
              <a:ext uri="{FF2B5EF4-FFF2-40B4-BE49-F238E27FC236}">
                <a16:creationId xmlns:a16="http://schemas.microsoft.com/office/drawing/2014/main" id="{7EF158DB-240B-4F6A-8E82-8D3B8A1D5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861" y="980988"/>
            <a:ext cx="7642854" cy="50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4256FB-2455-44BE-9855-15040875E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073CF7-8DFB-4F4C-987B-474D7E2E2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6963BA-49D4-41A2-A71B-43E67372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nábytek, kámen, oltář&#10;&#10;Popis byl vytvořen automaticky">
            <a:extLst>
              <a:ext uri="{FF2B5EF4-FFF2-40B4-BE49-F238E27FC236}">
                <a16:creationId xmlns:a16="http://schemas.microsoft.com/office/drawing/2014/main" id="{6DA1E860-EA31-4E4C-9EBF-B2C95484F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10404"/>
            <a:ext cx="8876955" cy="6657717"/>
          </a:xfrm>
        </p:spPr>
      </p:pic>
    </p:spTree>
    <p:extLst>
      <p:ext uri="{BB962C8B-B14F-4D97-AF65-F5344CB8AC3E}">
        <p14:creationId xmlns:p14="http://schemas.microsoft.com/office/powerpoint/2010/main" val="831092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407471-E9B7-4833-8BB7-5AFD121333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25C35B-718A-466D-941E-2D0334EC2A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014D8F-EE9B-40B4-9F76-B963C3898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budova, interiér, kámen, oblouk&#10;&#10;Popis byl vytvořen automaticky">
            <a:extLst>
              <a:ext uri="{FF2B5EF4-FFF2-40B4-BE49-F238E27FC236}">
                <a16:creationId xmlns:a16="http://schemas.microsoft.com/office/drawing/2014/main" id="{C00B0023-16CB-412E-BE9C-F53388E19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89834"/>
            <a:ext cx="4858748" cy="6478331"/>
          </a:xfrm>
        </p:spPr>
      </p:pic>
      <p:pic>
        <p:nvPicPr>
          <p:cNvPr id="9" name="Obrázek 8" descr="Obsah obrázku interiér, stůl, jídelní stůl&#10;&#10;Popis byl vytvořen automaticky">
            <a:extLst>
              <a:ext uri="{FF2B5EF4-FFF2-40B4-BE49-F238E27FC236}">
                <a16:creationId xmlns:a16="http://schemas.microsoft.com/office/drawing/2014/main" id="{E6F8ECAA-443C-42B9-9DA8-4B3B2090F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8956" y="999626"/>
            <a:ext cx="6478332" cy="48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23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480B3F-190B-43C3-9F4A-2178F769DF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43BB9B-4F63-47A0-88E2-292AA00D35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4735817-0DF2-4881-B7FE-E6E3DAA6D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oltář, stůl, zdobené, jídelní stůl&#10;&#10;Popis byl vytvořen automaticky">
            <a:extLst>
              <a:ext uri="{FF2B5EF4-FFF2-40B4-BE49-F238E27FC236}">
                <a16:creationId xmlns:a16="http://schemas.microsoft.com/office/drawing/2014/main" id="{C102E734-94F9-460C-9CE4-15898A27E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66250"/>
            <a:ext cx="8700665" cy="6525500"/>
          </a:xfrm>
        </p:spPr>
      </p:pic>
    </p:spTree>
    <p:extLst>
      <p:ext uri="{BB962C8B-B14F-4D97-AF65-F5344CB8AC3E}">
        <p14:creationId xmlns:p14="http://schemas.microsoft.com/office/powerpoint/2010/main" val="3555257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9EA843-9A98-449A-A65E-FD760EC273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587E6E-3591-4FBD-B2A8-5666A5AB50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4982AA-5601-4500-94A8-E4D2C05E9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patro, interiér, dřevěné, dřevo&#10;&#10;Popis byl vytvořen automaticky">
            <a:extLst>
              <a:ext uri="{FF2B5EF4-FFF2-40B4-BE49-F238E27FC236}">
                <a16:creationId xmlns:a16="http://schemas.microsoft.com/office/drawing/2014/main" id="{ED4CD914-ED9D-43FD-AD2F-FCD827114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05776"/>
            <a:ext cx="8861928" cy="6646447"/>
          </a:xfrm>
        </p:spPr>
      </p:pic>
    </p:spTree>
    <p:extLst>
      <p:ext uri="{BB962C8B-B14F-4D97-AF65-F5344CB8AC3E}">
        <p14:creationId xmlns:p14="http://schemas.microsoft.com/office/powerpoint/2010/main" val="2996780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3B66667-6705-4E06-84B4-93ED277FF9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9A4109-1CF3-4F66-87B6-8579494E3D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4D18F9-D91B-48E0-9144-353077A6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FF8E4080-759E-41C5-842D-208C40BDA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2595" y="949520"/>
            <a:ext cx="6682589" cy="5011942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F4AD9C5-2E4E-40B5-BBF0-D53438200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03" y="720000"/>
            <a:ext cx="6253316" cy="468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66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0499D0-ACD8-5966-E0A9-2D27D60A35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EA4489-AE14-5849-7F9B-704451A9BB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50069C6-FE2C-54AE-3AE4-BE464019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sedadlo, interiér, nábytek, židle&#10;&#10;Popis byl vytvořen automaticky">
            <a:extLst>
              <a:ext uri="{FF2B5EF4-FFF2-40B4-BE49-F238E27FC236}">
                <a16:creationId xmlns:a16="http://schemas.microsoft.com/office/drawing/2014/main" id="{EB7A2E8B-7730-A23E-3117-27B228BDE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64" y="123750"/>
            <a:ext cx="8312135" cy="6014250"/>
          </a:xfrm>
        </p:spPr>
      </p:pic>
    </p:spTree>
    <p:extLst>
      <p:ext uri="{BB962C8B-B14F-4D97-AF65-F5344CB8AC3E}">
        <p14:creationId xmlns:p14="http://schemas.microsoft.com/office/powerpoint/2010/main" val="214576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1BC01A-65A4-DA72-6295-1AA280D936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94B07E-D4B9-79DB-632E-3A43908DB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E96516-6F63-B2EC-87B9-9E08E47F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oltář, zdobené, sedadlo, svatyně&#10;&#10;Popis byl vytvořen automaticky">
            <a:extLst>
              <a:ext uri="{FF2B5EF4-FFF2-40B4-BE49-F238E27FC236}">
                <a16:creationId xmlns:a16="http://schemas.microsoft.com/office/drawing/2014/main" id="{2C818942-7FA0-9046-4B35-86A0A48BD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14" y="315000"/>
            <a:ext cx="8170064" cy="6228000"/>
          </a:xfrm>
        </p:spPr>
      </p:pic>
    </p:spTree>
    <p:extLst>
      <p:ext uri="{BB962C8B-B14F-4D97-AF65-F5344CB8AC3E}">
        <p14:creationId xmlns:p14="http://schemas.microsoft.com/office/powerpoint/2010/main" val="1642045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69126E-10C9-7ABF-7D08-B5CA353586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DE618-B595-E452-3E7D-CD65B4C9F7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BC3419D-7AF8-8C36-2196-5EA43966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r>
              <a:rPr lang="cs-CZ" sz="3600" dirty="0"/>
              <a:t>Role svaté relikvie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F568E54-0EFE-0DB1-D80F-E47EB787A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359001"/>
            <a:ext cx="5260659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primárně devocionálie při modlitbě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uctívání během svátku daného svatého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cíl poutníků (hrob světce, slavnost ukazování ostatků)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množství relikvií značilo význačnost místa na náboženské mapě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statusový symbol (lebka sv. Václava, trnová koruna, ruka sv. Štěpána)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„zázračná moc“ – léčivá směs prachu z hrobu sv. Tomáše</a:t>
            </a:r>
          </a:p>
          <a:p>
            <a:endParaRPr lang="cs-CZ" dirty="0">
              <a:latin typeface="Arial Narrow" panose="020B0606020202030204" pitchFamily="34" charset="0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D5B56F4-FA1B-AD65-621E-33D949751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06" y="1070386"/>
            <a:ext cx="5935262" cy="395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66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929082-3DB7-49F5-8E80-BA79A55444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0A9FE0-5EFA-4689-BED5-C8DD5224E3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75D429-C7DB-48C5-B6AA-3459DF46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31131"/>
            <a:ext cx="6483950" cy="451576"/>
          </a:xfrm>
        </p:spPr>
        <p:txBody>
          <a:bodyPr/>
          <a:lstStyle/>
          <a:p>
            <a:r>
              <a:rPr lang="cs-CZ" sz="3600" dirty="0"/>
              <a:t>Pašijové relikvie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AEE2D6F-66CC-451C-8896-9BB849F8B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592782"/>
            <a:ext cx="7157336" cy="422514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předměty, které byly součástí Kristova umučení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zástupná funkce – stejně jako u mariánských relikvií nahrazovaly památky na Ježíše Krista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inspirace z Evangelií – všechny předměty o nichž se píše v pasážích o umučení Krista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kříž, hřeby, trnová koruna, kopí, části oděvů, houba, kostky, schody z vládní budovy, 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velmi ceněné relikvie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součásti nejvýznamnějších pokladů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11ADA694-B640-445B-9481-C660D04D1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704" y="332280"/>
            <a:ext cx="3849295" cy="53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09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A142B18-D0C7-46FD-BB26-9C00796736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BCD1CF-1A8C-4B40-AC7E-201A0D37E5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8054537-0BE4-4BC5-9DF8-440476AE9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86D5BEA7-C687-4A2A-B8C4-9A59A5955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257370"/>
            <a:ext cx="4665513" cy="6222630"/>
          </a:xfrm>
        </p:spPr>
      </p:pic>
      <p:pic>
        <p:nvPicPr>
          <p:cNvPr id="9" name="Obrázek 8" descr="Obsah obrázku příslušenství&#10;&#10;Popis byl vytvořen automaticky">
            <a:extLst>
              <a:ext uri="{FF2B5EF4-FFF2-40B4-BE49-F238E27FC236}">
                <a16:creationId xmlns:a16="http://schemas.microsoft.com/office/drawing/2014/main" id="{BD1B414D-946B-4F0C-A557-49F9627CA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78" y="386391"/>
            <a:ext cx="5396062" cy="584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23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C64BDA-E396-4108-A528-AC99C7FF0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E5C89EA-2EE3-474A-BD69-C6305EB909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D721339E-924D-4AEC-A6F6-132A7495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400" y="433271"/>
            <a:ext cx="6661503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Svaté relikvie</a:t>
            </a:r>
            <a:endParaRPr lang="en-US" sz="3200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362CACE-17AE-4D94-AF2D-BC14710E7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10836212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pozůstatky nebo památky na svatořečené osoby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primární relikvie – části těl daných osob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sekundární relikvie – předměty, které dané osoby vlastnily nebo používaly </a:t>
            </a:r>
            <a:br>
              <a:rPr lang="cs-CZ" sz="2400" dirty="0">
                <a:latin typeface="Arial Narrow" panose="020B0606020202030204" pitchFamily="34" charset="0"/>
              </a:rPr>
            </a:br>
            <a:r>
              <a:rPr lang="cs-CZ" sz="2400" dirty="0">
                <a:latin typeface="Arial Narrow" panose="020B0606020202030204" pitchFamily="34" charset="0"/>
              </a:rPr>
              <a:t>a dotýkané relikvie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relikvie je chápána jako fyzický pozůstatek daného světce, duchovně přítomného </a:t>
            </a:r>
            <a:br>
              <a:rPr lang="cs-CZ" sz="2400" dirty="0">
                <a:latin typeface="Arial Narrow" panose="020B0606020202030204" pitchFamily="34" charset="0"/>
              </a:rPr>
            </a:br>
            <a:r>
              <a:rPr lang="cs-CZ" sz="2400" dirty="0">
                <a:latin typeface="Arial Narrow" panose="020B0606020202030204" pitchFamily="34" charset="0"/>
              </a:rPr>
              <a:t>v nebi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úcta k relikvii je jedním ze znaků kultu svatých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účelem uctívání relikvií je také víra v ně, jako prostředek pro vyslyšení dané prosby </a:t>
            </a:r>
            <a:br>
              <a:rPr lang="cs-CZ" sz="2400" dirty="0">
                <a:latin typeface="Arial Narrow" panose="020B0606020202030204" pitchFamily="34" charset="0"/>
              </a:rPr>
            </a:br>
            <a:r>
              <a:rPr lang="cs-CZ" sz="2400" dirty="0">
                <a:latin typeface="Arial Narrow" panose="020B0606020202030204" pitchFamily="34" charset="0"/>
              </a:rPr>
              <a:t>a modlitby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ve středověku a raném novověku šlo o velmi ceněné předměty</a:t>
            </a:r>
          </a:p>
        </p:txBody>
      </p:sp>
    </p:spTree>
    <p:extLst>
      <p:ext uri="{BB962C8B-B14F-4D97-AF65-F5344CB8AC3E}">
        <p14:creationId xmlns:p14="http://schemas.microsoft.com/office/powerpoint/2010/main" val="2936317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9E83A4-7859-41D5-9D38-C1EDCC4261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DF3A24-960B-4842-9303-24A3942AB4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5BDE10-E5E2-4340-92DA-DD0DC74FA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světlo&#10;&#10;Popis byl vytvořen automaticky">
            <a:extLst>
              <a:ext uri="{FF2B5EF4-FFF2-40B4-BE49-F238E27FC236}">
                <a16:creationId xmlns:a16="http://schemas.microsoft.com/office/drawing/2014/main" id="{95A1F21F-FBFE-463B-ACA9-EEFB676AC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64" y="85174"/>
            <a:ext cx="2931724" cy="6394826"/>
          </a:xfrm>
        </p:spPr>
      </p:pic>
      <p:pic>
        <p:nvPicPr>
          <p:cNvPr id="9" name="Obrázek 8" descr="Obsah obrázku svícen, zařízení&#10;&#10;Popis byl vytvořen automaticky">
            <a:extLst>
              <a:ext uri="{FF2B5EF4-FFF2-40B4-BE49-F238E27FC236}">
                <a16:creationId xmlns:a16="http://schemas.microsoft.com/office/drawing/2014/main" id="{C6F046CD-437D-42A7-B7B6-304A8B36B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31227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14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91FC5A2-0A73-4EEB-894F-12FEE33E98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2E83EF-68E8-4874-9C84-BA1B6F8302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A6812BF-1C11-413B-A982-22B15D54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22" y="457531"/>
            <a:ext cx="7824478" cy="451576"/>
          </a:xfrm>
        </p:spPr>
        <p:txBody>
          <a:bodyPr/>
          <a:lstStyle/>
          <a:p>
            <a:r>
              <a:rPr lang="cs-CZ" sz="3600" dirty="0"/>
              <a:t>Pravost relikvií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BEC5DF4-F02C-4DCF-AA5C-E54DF89A3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00554"/>
            <a:ext cx="10647953" cy="4535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nejčastější otázka a kontroverze k tomuto tématu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kritika zevnitř církve (sv. Augustin, Karel Veliký)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řešeno opatřením relikvie </a:t>
            </a:r>
            <a:r>
              <a:rPr lang="cs-CZ" sz="2400" dirty="0" err="1">
                <a:latin typeface="Arial Narrow" panose="020B0606020202030204" pitchFamily="34" charset="0"/>
              </a:rPr>
              <a:t>autentikou</a:t>
            </a:r>
            <a:r>
              <a:rPr lang="cs-CZ" sz="2400" dirty="0">
                <a:latin typeface="Arial Narrow" panose="020B0606020202030204" pitchFamily="34" charset="0"/>
              </a:rPr>
              <a:t> – doklad o pravosti ostatku opatřený pečetí dané církevní autority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odsouzení padělků na 4. lateránském koncilu (1215)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padělání a překupnictví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vydávají těl jiných lidí za těla svatých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obrovské množství úlomků svatého kříže (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Charles </a:t>
            </a:r>
            <a:r>
              <a:rPr lang="cs-CZ" sz="2400" b="0" i="0" dirty="0" err="1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Rohault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 de </a:t>
            </a:r>
            <a:r>
              <a:rPr lang="cs-CZ" sz="2400" b="0" i="0" dirty="0" err="1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Fleury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)</a:t>
            </a:r>
            <a:endParaRPr lang="cs-CZ" sz="2400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několik svatých kopí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rapidní snížení autenticity celého kultu a jeden ze základních důvodů kritiky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2153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F39E1D-9F12-4B28-90EC-C269795C62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D04B28-4E31-48A1-AA6D-10B904843E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B670279-13B1-4740-8CA8-733F6FE7C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01B7778D-7B03-408E-A09B-8F4023B19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0" y="1171576"/>
            <a:ext cx="5499512" cy="4252606"/>
          </a:xfrm>
        </p:spPr>
      </p:pic>
      <p:pic>
        <p:nvPicPr>
          <p:cNvPr id="5" name="Obrázek 4" descr="Obsah obrázku brnění&#10;&#10;Popis byl vytvořen automaticky">
            <a:extLst>
              <a:ext uri="{FF2B5EF4-FFF2-40B4-BE49-F238E27FC236}">
                <a16:creationId xmlns:a16="http://schemas.microsoft.com/office/drawing/2014/main" id="{03AEB728-F4B8-5224-0C4B-922D18E63F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81" y="1171576"/>
            <a:ext cx="6238119" cy="415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66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4340C6F-630E-44BF-9B2C-71A028D5D9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65EC22-B0C2-45F8-905C-C7B05D1383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5A292C-3729-441B-A7E7-92B1F6C0E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774" y="561633"/>
            <a:ext cx="10753200" cy="451576"/>
          </a:xfrm>
        </p:spPr>
        <p:txBody>
          <a:bodyPr/>
          <a:lstStyle/>
          <a:p>
            <a:r>
              <a:rPr lang="cs-CZ" sz="3600" dirty="0"/>
              <a:t>Relikviáře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CA2A5E-FA81-43D8-A498-6F0A257FD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85202"/>
            <a:ext cx="6207273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schránky na jednotlivé relikvie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mohou obsahovat celé tělo, určitou část, nebo pouze malý úlomek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většinou luxusní předměty z drahých kovů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součást chrámových pokladů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relikviáře ve tvaru archy – domečku (relikviář sv. Maura)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relikviáře ve tvaru částí těla (ruce, nohy, hermy)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často oběti loupeží nebo válečného rekvírování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E6F886-DA50-BC22-FE66-36A4730FA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51" y="192618"/>
            <a:ext cx="4415340" cy="553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108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C367DF7-5684-49A1-9AEB-B573081290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3A4BD2-844F-4214-97D8-B0912A6D2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CB4188-02AF-431C-8AFB-EE4160432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DDEEB36-37B9-4FDA-A8A7-46F28D43D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2" y="145118"/>
            <a:ext cx="8757016" cy="6567763"/>
          </a:xfrm>
        </p:spPr>
      </p:pic>
    </p:spTree>
    <p:extLst>
      <p:ext uri="{BB962C8B-B14F-4D97-AF65-F5344CB8AC3E}">
        <p14:creationId xmlns:p14="http://schemas.microsoft.com/office/powerpoint/2010/main" val="4240518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84C8E6-37F2-4C80-BA83-DA94A485D1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3F739A-C88F-4ABC-9D71-3EF406050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4B9058-7EB4-4F71-B6EB-A951F349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oltář&#10;&#10;Popis byl vytvořen automaticky">
            <a:extLst>
              <a:ext uri="{FF2B5EF4-FFF2-40B4-BE49-F238E27FC236}">
                <a16:creationId xmlns:a16="http://schemas.microsoft.com/office/drawing/2014/main" id="{B805C18A-6085-4F2B-ADFA-CC953F6D4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264019"/>
            <a:ext cx="8439948" cy="6329962"/>
          </a:xfrm>
        </p:spPr>
      </p:pic>
    </p:spTree>
    <p:extLst>
      <p:ext uri="{BB962C8B-B14F-4D97-AF65-F5344CB8AC3E}">
        <p14:creationId xmlns:p14="http://schemas.microsoft.com/office/powerpoint/2010/main" val="762451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BA7A51-18EF-4C4A-96E3-B3CE33AF2A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33B3833-1656-428D-9D14-ABBAF878EF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FB0D5B-E7D5-4594-AF4D-4BC46177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patro, oltář, kámen&#10;&#10;Popis byl vytvořen automaticky">
            <a:extLst>
              <a:ext uri="{FF2B5EF4-FFF2-40B4-BE49-F238E27FC236}">
                <a16:creationId xmlns:a16="http://schemas.microsoft.com/office/drawing/2014/main" id="{25E4916D-E526-478D-83C5-916A2BB19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260811"/>
            <a:ext cx="8448503" cy="6336378"/>
          </a:xfrm>
        </p:spPr>
      </p:pic>
    </p:spTree>
    <p:extLst>
      <p:ext uri="{BB962C8B-B14F-4D97-AF65-F5344CB8AC3E}">
        <p14:creationId xmlns:p14="http://schemas.microsoft.com/office/powerpoint/2010/main" val="374487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2269147-1C4C-41D0-91DA-9891F86BE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827771-C764-4500-A029-B8B4D7D0C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324942-585B-4AE4-B2BA-6240CC60E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zeď, strop, oblast&#10;&#10;Popis byl vytvořen automaticky">
            <a:extLst>
              <a:ext uri="{FF2B5EF4-FFF2-40B4-BE49-F238E27FC236}">
                <a16:creationId xmlns:a16="http://schemas.microsoft.com/office/drawing/2014/main" id="{BCD12757-4082-4B4B-A3CC-A53DF8F98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1" y="125753"/>
            <a:ext cx="8808658" cy="6606494"/>
          </a:xfrm>
        </p:spPr>
      </p:pic>
    </p:spTree>
    <p:extLst>
      <p:ext uri="{BB962C8B-B14F-4D97-AF65-F5344CB8AC3E}">
        <p14:creationId xmlns:p14="http://schemas.microsoft.com/office/powerpoint/2010/main" val="3881171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E18F493-891B-4FA8-9E65-E4B017D8B7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842C39-5F32-433E-B8FF-353CDEA760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A5915E-D904-4E3C-8AEB-70F8DC52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přeplněné&#10;&#10;Popis byl vytvořen automaticky">
            <a:extLst>
              <a:ext uri="{FF2B5EF4-FFF2-40B4-BE49-F238E27FC236}">
                <a16:creationId xmlns:a16="http://schemas.microsoft.com/office/drawing/2014/main" id="{51D2A970-175D-4D57-BE49-E2056D17E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378000"/>
            <a:ext cx="8307213" cy="6230411"/>
          </a:xfrm>
        </p:spPr>
      </p:pic>
    </p:spTree>
    <p:extLst>
      <p:ext uri="{BB962C8B-B14F-4D97-AF65-F5344CB8AC3E}">
        <p14:creationId xmlns:p14="http://schemas.microsoft.com/office/powerpoint/2010/main" val="1714025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155B71-D2A2-45F4-83F0-A54DF71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528E46-3857-4012-9061-4BB9D2B95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037E7B-7C34-437C-B51A-EBDF157B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DEA2BB55-D62C-4D05-9630-84F86C58B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9" y="194894"/>
            <a:ext cx="8624281" cy="6468212"/>
          </a:xfrm>
        </p:spPr>
      </p:pic>
    </p:spTree>
    <p:extLst>
      <p:ext uri="{BB962C8B-B14F-4D97-AF65-F5344CB8AC3E}">
        <p14:creationId xmlns:p14="http://schemas.microsoft.com/office/powerpoint/2010/main" val="55153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5A1056-A543-42C5-BEB1-5B9D31F4A5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974C5C-09B6-4A7C-BE44-FFEA44F65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A34368C-DBBF-4859-B758-5DBFEEE68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Obrázek 8" descr="Obsah obrázku text, zeď, interiér&#10;&#10;Popis byl vytvořen automaticky">
            <a:extLst>
              <a:ext uri="{FF2B5EF4-FFF2-40B4-BE49-F238E27FC236}">
                <a16:creationId xmlns:a16="http://schemas.microsoft.com/office/drawing/2014/main" id="{16B1BFFD-F04A-4AB8-9169-4173CA882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" r="1472"/>
          <a:stretch/>
        </p:blipFill>
        <p:spPr>
          <a:xfrm>
            <a:off x="6719784" y="1359001"/>
            <a:ext cx="5219998" cy="4139998"/>
          </a:xfrm>
          <a:prstGeom prst="rect">
            <a:avLst/>
          </a:prstGeom>
          <a:noFill/>
        </p:spPr>
      </p:pic>
      <p:pic>
        <p:nvPicPr>
          <p:cNvPr id="8" name="Zástupný obsah 7" descr="Obsah obrázku interiér, členovci, krab, humr&#10;&#10;Popis byl vytvořen automaticky">
            <a:extLst>
              <a:ext uri="{FF2B5EF4-FFF2-40B4-BE49-F238E27FC236}">
                <a16:creationId xmlns:a16="http://schemas.microsoft.com/office/drawing/2014/main" id="{CAE3C598-F489-4E77-9ABD-809E95C73B45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576"/>
            <a:ext cx="6719784" cy="4477056"/>
          </a:xfrm>
        </p:spPr>
      </p:pic>
    </p:spTree>
    <p:extLst>
      <p:ext uri="{BB962C8B-B14F-4D97-AF65-F5344CB8AC3E}">
        <p14:creationId xmlns:p14="http://schemas.microsoft.com/office/powerpoint/2010/main" val="1400968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FB9F75-C2EF-491A-A165-3063186D31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1A6557-4365-402E-B7F4-4F38CE92D7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4091AC-84CC-4717-9031-2A3E262C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zeď, interiér&#10;&#10;Popis byl vytvořen automaticky">
            <a:extLst>
              <a:ext uri="{FF2B5EF4-FFF2-40B4-BE49-F238E27FC236}">
                <a16:creationId xmlns:a16="http://schemas.microsoft.com/office/drawing/2014/main" id="{94DE6E56-3D27-472D-A417-77924595E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0146" y="922827"/>
            <a:ext cx="6351054" cy="4763291"/>
          </a:xfrm>
        </p:spPr>
      </p:pic>
      <p:pic>
        <p:nvPicPr>
          <p:cNvPr id="9" name="Obrázek 8" descr="Obsah obrázku interiér&#10;&#10;Popis byl vytvořen automaticky">
            <a:extLst>
              <a:ext uri="{FF2B5EF4-FFF2-40B4-BE49-F238E27FC236}">
                <a16:creationId xmlns:a16="http://schemas.microsoft.com/office/drawing/2014/main" id="{0D55DCD9-025B-4084-AF62-20DFE2036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10" y="378000"/>
            <a:ext cx="6567948" cy="49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88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0B1BA0-9E4B-47B8-8C4A-3A5F11B36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3CF01E-FE0E-4E67-82A9-C9826A29A5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CF2F83-3690-41FF-83A7-70D77153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budova, staré, oltář&#10;&#10;Popis byl vytvořen automaticky">
            <a:extLst>
              <a:ext uri="{FF2B5EF4-FFF2-40B4-BE49-F238E27FC236}">
                <a16:creationId xmlns:a16="http://schemas.microsoft.com/office/drawing/2014/main" id="{2CEDA2B6-7A95-46E3-933D-2EE4392D9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187938"/>
            <a:ext cx="4719046" cy="6292061"/>
          </a:xfrm>
        </p:spPr>
      </p:pic>
      <p:pic>
        <p:nvPicPr>
          <p:cNvPr id="9" name="Obrázek 8" descr="Obsah obrázku plast, obchod&#10;&#10;Popis byl vytvořen automaticky">
            <a:extLst>
              <a:ext uri="{FF2B5EF4-FFF2-40B4-BE49-F238E27FC236}">
                <a16:creationId xmlns:a16="http://schemas.microsoft.com/office/drawing/2014/main" id="{9249CC6D-B9BA-492C-AF11-B3D9761E7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46" y="187936"/>
            <a:ext cx="4719047" cy="62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9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2B7EA6-6563-4A6B-8465-A06A38138C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DE6DBD-0CB1-4C09-B98F-C3B8380C4D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67F5FE-8775-4F13-921E-38F7A5DB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oltář&#10;&#10;Popis byl vytvořen automaticky">
            <a:extLst>
              <a:ext uri="{FF2B5EF4-FFF2-40B4-BE49-F238E27FC236}">
                <a16:creationId xmlns:a16="http://schemas.microsoft.com/office/drawing/2014/main" id="{8725D550-758D-4445-A889-0B23778BB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0" y="378000"/>
            <a:ext cx="8235290" cy="6176468"/>
          </a:xfrm>
        </p:spPr>
      </p:pic>
    </p:spTree>
    <p:extLst>
      <p:ext uri="{BB962C8B-B14F-4D97-AF65-F5344CB8AC3E}">
        <p14:creationId xmlns:p14="http://schemas.microsoft.com/office/powerpoint/2010/main" val="1239080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EF1A20F-5C32-4EAD-B95B-8EB7C32950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1C4679-730A-4FDE-9673-CD3548F41D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D0D3C4-E420-4672-81B1-6D5D4B05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dřevěné&#10;&#10;Popis byl vytvořen automaticky">
            <a:extLst>
              <a:ext uri="{FF2B5EF4-FFF2-40B4-BE49-F238E27FC236}">
                <a16:creationId xmlns:a16="http://schemas.microsoft.com/office/drawing/2014/main" id="{0C9F6523-B64D-40AB-B65E-B4167637A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0589"/>
            <a:ext cx="8049094" cy="6036821"/>
          </a:xfrm>
        </p:spPr>
      </p:pic>
    </p:spTree>
    <p:extLst>
      <p:ext uri="{BB962C8B-B14F-4D97-AF65-F5344CB8AC3E}">
        <p14:creationId xmlns:p14="http://schemas.microsoft.com/office/powerpoint/2010/main" val="2402287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D0532B-0857-5DE4-DDF6-C6930BAD4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64D606-7C16-53BF-F1A1-616C54B070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5C5EA0-F8B8-C0B8-3A0C-531DF758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12" y="454172"/>
            <a:ext cx="10753200" cy="451576"/>
          </a:xfrm>
        </p:spPr>
        <p:txBody>
          <a:bodyPr/>
          <a:lstStyle/>
          <a:p>
            <a:r>
              <a:rPr lang="cs-CZ" sz="3600" dirty="0"/>
              <a:t>Chrámové poklady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87AB84B-537B-8DB7-7033-5A33D7809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7670965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při význačných chrámech byly budovány </a:t>
            </a:r>
            <a:br>
              <a:rPr lang="cs-CZ" sz="2400" dirty="0">
                <a:latin typeface="Arial Narrow" panose="020B0606020202030204" pitchFamily="34" charset="0"/>
              </a:rPr>
            </a:br>
            <a:r>
              <a:rPr lang="cs-CZ" sz="2400" dirty="0">
                <a:latin typeface="Arial Narrow" panose="020B0606020202030204" pitchFamily="34" charset="0"/>
              </a:rPr>
              <a:t>chrámové poklady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symbol důležitého postavení a bohatství místa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dary donátorů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uchovávání v pokladnicích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vznik inventářů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uctívání relikvií při liturgii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počátek možné poutní tradice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význačné chrámové poklady: Cáchy, Trevír, Kolín, </a:t>
            </a:r>
            <a:br>
              <a:rPr lang="cs-CZ" sz="2400" dirty="0">
                <a:latin typeface="Arial Narrow" panose="020B0606020202030204" pitchFamily="34" charset="0"/>
              </a:rPr>
            </a:br>
            <a:r>
              <a:rPr lang="cs-CZ" sz="2400" dirty="0">
                <a:latin typeface="Arial Narrow" panose="020B0606020202030204" pitchFamily="34" charset="0"/>
              </a:rPr>
              <a:t>Paříž, Praha a další místa</a:t>
            </a:r>
          </a:p>
        </p:txBody>
      </p:sp>
      <p:pic>
        <p:nvPicPr>
          <p:cNvPr id="7" name="Obrázek 6" descr="Obsah obrázku text, Písmo, snímek obrazovky, design&#10;&#10;Popis byl vytvořen automaticky">
            <a:extLst>
              <a:ext uri="{FF2B5EF4-FFF2-40B4-BE49-F238E27FC236}">
                <a16:creationId xmlns:a16="http://schemas.microsoft.com/office/drawing/2014/main" id="{6BD851CF-424C-42AB-6247-2BFE4E34D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89" y="83634"/>
            <a:ext cx="4491711" cy="669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02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A6D2ED-44AD-DD3C-B830-77B7C2C89F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022651-D850-AFB5-4567-C4542D577A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155264-3AD6-78CF-D725-E8BD07AD3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Úkol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0B875D8-985F-E373-DD19-A8EB0B730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588472"/>
            <a:ext cx="10753200" cy="1938704"/>
          </a:xfrm>
        </p:spPr>
        <p:txBody>
          <a:bodyPr/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Přečtete si </a:t>
            </a:r>
            <a:r>
              <a:rPr lang="cs-CZ" sz="2400" b="1" i="1" dirty="0">
                <a:latin typeface="Arial Narrow" panose="020B0606020202030204" pitchFamily="34" charset="0"/>
              </a:rPr>
              <a:t>Průvodce pro poutníky do </a:t>
            </a:r>
            <a:r>
              <a:rPr lang="cs-CZ" sz="2400" b="1" i="1" dirty="0" err="1">
                <a:latin typeface="Arial Narrow" panose="020B0606020202030204" pitchFamily="34" charset="0"/>
              </a:rPr>
              <a:t>Compostely</a:t>
            </a:r>
            <a:r>
              <a:rPr lang="cs-CZ" sz="2400" b="1" i="1" dirty="0">
                <a:latin typeface="Arial Narrow" panose="020B0606020202030204" pitchFamily="34" charset="0"/>
              </a:rPr>
              <a:t> ze 12. století </a:t>
            </a:r>
            <a:r>
              <a:rPr lang="cs-CZ" sz="2400" dirty="0">
                <a:latin typeface="Arial Narrow" panose="020B0606020202030204" pitchFamily="34" charset="0"/>
              </a:rPr>
              <a:t>(</a:t>
            </a:r>
            <a:r>
              <a:rPr lang="cs-CZ" sz="2400" i="1" dirty="0">
                <a:latin typeface="Arial Narrow" panose="020B0606020202030204" pitchFamily="34" charset="0"/>
              </a:rPr>
              <a:t>Svatojakubská cesta: průvodce pro poutníky do </a:t>
            </a:r>
            <a:r>
              <a:rPr lang="cs-CZ" sz="2400" i="1" dirty="0" err="1">
                <a:latin typeface="Arial Narrow" panose="020B0606020202030204" pitchFamily="34" charset="0"/>
              </a:rPr>
              <a:t>Compostely</a:t>
            </a:r>
            <a:r>
              <a:rPr lang="cs-CZ" sz="2400" i="1" dirty="0">
                <a:latin typeface="Arial Narrow" panose="020B0606020202030204" pitchFamily="34" charset="0"/>
              </a:rPr>
              <a:t> z 12. století</a:t>
            </a:r>
            <a:r>
              <a:rPr lang="cs-CZ" sz="2400" dirty="0">
                <a:latin typeface="Arial Narrow" panose="020B0606020202030204" pitchFamily="34" charset="0"/>
              </a:rPr>
              <a:t>. Itineraria. Praha: Argo, 2020).</a:t>
            </a:r>
          </a:p>
        </p:txBody>
      </p:sp>
    </p:spTree>
    <p:extLst>
      <p:ext uri="{BB962C8B-B14F-4D97-AF65-F5344CB8AC3E}">
        <p14:creationId xmlns:p14="http://schemas.microsoft.com/office/powerpoint/2010/main" val="823224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5A2B66-2A50-429D-7655-FAB331A8F3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562DE4-E1F0-10FA-4AC9-1AA3870AE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1B38E7-5DD6-927A-B04F-97AEA628B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Shrnutí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467D68-6765-5C40-E59F-6A59DD626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úcta k relikviím je jedním ze znaků kultu svatých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relikvie začaly mít význam ve 4. století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masový vzestup díky svaté Heleně a císaři Konstantinovi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budování svatyň nad hroby světic a světců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rozvoj poutnictví k hrobům svatých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šíření kultů svatých pomocí relikvií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vkládání relikvií do oltářů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vznik velkých kolekcí relikvií u význačných chrámů</a:t>
            </a:r>
          </a:p>
          <a:p>
            <a:pPr algn="ctr"/>
            <a:endParaRPr lang="cs-CZ" dirty="0">
              <a:latin typeface="Arial Narrow" panose="020B0606020202030204" pitchFamily="34" charset="0"/>
            </a:endParaRPr>
          </a:p>
          <a:p>
            <a:pPr algn="ctr"/>
            <a:endParaRPr lang="cs-CZ" dirty="0">
              <a:latin typeface="Arial Narrow" panose="020B0606020202030204" pitchFamily="34" charset="0"/>
            </a:endParaRPr>
          </a:p>
          <a:p>
            <a:pPr algn="ctr"/>
            <a:endParaRPr lang="cs-CZ" dirty="0">
              <a:latin typeface="Arial Narrow" panose="020B0606020202030204" pitchFamily="34" charset="0"/>
            </a:endParaRPr>
          </a:p>
          <a:p>
            <a:pPr algn="ctr"/>
            <a:endParaRPr lang="cs-CZ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38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4C6356-65D6-4CE0-AAB8-81792FAEB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F7616-029C-4825-B047-E7DE150FD6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8E5401-3D2F-4CEF-953F-1208FA3C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339" y="516031"/>
            <a:ext cx="8730000" cy="451576"/>
          </a:xfrm>
        </p:spPr>
        <p:txBody>
          <a:bodyPr/>
          <a:lstStyle/>
          <a:p>
            <a:r>
              <a:rPr lang="cs-CZ" sz="3200" dirty="0"/>
              <a:t>Dějiny kultu svatých relikvií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5F0EDF-1E18-4BAF-B75C-56C6415EC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83119"/>
            <a:ext cx="10170322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počátek je společný s kultem svatých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inspirace ve Starém zákoně a Antice – hrobka patriarchů v </a:t>
            </a:r>
            <a:r>
              <a:rPr lang="cs-CZ" sz="2400" dirty="0" err="1">
                <a:latin typeface="Arial Narrow" panose="020B0606020202030204" pitchFamily="34" charset="0"/>
              </a:rPr>
              <a:t>Hebronu</a:t>
            </a:r>
            <a:r>
              <a:rPr lang="cs-CZ" sz="2400" dirty="0">
                <a:latin typeface="Arial Narrow" panose="020B0606020202030204" pitchFamily="34" charset="0"/>
              </a:rPr>
              <a:t>, zbytky Mojžíšovy a </a:t>
            </a:r>
            <a:r>
              <a:rPr lang="cs-CZ" sz="2400" dirty="0" err="1">
                <a:latin typeface="Arial Narrow" panose="020B0606020202030204" pitchFamily="34" charset="0"/>
              </a:rPr>
              <a:t>Áronovy</a:t>
            </a:r>
            <a:r>
              <a:rPr lang="cs-CZ" sz="2400" dirty="0">
                <a:latin typeface="Arial Narrow" panose="020B0606020202030204" pitchFamily="34" charset="0"/>
              </a:rPr>
              <a:t> hole, hrob proroka </a:t>
            </a:r>
            <a:r>
              <a:rPr lang="cs-CZ" sz="2400" dirty="0" err="1">
                <a:latin typeface="Arial Narrow" panose="020B0606020202030204" pitchFamily="34" charset="0"/>
              </a:rPr>
              <a:t>Elizea</a:t>
            </a:r>
            <a:r>
              <a:rPr lang="cs-CZ" sz="2400" dirty="0">
                <a:latin typeface="Arial Narrow" panose="020B0606020202030204" pitchFamily="34" charset="0"/>
              </a:rPr>
              <a:t>, ...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těla světců byla přenášena do chrámových oltářů, případně byly nad hroby svatých chrámy přímo vystavěny - martyria (sv. Petr ve Vatikánu)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nejstarší písemný doklad v Umučení svatého </a:t>
            </a:r>
            <a:r>
              <a:rPr lang="cs-CZ" sz="2400" dirty="0" err="1">
                <a:latin typeface="Arial Narrow" panose="020B0606020202030204" pitchFamily="34" charset="0"/>
              </a:rPr>
              <a:t>Polykarpa</a:t>
            </a:r>
            <a:r>
              <a:rPr lang="cs-CZ" sz="2400" dirty="0">
                <a:latin typeface="Arial Narrow" panose="020B0606020202030204" pitchFamily="34" charset="0"/>
              </a:rPr>
              <a:t> : </a:t>
            </a:r>
            <a:r>
              <a:rPr lang="cs-CZ" sz="2400" i="1" dirty="0">
                <a:latin typeface="Arial Narrow" panose="020B0606020202030204" pitchFamily="34" charset="0"/>
              </a:rPr>
              <a:t>“My pak potom sebrali jeho kosti, vzácnější než drahokamy a dražší než zlato a důstojně jsme ho pohřbili.“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za života císařovny Heleny nastal rozmach kultu pašijových relikvií – nález svatého Kříže a dalších předmětů v Jeruzalémě (4. století)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14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6C0D39-8854-8F8E-3318-F1AAC0F111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3C024E-1588-95DB-7C23-300B571E02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7A3AA2-7FA1-D482-ACF0-CC5733C96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B3EB47-60BD-9755-FC60-B5336BFF7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96C401-E1E4-17BE-C29E-9162D361D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93" y="268390"/>
            <a:ext cx="8797025" cy="56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54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6C394A-682C-4227-A4B5-27FFAD2BD2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E8E6DF-0701-456E-A9FF-FE55F0CBD4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BD22EB-71CD-41F5-AA06-F39B4D251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08" y="535137"/>
            <a:ext cx="10753200" cy="451576"/>
          </a:xfrm>
        </p:spPr>
        <p:txBody>
          <a:bodyPr/>
          <a:lstStyle/>
          <a:p>
            <a:r>
              <a:rPr lang="cs-CZ" sz="3200" dirty="0"/>
              <a:t>Dějiny kultu svatých relikvií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90C1600-3779-44ED-AC8C-0CE550DCF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97570"/>
            <a:ext cx="10753200" cy="44737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uctívání svatých ostatků je zmíněno také v textech některých církevních otců </a:t>
            </a:r>
            <a:br>
              <a:rPr lang="cs-CZ" sz="2400" dirty="0">
                <a:latin typeface="Arial Narrow" panose="020B0606020202030204" pitchFamily="34" charset="0"/>
              </a:rPr>
            </a:br>
            <a:r>
              <a:rPr lang="cs-CZ" sz="2400" dirty="0">
                <a:latin typeface="Arial Narrow" panose="020B0606020202030204" pitchFamily="34" charset="0"/>
              </a:rPr>
              <a:t>(sv. Ambrož, sv. Řehoř Veliký)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od 8. století byla zavedena praxe vkládání kousku svaté relikvie do oltářů – </a:t>
            </a:r>
            <a:br>
              <a:rPr lang="cs-CZ" sz="2400" dirty="0">
                <a:latin typeface="Arial Narrow" panose="020B0606020202030204" pitchFamily="34" charset="0"/>
              </a:rPr>
            </a:br>
            <a:r>
              <a:rPr lang="cs-CZ" sz="2400" dirty="0">
                <a:latin typeface="Arial Narrow" panose="020B0606020202030204" pitchFamily="34" charset="0"/>
              </a:rPr>
              <a:t>2. </a:t>
            </a:r>
            <a:r>
              <a:rPr lang="cs-CZ" sz="2400" dirty="0" err="1">
                <a:latin typeface="Arial Narrow" panose="020B0606020202030204" pitchFamily="34" charset="0"/>
              </a:rPr>
              <a:t>nikajský</a:t>
            </a:r>
            <a:r>
              <a:rPr lang="cs-CZ" sz="2400" dirty="0">
                <a:latin typeface="Arial Narrow" panose="020B0606020202030204" pitchFamily="34" charset="0"/>
              </a:rPr>
              <a:t> koncil (sv. Jan Damašský)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některé hroby svatých se časem staly velkými poutními místy (Řím, Santiago, </a:t>
            </a:r>
            <a:r>
              <a:rPr lang="cs-CZ" sz="2400" dirty="0" err="1">
                <a:latin typeface="Arial Narrow" panose="020B0606020202030204" pitchFamily="34" charset="0"/>
              </a:rPr>
              <a:t>Tours</a:t>
            </a:r>
            <a:r>
              <a:rPr lang="cs-CZ" sz="2400" dirty="0">
                <a:latin typeface="Arial Narrow" panose="020B0606020202030204" pitchFamily="34" charset="0"/>
              </a:rPr>
              <a:t>, Bari, Benátky, …)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ve středověku platil zákaz přenášení relikvií bez souhlasu církevních představitelů (</a:t>
            </a:r>
            <a:r>
              <a:rPr lang="cs-CZ" sz="2400" dirty="0" err="1">
                <a:latin typeface="Arial Narrow" panose="020B0606020202030204" pitchFamily="34" charset="0"/>
              </a:rPr>
              <a:t>Codex</a:t>
            </a:r>
            <a:r>
              <a:rPr lang="cs-CZ" sz="2400" dirty="0">
                <a:latin typeface="Arial Narrow" panose="020B0606020202030204" pitchFamily="34" charset="0"/>
              </a:rPr>
              <a:t> </a:t>
            </a:r>
            <a:r>
              <a:rPr lang="cs-CZ" sz="2400" dirty="0" err="1">
                <a:latin typeface="Arial Narrow" panose="020B0606020202030204" pitchFamily="34" charset="0"/>
              </a:rPr>
              <a:t>Theodosianus</a:t>
            </a:r>
            <a:r>
              <a:rPr lang="cs-CZ" sz="2400" dirty="0">
                <a:latin typeface="Arial Narrow" panose="020B0606020202030204" pitchFamily="34" charset="0"/>
              </a:rPr>
              <a:t>, 4. lateránský koncil) – neúčinnost opatření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každá relikvie musela být opatřena potvrzením pravosti – </a:t>
            </a:r>
            <a:r>
              <a:rPr lang="cs-CZ" sz="2400" dirty="0" err="1">
                <a:latin typeface="Arial Narrow" panose="020B0606020202030204" pitchFamily="34" charset="0"/>
              </a:rPr>
              <a:t>autentikou</a:t>
            </a:r>
            <a:endParaRPr lang="cs-CZ" sz="2400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součást lidové zbožnosti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02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002876-1558-477A-AE6C-5D922279AC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D876BC-4A72-4AF7-880C-6C358B328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646674-0315-4293-BEBA-EBC037EC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trouba, sporák, budova&#10;&#10;Popis byl vytvořen automaticky">
            <a:extLst>
              <a:ext uri="{FF2B5EF4-FFF2-40B4-BE49-F238E27FC236}">
                <a16:creationId xmlns:a16="http://schemas.microsoft.com/office/drawing/2014/main" id="{19E867AC-B2B8-4B6F-B415-4874572CF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38" y="307284"/>
            <a:ext cx="6544477" cy="6243431"/>
          </a:xfrm>
        </p:spPr>
      </p:pic>
    </p:spTree>
    <p:extLst>
      <p:ext uri="{BB962C8B-B14F-4D97-AF65-F5344CB8AC3E}">
        <p14:creationId xmlns:p14="http://schemas.microsoft.com/office/powerpoint/2010/main" val="3591288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1EC161-51D9-4C31-89A4-B3EE70BBD2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ADCC6C-96CD-4A0D-AC41-98B12982D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527DCCC-205F-4C17-A5A6-CD3691B6C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88" y="378000"/>
            <a:ext cx="7922132" cy="451576"/>
          </a:xfrm>
        </p:spPr>
        <p:txBody>
          <a:bodyPr/>
          <a:lstStyle/>
          <a:p>
            <a:r>
              <a:rPr lang="cs-CZ" sz="3200" dirty="0"/>
              <a:t>Dějiny kultu svatých relikvií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8E4EE26-65B9-4C65-B204-5DD0C4D11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071391"/>
            <a:ext cx="1037563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významné kostely vlastnily velké kolekce relikvií v chrámových pokladech (Cáchy, Kolín, Praha, Saint-Denise) – inventáře chrámových pokladů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symboly vlády, boží vůle a ochrany (trnová koruna v Paříži, lebka svatého Václava v Praze)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rozvoj sběratelství relikvií (Ludvík IX., Václav II., Karel IV.)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slavnosti Ukazování svatých ostatků (Norimberk, Praha, Český Krumlov)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velký import relikvií z Východu na Západ (pád Konstantinopole 1453)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kritika ze strany reformace – odvádění od základní podstaty křesťanství – Kristovy oběti a eucharistie (J. Kalvín – </a:t>
            </a:r>
            <a:r>
              <a:rPr lang="cs-CZ" sz="2400" i="1" dirty="0">
                <a:latin typeface="Arial Narrow" panose="020B0606020202030204" pitchFamily="34" charset="0"/>
              </a:rPr>
              <a:t>Pojednání o relikviích</a:t>
            </a:r>
            <a:r>
              <a:rPr lang="cs-CZ" sz="2400" dirty="0">
                <a:latin typeface="Arial Narrow" panose="020B060602020203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latin typeface="Arial Narrow" panose="020B0606020202030204" pitchFamily="34" charset="0"/>
              </a:rPr>
              <a:t>raný novověk - export relikvií do nově christianizovaných částí Evropy – relikvie z katakomb (Tridentský koncil)</a:t>
            </a:r>
          </a:p>
        </p:txBody>
      </p:sp>
    </p:spTree>
    <p:extLst>
      <p:ext uri="{BB962C8B-B14F-4D97-AF65-F5344CB8AC3E}">
        <p14:creationId xmlns:p14="http://schemas.microsoft.com/office/powerpoint/2010/main" val="2737023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8CC4A99-6A25-4E5E-B548-905D46DEC5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AC53A1B-81CA-4427-8D2A-1EA830F8F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645976-714C-4034-AA5A-AE882232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, kámen&#10;&#10;Popis byl vytvořen automaticky">
            <a:extLst>
              <a:ext uri="{FF2B5EF4-FFF2-40B4-BE49-F238E27FC236}">
                <a16:creationId xmlns:a16="http://schemas.microsoft.com/office/drawing/2014/main" id="{06933DFD-3ED8-4108-8C25-B0754684C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75" y="60569"/>
            <a:ext cx="5098073" cy="6797431"/>
          </a:xfrm>
        </p:spPr>
      </p:pic>
    </p:spTree>
    <p:extLst>
      <p:ext uri="{BB962C8B-B14F-4D97-AF65-F5344CB8AC3E}">
        <p14:creationId xmlns:p14="http://schemas.microsoft.com/office/powerpoint/2010/main" val="256542834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1007</Words>
  <Application>Microsoft Office PowerPoint</Application>
  <PresentationFormat>Širokoúhlá obrazovka</PresentationFormat>
  <Paragraphs>156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Arial Narrow</vt:lpstr>
      <vt:lpstr>Tahoma</vt:lpstr>
      <vt:lpstr>Wingdings</vt:lpstr>
      <vt:lpstr>Prezentace_MU_CZ</vt:lpstr>
      <vt:lpstr>Svaté relikvie a jejich kult ve středověku</vt:lpstr>
      <vt:lpstr>Svaté relikvie</vt:lpstr>
      <vt:lpstr>Prezentace aplikace PowerPoint</vt:lpstr>
      <vt:lpstr>Dějiny kultu svatých relikvií</vt:lpstr>
      <vt:lpstr>Prezentace aplikace PowerPoint</vt:lpstr>
      <vt:lpstr>Dějiny kultu svatých relikvií</vt:lpstr>
      <vt:lpstr>Prezentace aplikace PowerPoint</vt:lpstr>
      <vt:lpstr>Dějiny kultu svatých relikvií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Role svaté relikvie</vt:lpstr>
      <vt:lpstr>Pašijové relikvie</vt:lpstr>
      <vt:lpstr>Prezentace aplikace PowerPoint</vt:lpstr>
      <vt:lpstr>Prezentace aplikace PowerPoint</vt:lpstr>
      <vt:lpstr>Pravost relikvií</vt:lpstr>
      <vt:lpstr>Prezentace aplikace PowerPoint</vt:lpstr>
      <vt:lpstr>Relikviáře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Chrámové poklady</vt:lpstr>
      <vt:lpstr>Úkol</vt:lpstr>
      <vt:lpstr>Shrnutí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Svatí a jejich kult ve středověku</dc:title>
  <dc:creator>Josef</dc:creator>
  <cp:lastModifiedBy>Libor Zajíc</cp:lastModifiedBy>
  <cp:revision>49</cp:revision>
  <cp:lastPrinted>1601-01-01T00:00:00Z</cp:lastPrinted>
  <dcterms:created xsi:type="dcterms:W3CDTF">2021-09-18T10:12:07Z</dcterms:created>
  <dcterms:modified xsi:type="dcterms:W3CDTF">2024-12-02T11:38:49Z</dcterms:modified>
</cp:coreProperties>
</file>