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6" r:id="rId3"/>
    <p:sldId id="258" r:id="rId4"/>
    <p:sldId id="259" r:id="rId5"/>
    <p:sldId id="277" r:id="rId6"/>
    <p:sldId id="278" r:id="rId7"/>
    <p:sldId id="279" r:id="rId8"/>
    <p:sldId id="283" r:id="rId9"/>
    <p:sldId id="294" r:id="rId10"/>
    <p:sldId id="280" r:id="rId11"/>
    <p:sldId id="281" r:id="rId12"/>
    <p:sldId id="284" r:id="rId13"/>
    <p:sldId id="293" r:id="rId14"/>
    <p:sldId id="282" r:id="rId15"/>
    <p:sldId id="287" r:id="rId16"/>
    <p:sldId id="292" r:id="rId17"/>
    <p:sldId id="285" r:id="rId18"/>
    <p:sldId id="288" r:id="rId19"/>
    <p:sldId id="290" r:id="rId20"/>
    <p:sldId id="286" r:id="rId21"/>
    <p:sldId id="295" r:id="rId2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768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FE8B4362-9944-7342-B28B-E931E1E862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95976C0B-67C9-FE4D-861B-FEF2C4BEC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6E56905-98EB-4E4B-BB7F-760923651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7CFE304C-B4EC-AE41-83D6-DFCA8039A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98FE51A2-DFE6-8C4C-AE3B-7EEE5FB3D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EE10F69E-5BDF-EB4D-A549-99C3B52C0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57CE533F-B2A8-0141-B7C6-76DE53BCD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45470077-C754-D94D-8876-CD951865E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BA8601A-2E5F-F046-8BEE-D6DFB9D51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2CA3E3DA-40C1-DE49-9B26-0B773DA09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DE6E024-A30E-2949-8B4D-FC6A4F774D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52CFA366-9799-3646-8C42-F75DED40D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1</a:t>
            </a:fld>
            <a:endParaRPr lang="cs-CZ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391" y="2447604"/>
            <a:ext cx="4648248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Poutě ve středověku</a:t>
            </a:r>
          </a:p>
        </p:txBody>
      </p:sp>
      <p:sp>
        <p:nvSpPr>
          <p:cNvPr id="17" name="Subtitle 3">
            <a:extLst>
              <a:ext uri="{FF2B5EF4-FFF2-40B4-BE49-F238E27FC236}">
                <a16:creationId xmlns:a16="http://schemas.microsoft.com/office/drawing/2014/main" id="{E396138E-4AA9-48ED-8762-95846CA1A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481" y="5066312"/>
            <a:ext cx="5246518" cy="6984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pic>
        <p:nvPicPr>
          <p:cNvPr id="8" name="Obrázek 7" descr="Obsah obrázku text, tkanina, lůžkoviny&#10;&#10;Popis byl vytvořen automaticky">
            <a:extLst>
              <a:ext uri="{FF2B5EF4-FFF2-40B4-BE49-F238E27FC236}">
                <a16:creationId xmlns:a16="http://schemas.microsoft.com/office/drawing/2014/main" id="{556BFD5A-CF38-D479-9746-AAA1A44297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792" r="2846"/>
          <a:stretch/>
        </p:blipFill>
        <p:spPr>
          <a:xfrm>
            <a:off x="4137142" y="718402"/>
            <a:ext cx="7908352" cy="520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4978E91-792C-8FD9-5C5D-4FBC9EB6BE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D13E82E-6801-2B07-5742-3EA6E4EE9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C5FE87A-22F9-24B6-0306-C15395DA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531" y="515814"/>
            <a:ext cx="10753200" cy="451576"/>
          </a:xfrm>
        </p:spPr>
        <p:txBody>
          <a:bodyPr/>
          <a:lstStyle/>
          <a:p>
            <a:r>
              <a:rPr lang="cs-CZ" sz="3600" dirty="0"/>
              <a:t>Křížové výpravy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9EB1B88-1907-ED6C-4484-803407FAB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63" y="1359001"/>
            <a:ext cx="8131037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speciální druh poutí vyhlášených za určitým cílem – především na obranu víry, svatých míst či proti heretikům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1095 vyhlášení 1. křížové výpravy (Urban II.)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spontánní výprava chudiny (Petr Poustevník) – pogromy, rozmetáni v Malé Asii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1099 dobyt Jeruzalém – vznik křižáckých držav (Jeruzalémské království, hrabství </a:t>
            </a:r>
            <a:r>
              <a:rPr lang="cs-CZ" dirty="0" err="1">
                <a:latin typeface="Arial Narrow" panose="020B0606020202030204" pitchFamily="34" charset="0"/>
              </a:rPr>
              <a:t>Edessa</a:t>
            </a:r>
            <a:r>
              <a:rPr lang="cs-CZ" dirty="0">
                <a:latin typeface="Arial Narrow" panose="020B0606020202030204" pitchFamily="34" charset="0"/>
              </a:rPr>
              <a:t>, knížectví Antiochie, hrabství Tripolis)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1187 bitva u </a:t>
            </a:r>
            <a:r>
              <a:rPr lang="cs-CZ" dirty="0" err="1">
                <a:latin typeface="Arial Narrow" panose="020B0606020202030204" pitchFamily="34" charset="0"/>
              </a:rPr>
              <a:t>Hattínu</a:t>
            </a:r>
            <a:endParaRPr lang="cs-CZ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1291 pád </a:t>
            </a:r>
            <a:r>
              <a:rPr lang="cs-CZ" dirty="0" err="1">
                <a:latin typeface="Arial Narrow" panose="020B0606020202030204" pitchFamily="34" charset="0"/>
              </a:rPr>
              <a:t>Akkonu</a:t>
            </a:r>
            <a:endParaRPr lang="cs-CZ" dirty="0">
              <a:latin typeface="Arial Narrow" panose="020B0606020202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B874ACD-CEDE-5BA5-E28E-FB509F91E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502" y="650774"/>
            <a:ext cx="3895298" cy="48482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97EA4C8-F13B-CEBA-5F45-3372D86D84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538" y="4946475"/>
            <a:ext cx="2301186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14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FBDAADD-CB18-68C5-CDB2-CBE4BB9574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A64195-B106-893D-6E47-810606BA1F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1B10D6A-60B0-BB6B-F2E4-57447BBD1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81292"/>
            <a:ext cx="10753200" cy="451576"/>
          </a:xfrm>
        </p:spPr>
        <p:txBody>
          <a:bodyPr/>
          <a:lstStyle/>
          <a:p>
            <a:r>
              <a:rPr lang="cs-CZ" sz="3600" dirty="0"/>
              <a:t>Ad </a:t>
            </a:r>
            <a:r>
              <a:rPr lang="cs-CZ" sz="3600" dirty="0" err="1"/>
              <a:t>limina</a:t>
            </a:r>
            <a:r>
              <a:rPr lang="cs-CZ" sz="3600" dirty="0"/>
              <a:t> </a:t>
            </a:r>
            <a:r>
              <a:rPr lang="cs-CZ" sz="3600" dirty="0" err="1"/>
              <a:t>apostolorum</a:t>
            </a:r>
            <a:endParaRPr lang="cs-CZ" sz="36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FD09340-BF44-AB53-BB72-0D2B47D59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39" y="1560435"/>
            <a:ext cx="8415122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rozšíření spojeno v růstem významu Říma a papežství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relativní dostupnost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často součást diplomatické cesty ke Svatému stolci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hroby apoštolů a nespočet dalších míst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sv. Petr ve Vatikánu, sv. Pavel za hradbami, sv. Vavřinec, </a:t>
            </a:r>
            <a:br>
              <a:rPr lang="cs-CZ" dirty="0">
                <a:latin typeface="Arial Narrow" panose="020B0606020202030204" pitchFamily="34" charset="0"/>
              </a:rPr>
            </a:br>
            <a:r>
              <a:rPr lang="cs-CZ" dirty="0">
                <a:latin typeface="Arial Narrow" panose="020B0606020202030204" pitchFamily="34" charset="0"/>
              </a:rPr>
              <a:t>sv. Anežka, sv. Cecílie, sv. Pankrác, Santa </a:t>
            </a:r>
            <a:r>
              <a:rPr lang="cs-CZ" dirty="0" err="1">
                <a:latin typeface="Arial Narrow" panose="020B0606020202030204" pitchFamily="34" charset="0"/>
              </a:rPr>
              <a:t>Magia</a:t>
            </a:r>
            <a:r>
              <a:rPr lang="cs-CZ" dirty="0">
                <a:latin typeface="Arial Narrow" panose="020B0606020202030204" pitchFamily="34" charset="0"/>
              </a:rPr>
              <a:t> </a:t>
            </a:r>
            <a:r>
              <a:rPr lang="cs-CZ" dirty="0" err="1">
                <a:latin typeface="Arial Narrow" panose="020B0606020202030204" pitchFamily="34" charset="0"/>
              </a:rPr>
              <a:t>Maggiore</a:t>
            </a:r>
            <a:r>
              <a:rPr lang="cs-CZ" dirty="0">
                <a:latin typeface="Arial Narrow" panose="020B0606020202030204" pitchFamily="34" charset="0"/>
              </a:rPr>
              <a:t>, Laterán, ...)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množství poutníků z českých zemí – záměr sv. Václava,</a:t>
            </a:r>
            <a:br>
              <a:rPr lang="cs-CZ" dirty="0">
                <a:latin typeface="Arial Narrow" panose="020B0606020202030204" pitchFamily="34" charset="0"/>
              </a:rPr>
            </a:br>
            <a:r>
              <a:rPr lang="cs-CZ" dirty="0">
                <a:latin typeface="Arial Narrow" panose="020B0606020202030204" pitchFamily="34" charset="0"/>
              </a:rPr>
              <a:t>Mlada, sv. Vojtěch, biskup Ondřej, zbožná žena Milejší, ...)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8C596C4D-7261-6477-2395-AC9DC9960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054" y="493680"/>
            <a:ext cx="3550059" cy="520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65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10807FA-E26E-740B-794D-AC92642FFF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EBD5538-58ED-D6E5-F0B6-9A44FED3B9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D582674-4655-D23D-38F9-B9214CC0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18CB72A4-1D20-8678-951F-3C391155A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50" y="151442"/>
            <a:ext cx="10227500" cy="5755351"/>
          </a:xfrm>
        </p:spPr>
      </p:pic>
    </p:spTree>
    <p:extLst>
      <p:ext uri="{BB962C8B-B14F-4D97-AF65-F5344CB8AC3E}">
        <p14:creationId xmlns:p14="http://schemas.microsoft.com/office/powerpoint/2010/main" val="3626024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5DAADBA-9C5B-51B9-6738-3156BAB46E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8CEA5AF-124E-8E17-BE7A-35911FDAA1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F907B62-86B5-A358-91B4-EC7E535F8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E01DA7C-60BC-5E66-441E-12DEAF5F7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667DA7B-0291-E222-CA2A-69313B162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" y="193200"/>
            <a:ext cx="11430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420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BE797C-6965-0EE8-0DA7-A532CB369C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1D3A5D-E868-1636-303B-8A18FB9DD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7031E14-9C99-6E0C-6854-DB650A589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22" y="574424"/>
            <a:ext cx="10753200" cy="451576"/>
          </a:xfrm>
        </p:spPr>
        <p:txBody>
          <a:bodyPr/>
          <a:lstStyle/>
          <a:p>
            <a:r>
              <a:rPr lang="cs-CZ" sz="3600" dirty="0" err="1"/>
              <a:t>Compostela</a:t>
            </a:r>
            <a:r>
              <a:rPr lang="cs-CZ" sz="3600" dirty="0"/>
              <a:t> - </a:t>
            </a:r>
            <a:r>
              <a:rPr lang="cs-CZ" sz="3600" dirty="0" err="1"/>
              <a:t>Camino</a:t>
            </a:r>
            <a:endParaRPr lang="cs-CZ" sz="36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3B1248D-D236-C3DA-75C6-FF6DAA67A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59001"/>
            <a:ext cx="7527355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nejznámější poutní trasa na světě – několik větví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symbolem pouti je svatojakubská mušle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počátek poutního místa v 10. století – nalezení hrobu sv. Jakuba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vzestup v 11. století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i="1" dirty="0">
                <a:latin typeface="Arial Narrow" panose="020B0606020202030204" pitchFamily="34" charset="0"/>
              </a:rPr>
              <a:t>Liber </a:t>
            </a:r>
            <a:r>
              <a:rPr lang="cs-CZ" i="1" dirty="0" err="1">
                <a:latin typeface="Arial Narrow" panose="020B0606020202030204" pitchFamily="34" charset="0"/>
              </a:rPr>
              <a:t>Sancti</a:t>
            </a:r>
            <a:r>
              <a:rPr lang="cs-CZ" i="1" dirty="0">
                <a:latin typeface="Arial Narrow" panose="020B0606020202030204" pitchFamily="34" charset="0"/>
              </a:rPr>
              <a:t> Jacobi </a:t>
            </a:r>
            <a:r>
              <a:rPr lang="cs-CZ" dirty="0">
                <a:latin typeface="Arial Narrow" panose="020B0606020202030204" pitchFamily="34" charset="0"/>
              </a:rPr>
              <a:t>– manuál pro poutníky z 12. století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pouť vykonala řada význačných osobností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v českých zemích záchytný bod v Praze – minoritský klášter u  sv. Jakuba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množství poutníků z českých zemí až od 14. století</a:t>
            </a:r>
          </a:p>
          <a:p>
            <a:endParaRPr lang="cs-CZ" dirty="0"/>
          </a:p>
        </p:txBody>
      </p:sp>
      <p:pic>
        <p:nvPicPr>
          <p:cNvPr id="7" name="Obrázek 6" descr="Obsah obrázku budova, exteriér, kámen, staré&#10;&#10;Popis byl vytvořen automaticky">
            <a:extLst>
              <a:ext uri="{FF2B5EF4-FFF2-40B4-BE49-F238E27FC236}">
                <a16:creationId xmlns:a16="http://schemas.microsoft.com/office/drawing/2014/main" id="{7D574D7E-5AB6-282E-23FF-40EB670467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27889"/>
          <a:stretch/>
        </p:blipFill>
        <p:spPr>
          <a:xfrm>
            <a:off x="8137275" y="204787"/>
            <a:ext cx="3514725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7B6738-56D0-6827-E676-7E16CBB1DC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0E55433-51AB-7934-2999-E642141D6B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E1C3347-D1D6-FD01-0A41-5072EA5D8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4A2CF83-8117-573B-4B1B-F7C0A616C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A3F510-23E2-4132-29F9-70D94FDB7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13" y="0"/>
            <a:ext cx="8148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61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721C26-D254-F36A-D201-FCEABAD5A3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20030E9-1DCA-7BBD-8683-E1386502C3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E8862C8-6CEF-A690-9C4C-49847BC89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C5ED3E2-7448-70D8-ED09-3F3000B49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5890B83-3B6F-1E7D-7313-F40C23011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9" y="163945"/>
            <a:ext cx="5146995" cy="653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DD56E7C-1FA7-9658-5B1E-0E7F3E6FA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126" y="1187041"/>
            <a:ext cx="6725874" cy="448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914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A8D37D6-260F-016D-09BD-B0E03F25DB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9B536BB-42E9-B8FA-549F-38B94783C3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D952D8A-7A63-3C85-8660-34C02DF6E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00087"/>
            <a:ext cx="10753200" cy="451576"/>
          </a:xfrm>
        </p:spPr>
        <p:txBody>
          <a:bodyPr/>
          <a:lstStyle/>
          <a:p>
            <a:r>
              <a:rPr lang="cs-CZ" sz="3600" dirty="0"/>
              <a:t>Další významná poutní místa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3335DE1-840F-FD6D-6FE7-6249F65A0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1688267"/>
            <a:ext cx="10753200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Konstantinopol – množství chrámů a relikvií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err="1">
                <a:latin typeface="Arial Narrow" panose="020B0606020202030204" pitchFamily="34" charset="0"/>
              </a:rPr>
              <a:t>Tours</a:t>
            </a:r>
            <a:r>
              <a:rPr lang="cs-CZ" dirty="0">
                <a:latin typeface="Arial Narrow" panose="020B0606020202030204" pitchFamily="34" charset="0"/>
              </a:rPr>
              <a:t> – hrob sv. Martina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Kolín, Cáchy, Trevír, Mohuč, Maastricht – relikvie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Bari – hrob sv. Mikuláše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Milán – hrob sv. Ambrože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Benátky – hrob sv. Marka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Paříž – Svatá kaple a opatství Saint-Denise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Canterbury – hrob sv. Tomáše </a:t>
            </a:r>
            <a:r>
              <a:rPr lang="cs-CZ" dirty="0" err="1">
                <a:latin typeface="Arial Narrow" panose="020B0606020202030204" pitchFamily="34" charset="0"/>
              </a:rPr>
              <a:t>Becketa</a:t>
            </a:r>
            <a:endParaRPr lang="cs-CZ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Praha – ukazování svatých ostatků na Dobytčím trhu</a:t>
            </a:r>
          </a:p>
          <a:p>
            <a:endParaRPr lang="cs-CZ" dirty="0"/>
          </a:p>
        </p:txBody>
      </p:sp>
      <p:pic>
        <p:nvPicPr>
          <p:cNvPr id="7" name="Obrázek 6" descr="Obsah obrázku budova, staré, oltář&#10;&#10;Popis byl vytvořen automaticky">
            <a:extLst>
              <a:ext uri="{FF2B5EF4-FFF2-40B4-BE49-F238E27FC236}">
                <a16:creationId xmlns:a16="http://schemas.microsoft.com/office/drawing/2014/main" id="{81127B1A-69CA-5C46-018F-61BF43079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321" y="700087"/>
            <a:ext cx="4486183" cy="458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89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3FDDE7-A3AB-D522-D80A-A823E15C99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D157342-C0B6-C440-D02B-5A8E9BAF9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3A72D97-C877-5470-C3F8-20CBF8B2E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C599104-B736-B15D-8226-BE1F31EB7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DB0459-436B-4D00-ED03-BD06FDB18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983" y="496683"/>
            <a:ext cx="8324033" cy="55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898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1270968-77D0-7EA7-77C6-3D39A83183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916A776-EC39-3C63-C28D-1CF0462E8D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35C2E72-18FE-D8EA-8410-67B818C9A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C849718-FAD3-82EA-398B-3D0015870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3A31134-F749-460F-32C8-BB29E042D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245" y="624762"/>
            <a:ext cx="8743742" cy="531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43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BA2A26-DBF1-43F3-9CFA-59CE4B3709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33F992-5044-499A-920B-548D69D682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7E86AEB-5AAA-4C76-B0CB-A816BD398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490838"/>
            <a:ext cx="10753200" cy="451576"/>
          </a:xfrm>
        </p:spPr>
        <p:txBody>
          <a:bodyPr/>
          <a:lstStyle/>
          <a:p>
            <a:r>
              <a:rPr lang="cs-CZ" sz="3600" dirty="0"/>
              <a:t>Co je to pouť?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5E1248B-42DE-4195-A7BF-7F1E248AB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588" y="1506175"/>
            <a:ext cx="6687299" cy="460992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putovaní za určitým cílem – nemusí být pouze náboženský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v rámci náboženství cesta na dané poutní místo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vyslyšení modlitby, vidina možného zázraku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pouť jako kajícná cesta, součást trestu nebo poděkování Bohu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v potaz je nutné brát i jiné důvody pro vykonání pouti – vyplnění volného času, touha po poznání, místo setkávání</a:t>
            </a:r>
          </a:p>
          <a:p>
            <a:pPr marL="72000" indent="0">
              <a:buNone/>
            </a:pPr>
            <a:endParaRPr lang="cs-CZ" dirty="0">
              <a:latin typeface="Arial Narrow" panose="020B0606020202030204" pitchFamily="34" charset="0"/>
            </a:endParaRPr>
          </a:p>
        </p:txBody>
      </p:sp>
      <p:pic>
        <p:nvPicPr>
          <p:cNvPr id="7" name="Obrázek 6" descr="Obsah obrázku text, kniha&#10;&#10;Popis byl vytvořen automaticky">
            <a:extLst>
              <a:ext uri="{FF2B5EF4-FFF2-40B4-BE49-F238E27FC236}">
                <a16:creationId xmlns:a16="http://schemas.microsoft.com/office/drawing/2014/main" id="{4A0C9576-F61E-798F-7560-1F5983023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26" y="716626"/>
            <a:ext cx="4217686" cy="50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32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7F15B3E-2E7F-B061-5237-9888C989F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9E7DD7B-352C-E3BB-364E-61BAD22EB0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260E322-718C-066A-64A1-A2C33815A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112" y="590169"/>
            <a:ext cx="10753200" cy="451576"/>
          </a:xfrm>
        </p:spPr>
        <p:txBody>
          <a:bodyPr/>
          <a:lstStyle/>
          <a:p>
            <a:r>
              <a:rPr lang="cs-CZ" sz="3600" dirty="0"/>
              <a:t>Lokální poutní místa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C104668-9600-ABAB-8AF6-009BEABC4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76257"/>
            <a:ext cx="10753200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Praha – hroby sv. Václava, Vojtěcha a Ludmily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Stará Boleslav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Sázava – hrob sv. Prokopa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Hnězdno – původní hrob sv. Vojtěcha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Stoličný Bělehrad – hrob sv. Štěpána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Salzburg – hroby svatých Ruperta a Virgila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err="1">
                <a:latin typeface="Arial Narrow" panose="020B0606020202030204" pitchFamily="34" charset="0"/>
              </a:rPr>
              <a:t>Mariazell</a:t>
            </a:r>
            <a:r>
              <a:rPr lang="cs-CZ" dirty="0">
                <a:latin typeface="Arial Narrow" panose="020B0606020202030204" pitchFamily="34" charset="0"/>
              </a:rPr>
              <a:t> – mariánské poutní místo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err="1">
                <a:latin typeface="Arial Narrow" panose="020B0606020202030204" pitchFamily="34" charset="0"/>
              </a:rPr>
              <a:t>Freising</a:t>
            </a:r>
            <a:r>
              <a:rPr lang="cs-CZ" dirty="0">
                <a:latin typeface="Arial Narrow" panose="020B0606020202030204" pitchFamily="34" charset="0"/>
              </a:rPr>
              <a:t> – hrob sv. </a:t>
            </a:r>
            <a:r>
              <a:rPr lang="cs-CZ" dirty="0" err="1">
                <a:latin typeface="Arial Narrow" panose="020B0606020202030204" pitchFamily="34" charset="0"/>
              </a:rPr>
              <a:t>Korbiniána</a:t>
            </a:r>
            <a:endParaRPr lang="cs-CZ" dirty="0"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Řezno – hrob sv. </a:t>
            </a:r>
            <a:r>
              <a:rPr lang="cs-CZ" dirty="0" err="1">
                <a:latin typeface="Arial Narrow" panose="020B0606020202030204" pitchFamily="34" charset="0"/>
              </a:rPr>
              <a:t>Jimrama</a:t>
            </a:r>
            <a:endParaRPr lang="cs-CZ" dirty="0">
              <a:latin typeface="Arial Narrow" panose="020B0606020202030204" pitchFamily="34" charset="0"/>
            </a:endParaRPr>
          </a:p>
          <a:p>
            <a:pPr marL="72000" indent="0">
              <a:buNone/>
            </a:pPr>
            <a:endParaRPr lang="cs-CZ" dirty="0">
              <a:latin typeface="Arial Narrow" panose="020B0606020202030204" pitchFamily="34" charset="0"/>
            </a:endParaRPr>
          </a:p>
          <a:p>
            <a:endParaRPr lang="cs-CZ" dirty="0"/>
          </a:p>
        </p:txBody>
      </p:sp>
      <p:pic>
        <p:nvPicPr>
          <p:cNvPr id="9" name="Obrázek 8" descr="Obsah obrázku obloha, exteriér, cihla, staré&#10;&#10;Popis byl vytvořen automaticky">
            <a:extLst>
              <a:ext uri="{FF2B5EF4-FFF2-40B4-BE49-F238E27FC236}">
                <a16:creationId xmlns:a16="http://schemas.microsoft.com/office/drawing/2014/main" id="{07E6E31B-C1DB-0EB6-7E0D-97C5F186D7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44"/>
          <a:stretch/>
        </p:blipFill>
        <p:spPr>
          <a:xfrm rot="5400000">
            <a:off x="6731179" y="620197"/>
            <a:ext cx="5561160" cy="507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99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9510E8E-9C98-CC2A-0E52-819DEB68DC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3F37BF-F328-F5AA-04C4-F197969D6E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2EB092-5C33-A01A-BFC5-B78544A23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200" dirty="0"/>
              <a:t>Shrnutí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6D45737-7C32-81DC-230C-02C898F41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pouť patří již od raného křesťanství mezi základní projevy náboženského života věřících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různá motivace pro vykonání poutě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různá očekávání od samotné pouti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ekonomický aspekt poutního místa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nejčastější cíle: Jeruzalém, Řím, Santiago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lokální poutní místa: Praha, Stará Boleslav, </a:t>
            </a:r>
            <a:r>
              <a:rPr lang="cs-CZ" dirty="0" err="1">
                <a:latin typeface="Arial Narrow" panose="020B0606020202030204" pitchFamily="34" charset="0"/>
              </a:rPr>
              <a:t>Mariazell</a:t>
            </a:r>
            <a:endParaRPr lang="cs-CZ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241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88E5EC3-0441-4AE8-8DE2-7949FEABBC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A1E47E-51F3-4D37-A852-40C736AA6C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00236EA-4F91-48EE-A3E5-8A58D69EC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22" y="691186"/>
            <a:ext cx="8763842" cy="451576"/>
          </a:xfrm>
        </p:spPr>
        <p:txBody>
          <a:bodyPr/>
          <a:lstStyle/>
          <a:p>
            <a:r>
              <a:rPr lang="cs-CZ" sz="3600" dirty="0"/>
              <a:t>Význam poutí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0C385CC-3960-4DD2-839E-E9932E567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75468"/>
            <a:ext cx="6365625" cy="467853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význam náboženský – duchovní pohnutky pro vykonání poutě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kulturní výměna – zkušenosti a různé suvenýry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šíření kultů svatých – darování ostatků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vytváření kontaktů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křížové výpravy jako speciální typ poutí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ekonomická stránka pouti – kdo si ji mohl dovolit, jak náročnou pouť mohl zvolit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společenská prestiž 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C52025E-62B2-C7E2-D82B-C103ECF47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r="17920"/>
          <a:stretch/>
        </p:blipFill>
        <p:spPr>
          <a:xfrm>
            <a:off x="7062801" y="565996"/>
            <a:ext cx="4910125" cy="522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42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4C6356-65D6-4CE0-AAB8-81792FAEB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90F7616-029C-4825-B047-E7DE150FD6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E8E5401-3D2F-4CEF-953F-1208FA3C2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25" y="525225"/>
            <a:ext cx="8730000" cy="451576"/>
          </a:xfrm>
        </p:spPr>
        <p:txBody>
          <a:bodyPr/>
          <a:lstStyle/>
          <a:p>
            <a:r>
              <a:rPr lang="cs-CZ" sz="3600" dirty="0"/>
              <a:t>Poutní místo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25F0EDF-1E18-4BAF-B75C-56C6415EC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42250"/>
            <a:ext cx="9911100" cy="453606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cíl poutníků a návštěvníků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hrob světice či světce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místo, o němž se píše v Bibli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význačný kostel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velká kolekce relikvií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lokace spojená se zázraky nebo zjevením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náboženská slavnost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ekonomický aspekt poutního místa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lokace s vyspělou infrastrukturou </a:t>
            </a:r>
            <a:br>
              <a:rPr lang="cs-CZ" dirty="0">
                <a:latin typeface="Arial Narrow" panose="020B0606020202030204" pitchFamily="34" charset="0"/>
              </a:rPr>
            </a:br>
            <a:r>
              <a:rPr lang="cs-CZ" dirty="0">
                <a:latin typeface="Arial Narrow" panose="020B0606020202030204" pitchFamily="34" charset="0"/>
              </a:rPr>
              <a:t>a službami – ubytování, nemocnice, hostince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C150DE1E-B046-B395-B851-06B04A020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 r="8115"/>
          <a:stretch/>
        </p:blipFill>
        <p:spPr>
          <a:xfrm>
            <a:off x="6521751" y="1062927"/>
            <a:ext cx="5576199" cy="396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42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170490-91E3-4E07-AD12-2AFA8B5D66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C95B11-7497-4571-8145-C950B4BC35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AD5F3C-A71D-4B9D-9193-FACD6AECF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06936"/>
            <a:ext cx="10753200" cy="451576"/>
          </a:xfrm>
        </p:spPr>
        <p:txBody>
          <a:bodyPr/>
          <a:lstStyle/>
          <a:p>
            <a:r>
              <a:rPr lang="cs-CZ" sz="3600" dirty="0"/>
              <a:t>Počátky křesťanských poutí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33E581D-551D-B0F7-B718-BBDB65E66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59001"/>
            <a:ext cx="7332047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pouť jako misijní cesta (cesty sv. Pavla a dalších apoštolů)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inspirace z Judaismu (putování Židů do Jeruzaléma) </a:t>
            </a:r>
            <a:br>
              <a:rPr lang="cs-CZ" dirty="0">
                <a:latin typeface="Arial Narrow" panose="020B0606020202030204" pitchFamily="34" charset="0"/>
              </a:rPr>
            </a:br>
            <a:r>
              <a:rPr lang="cs-CZ" dirty="0">
                <a:latin typeface="Arial Narrow" panose="020B0606020202030204" pitchFamily="34" charset="0"/>
              </a:rPr>
              <a:t>a pohanských náboženství (kultovní místa)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cesty k hrobům mučedníků – spojeno s počátkem kultu svatých – od 3. století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počátek poutí do Svaté země – 4. století (sv. Helena, sv. Jeroným) – objevení pašijových relikvií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utváření poutní mapy – velká a lokální poutní místa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základy mariánské úcty po koncilu v </a:t>
            </a:r>
            <a:r>
              <a:rPr lang="cs-CZ" dirty="0" err="1">
                <a:latin typeface="Arial Narrow" panose="020B0606020202030204" pitchFamily="34" charset="0"/>
              </a:rPr>
              <a:t>Efesu</a:t>
            </a:r>
            <a:r>
              <a:rPr lang="cs-CZ" dirty="0">
                <a:latin typeface="Arial Narrow" panose="020B0606020202030204" pitchFamily="34" charset="0"/>
              </a:rPr>
              <a:t> (431)</a:t>
            </a:r>
          </a:p>
          <a:p>
            <a:endParaRPr lang="cs-CZ" dirty="0"/>
          </a:p>
        </p:txBody>
      </p:sp>
      <p:pic>
        <p:nvPicPr>
          <p:cNvPr id="7" name="Obrázek 6" descr="Obsah obrázku tráva, exteriér&#10;&#10;Popis byl vytvořen automaticky">
            <a:extLst>
              <a:ext uri="{FF2B5EF4-FFF2-40B4-BE49-F238E27FC236}">
                <a16:creationId xmlns:a16="http://schemas.microsoft.com/office/drawing/2014/main" id="{8545BAC2-111C-4F47-6AC1-9F6A164585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047" y="583136"/>
            <a:ext cx="4168047" cy="519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54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65083B-24F0-EEAF-1F9B-0E0799FAF5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803C84-96CD-AD3C-2B4D-ED7CFB474A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CDF631-0809-4854-A7FA-D40F571B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36637"/>
            <a:ext cx="10753200" cy="451576"/>
          </a:xfrm>
        </p:spPr>
        <p:txBody>
          <a:bodyPr/>
          <a:lstStyle/>
          <a:p>
            <a:r>
              <a:rPr lang="cs-CZ" sz="3600" dirty="0"/>
              <a:t>Poutě ve středověku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C1F48F3-7642-F584-E9BD-8C0DDB4FA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29789"/>
            <a:ext cx="7704909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slib vykonání pouti – mnohdy s nutností zástavy majetku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putování do Říma k hrobům apoštolů (Ad </a:t>
            </a:r>
            <a:r>
              <a:rPr lang="cs-CZ" dirty="0" err="1">
                <a:latin typeface="Arial Narrow" panose="020B0606020202030204" pitchFamily="34" charset="0"/>
              </a:rPr>
              <a:t>limina</a:t>
            </a:r>
            <a:r>
              <a:rPr lang="cs-CZ" dirty="0">
                <a:latin typeface="Arial Narrow" panose="020B0606020202030204" pitchFamily="34" charset="0"/>
              </a:rPr>
              <a:t> </a:t>
            </a:r>
            <a:r>
              <a:rPr lang="cs-CZ" dirty="0" err="1">
                <a:latin typeface="Arial Narrow" panose="020B0606020202030204" pitchFamily="34" charset="0"/>
              </a:rPr>
              <a:t>apostolorum</a:t>
            </a:r>
            <a:r>
              <a:rPr lang="cs-CZ" dirty="0">
                <a:latin typeface="Arial Narrow" panose="020B060602020203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od 10. století poutě do Santiaga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ochranné listiny pro poutníky – útok na poutníka byl těžkým církevním zločinem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počátek křížových výprav – idea křížové výpravy jako poutě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odpustky pro účastníky poutí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C588702C-01C7-3B71-09FD-96F9EF1BD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b="4994"/>
          <a:stretch/>
        </p:blipFill>
        <p:spPr>
          <a:xfrm>
            <a:off x="8424327" y="162480"/>
            <a:ext cx="3513423" cy="580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13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F85921-0D84-7504-0265-DC03003F7F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D08D16-71AB-114A-1964-E8E54E468C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3E8DE40-C26B-0DC9-E8D9-7050156F4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410" y="795180"/>
            <a:ext cx="10753200" cy="451576"/>
          </a:xfrm>
        </p:spPr>
        <p:txBody>
          <a:bodyPr/>
          <a:lstStyle/>
          <a:p>
            <a:r>
              <a:rPr lang="cs-CZ" sz="3600" dirty="0"/>
              <a:t>Poutě do Svaté země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4ACEDBD-3476-2944-0049-B0787229D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10475"/>
            <a:ext cx="7039083" cy="413999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finančně nejnáročnější cesty – velká vzdálenost, politická situace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touha vidět místa, o nichž se píše v Bibli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Jeruzalém, Betlém, </a:t>
            </a:r>
            <a:r>
              <a:rPr lang="cs-CZ" dirty="0" err="1">
                <a:latin typeface="Arial Narrow" panose="020B0606020202030204" pitchFamily="34" charset="0"/>
              </a:rPr>
              <a:t>Hebron</a:t>
            </a:r>
            <a:r>
              <a:rPr lang="cs-CZ" dirty="0">
                <a:latin typeface="Arial Narrow" panose="020B0606020202030204" pitchFamily="34" charset="0"/>
              </a:rPr>
              <a:t>, Nazaret, Galilea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některá místa společná s Judaismem a později i Islámem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latin typeface="Arial Narrow" panose="020B0606020202030204" pitchFamily="34" charset="0"/>
              </a:rPr>
              <a:t>poutníci z českých zemí – záměr sv. Vojtěcha, biskup Jindřich Zdík, opat Silvestr, Spytihněv (syn Bořivoje II.)</a:t>
            </a:r>
          </a:p>
        </p:txBody>
      </p:sp>
      <p:pic>
        <p:nvPicPr>
          <p:cNvPr id="9" name="Obrázek 8" descr="Obsah obrázku text, barevné, tkanina, malování&#10;&#10;Popis byl vytvořen automaticky">
            <a:extLst>
              <a:ext uri="{FF2B5EF4-FFF2-40B4-BE49-F238E27FC236}">
                <a16:creationId xmlns:a16="http://schemas.microsoft.com/office/drawing/2014/main" id="{210EA3F9-8186-F079-D2AB-29EEC0BE9B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083" y="179407"/>
            <a:ext cx="4415330" cy="56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59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A36F461-BC8A-6794-3CAB-17888DB8FF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CD9AAC0-9A45-0F4D-2C9F-3A461C02B7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80E1ED1-74F6-6638-EE2A-3F5F0A612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interiér&#10;&#10;Popis byl vytvořen automaticky">
            <a:extLst>
              <a:ext uri="{FF2B5EF4-FFF2-40B4-BE49-F238E27FC236}">
                <a16:creationId xmlns:a16="http://schemas.microsoft.com/office/drawing/2014/main" id="{5A84EE17-74EB-A17C-0354-D1B6BBDCB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014" y="166730"/>
            <a:ext cx="8538536" cy="5971270"/>
          </a:xfrm>
        </p:spPr>
      </p:pic>
    </p:spTree>
    <p:extLst>
      <p:ext uri="{BB962C8B-B14F-4D97-AF65-F5344CB8AC3E}">
        <p14:creationId xmlns:p14="http://schemas.microsoft.com/office/powerpoint/2010/main" val="1897689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B4BD6F8-A694-388C-9D5E-2AF64A59C5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Svatí a jejich kult ve středověku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D228E7-040F-2D76-89C8-CBC58A5FE8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68FD544-5D88-8A9C-EFF4-6D673662F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1A55F30-4236-9BEC-124F-2B518745D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7E0ADBF-D6D0-6B61-99F3-BFE726B2A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69" y="61396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98702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16-9-cz-v11.potx" id="{850E93A8-45C9-4C23-9306-30E4FC2F50F2}" vid="{13F8A24C-E6A5-454D-8F66-47FE17FE1E3B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910</Words>
  <Application>Microsoft Office PowerPoint</Application>
  <PresentationFormat>Širokoúhlá obrazovka</PresentationFormat>
  <Paragraphs>138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Arial Narrow</vt:lpstr>
      <vt:lpstr>Tahoma</vt:lpstr>
      <vt:lpstr>Wingdings</vt:lpstr>
      <vt:lpstr>Prezentace_MU_CZ</vt:lpstr>
      <vt:lpstr>Poutě ve středověku</vt:lpstr>
      <vt:lpstr>Co je to pouť?</vt:lpstr>
      <vt:lpstr>Význam poutí</vt:lpstr>
      <vt:lpstr>Poutní místo</vt:lpstr>
      <vt:lpstr>Počátky křesťanských poutí</vt:lpstr>
      <vt:lpstr>Poutě ve středověku</vt:lpstr>
      <vt:lpstr>Poutě do Svaté země</vt:lpstr>
      <vt:lpstr>Prezentace aplikace PowerPoint</vt:lpstr>
      <vt:lpstr>Prezentace aplikace PowerPoint</vt:lpstr>
      <vt:lpstr>Křížové výpravy</vt:lpstr>
      <vt:lpstr>Ad limina apostolorum</vt:lpstr>
      <vt:lpstr>Prezentace aplikace PowerPoint</vt:lpstr>
      <vt:lpstr>Prezentace aplikace PowerPoint</vt:lpstr>
      <vt:lpstr>Compostela - Camino</vt:lpstr>
      <vt:lpstr>Prezentace aplikace PowerPoint</vt:lpstr>
      <vt:lpstr>Prezentace aplikace PowerPoint</vt:lpstr>
      <vt:lpstr>Další významná poutní místa</vt:lpstr>
      <vt:lpstr>Prezentace aplikace PowerPoint</vt:lpstr>
      <vt:lpstr>Prezentace aplikace PowerPoint</vt:lpstr>
      <vt:lpstr>Lokální poutní místa</vt:lpstr>
      <vt:lpstr>Shrnutí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Svatí a jejich kult ve středověku</dc:title>
  <dc:creator>Josef</dc:creator>
  <cp:lastModifiedBy>Libor Zajíc</cp:lastModifiedBy>
  <cp:revision>47</cp:revision>
  <cp:lastPrinted>1601-01-01T00:00:00Z</cp:lastPrinted>
  <dcterms:created xsi:type="dcterms:W3CDTF">2021-09-18T10:12:07Z</dcterms:created>
  <dcterms:modified xsi:type="dcterms:W3CDTF">2024-12-09T09:10:19Z</dcterms:modified>
</cp:coreProperties>
</file>