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Proxima Nova"/>
      <p:regular r:id="rId24"/>
      <p:bold r:id="rId25"/>
      <p:italic r:id="rId26"/>
      <p:boldItalic r:id="rId27"/>
    </p:embeddedFont>
    <p:embeddedFont>
      <p:font typeface="Alfa Slab One"/>
      <p:regular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roximaNova-regular.fntdata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roximaNova-italic.fntdata"/><Relationship Id="rId25" Type="http://schemas.openxmlformats.org/officeDocument/2006/relationships/font" Target="fonts/ProximaNova-bold.fntdata"/><Relationship Id="rId28" Type="http://schemas.openxmlformats.org/officeDocument/2006/relationships/font" Target="fonts/AlfaSlabOne-regular.fntdata"/><Relationship Id="rId27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6bfcd643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16bfcd643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16bfcd643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16bfcd643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707f26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1707f26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1707f26e4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1707f26e4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1707f26e4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1707f26e4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1707f26e4f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1707f26e4f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1707f26e4f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1707f26e4f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1707f26e4f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1707f26e4f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1858d20807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1858d20807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16bfcd643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16bfcd643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1858d2080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1858d2080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1858d20807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1858d20807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1858d2080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1858d2080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1858d2080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1858d2080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6bfcd643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6bfcd643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16bfcd643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16bfcd643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16bfcd643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16bfcd643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it.wikipedia.org/wiki/Pronome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2053200" y="2799900"/>
            <a:ext cx="5037600" cy="32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sk" sz="1340">
                <a:solidFill>
                  <a:schemeClr val="dk1"/>
                </a:solidFill>
              </a:rPr>
              <a:t>Bacchini,Gazdová,Pavelicová</a:t>
            </a:r>
            <a:endParaRPr sz="134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2177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indefiniti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76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-</a:t>
            </a:r>
            <a:r>
              <a:rPr lang="sk">
                <a:solidFill>
                  <a:schemeClr val="dk1"/>
                </a:solidFill>
              </a:rPr>
              <a:t>-alcune forme sono specializzate in funzione di aggettivo, altre in funzione di pronome e altre sono compatibili con entrambi gli usi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solo aggettivi: ogni, qualche,qualsiasi,qualunque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solo pronomi:ognuno, qualcuno,nulla, niente, chicchessia,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aggettivi e pronomi: alcuni,altri, certi,nessuno,tutti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esempio</a:t>
            </a:r>
            <a:r>
              <a:rPr lang="sk">
                <a:solidFill>
                  <a:schemeClr val="dk1"/>
                </a:solidFill>
              </a:rPr>
              <a:t>: Ha i capelli rossi e anche </a:t>
            </a:r>
            <a:r>
              <a:rPr lang="sk" u="sng">
                <a:solidFill>
                  <a:schemeClr val="dk1"/>
                </a:solidFill>
              </a:rPr>
              <a:t>qualcuno</a:t>
            </a:r>
            <a:r>
              <a:rPr lang="sk">
                <a:solidFill>
                  <a:schemeClr val="dk1"/>
                </a:solidFill>
              </a:rPr>
              <a:t> bianco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             </a:t>
            </a:r>
            <a:r>
              <a:rPr lang="sk" u="sng">
                <a:solidFill>
                  <a:schemeClr val="dk1"/>
                </a:solidFill>
              </a:rPr>
              <a:t>Chiunque</a:t>
            </a:r>
            <a:r>
              <a:rPr lang="sk">
                <a:solidFill>
                  <a:schemeClr val="dk1"/>
                </a:solidFill>
              </a:rPr>
              <a:t> intelligente potrebbe capirlo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Il costrutto partitivo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complemento indiretto che indica l'insieme all'interno del quale si trova l'elemento di cui si parla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Verrà anche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qualche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mio amico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          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Verranno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anche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due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miei amici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-il complemento partitivo può essere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sostituito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dal pronome clitico </a:t>
            </a:r>
            <a:r>
              <a:rPr i="1"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</a:t>
            </a:r>
            <a:endParaRPr i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Ne verrà anche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qualcuno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mio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possessivi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-in assenza del nome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-possono trovarsi con articoli, dimostrativi, indefiniti, ma non da soli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   -esempio: Il mio cane </a:t>
            </a: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è un cocker, e </a:t>
            </a:r>
            <a:r>
              <a:rPr lang="sk" u="sng">
                <a:solidFill>
                  <a:schemeClr val="dk1"/>
                </a:solidFill>
                <a:highlight>
                  <a:srgbClr val="FFFFFF"/>
                </a:highlight>
              </a:rPr>
              <a:t>il tuo</a:t>
            </a: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?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-i possessivi possono trovarsi da soli solo con i nomi massa a referenza </a:t>
            </a: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indeterminata</a:t>
            </a:r>
            <a:br>
              <a:rPr lang="sk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    -esempio: Tuoi amici ne ho visti, </a:t>
            </a:r>
            <a:r>
              <a:rPr lang="sk" u="sng">
                <a:solidFill>
                  <a:schemeClr val="dk1"/>
                </a:solidFill>
                <a:highlight>
                  <a:srgbClr val="FFFFFF"/>
                </a:highlight>
              </a:rPr>
              <a:t>miei</a:t>
            </a: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 no. </a:t>
            </a:r>
            <a:br>
              <a:rPr lang="sk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 		</a:t>
            </a:r>
            <a:br>
              <a:rPr lang="sk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sk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interrogativi ed esclamativi</a:t>
            </a:r>
            <a:endParaRPr/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</a:rPr>
              <a:t>-</a:t>
            </a:r>
            <a:r>
              <a:rPr lang="sk">
                <a:solidFill>
                  <a:schemeClr val="dk1"/>
                </a:solidFill>
              </a:rPr>
              <a:t>anche fra gli interrogativi alcuni sono specializzati nell'uso pronominale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-chi, (che) cosa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-possono svolgere anche funzione pronominale gli aggettivi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-che, quale, quanto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-interrogano </a:t>
            </a:r>
            <a:r>
              <a:rPr lang="sk">
                <a:solidFill>
                  <a:schemeClr val="dk1"/>
                </a:solidFill>
              </a:rPr>
              <a:t>sull'identità</a:t>
            </a:r>
            <a:r>
              <a:rPr lang="sk">
                <a:solidFill>
                  <a:schemeClr val="dk1"/>
                </a:solidFill>
              </a:rPr>
              <a:t> di un referente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-chi, (che) cosa, che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-esempi: Chi cerchi? (Che) cosa vuoi?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-quale- interroga sulla </a:t>
            </a:r>
            <a:r>
              <a:rPr lang="sk">
                <a:solidFill>
                  <a:schemeClr val="dk1"/>
                </a:solidFill>
              </a:rPr>
              <a:t>quantità o sull'identità di un referente </a:t>
            </a:r>
            <a:r>
              <a:rPr lang="sk">
                <a:solidFill>
                  <a:schemeClr val="dk1"/>
                </a:solidFill>
              </a:rPr>
              <a:t>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-esempio: </a:t>
            </a:r>
            <a:r>
              <a:rPr lang="sk" u="sng">
                <a:solidFill>
                  <a:schemeClr val="dk1"/>
                </a:solidFill>
              </a:rPr>
              <a:t>Quale</a:t>
            </a:r>
            <a:r>
              <a:rPr lang="sk">
                <a:solidFill>
                  <a:schemeClr val="dk1"/>
                </a:solidFill>
              </a:rPr>
              <a:t> di queste stanze preferisci?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-quanto- interroga sulla </a:t>
            </a:r>
            <a:r>
              <a:rPr lang="sk">
                <a:solidFill>
                  <a:schemeClr val="dk1"/>
                </a:solidFill>
              </a:rPr>
              <a:t>quantità di un referente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</a:t>
            </a:r>
            <a:r>
              <a:rPr lang="sk">
                <a:solidFill>
                  <a:schemeClr val="dk1"/>
                </a:solidFill>
              </a:rPr>
              <a:t>esempi: </a:t>
            </a:r>
            <a:r>
              <a:rPr lang="sk" u="sng">
                <a:solidFill>
                  <a:schemeClr val="dk1"/>
                </a:solidFill>
              </a:rPr>
              <a:t>Quanto</a:t>
            </a:r>
            <a:r>
              <a:rPr lang="sk">
                <a:solidFill>
                  <a:schemeClr val="dk1"/>
                </a:solidFill>
              </a:rPr>
              <a:t> ne vuoi? </a:t>
            </a:r>
            <a:r>
              <a:rPr lang="sk" u="sng">
                <a:solidFill>
                  <a:schemeClr val="dk1"/>
                </a:solidFill>
              </a:rPr>
              <a:t>Quanto</a:t>
            </a:r>
            <a:r>
              <a:rPr lang="sk">
                <a:solidFill>
                  <a:schemeClr val="dk1"/>
                </a:solidFill>
              </a:rPr>
              <a:t> ne mangi!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-possono comparire anche in frasi interrogative e dubitative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-esempi: </a:t>
            </a:r>
            <a:r>
              <a:rPr lang="sk" u="sng">
                <a:solidFill>
                  <a:schemeClr val="dk1"/>
                </a:solidFill>
              </a:rPr>
              <a:t>Quanto</a:t>
            </a:r>
            <a:r>
              <a:rPr lang="sk">
                <a:solidFill>
                  <a:schemeClr val="dk1"/>
                </a:solidFill>
              </a:rPr>
              <a:t> ti costa? </a:t>
            </a:r>
            <a:r>
              <a:rPr lang="sk" u="sng">
                <a:solidFill>
                  <a:schemeClr val="dk1"/>
                </a:solidFill>
              </a:rPr>
              <a:t>A chi </a:t>
            </a:r>
            <a:r>
              <a:rPr lang="sk">
                <a:solidFill>
                  <a:schemeClr val="dk1"/>
                </a:solidFill>
              </a:rPr>
              <a:t>dai retta?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relativi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-</a:t>
            </a:r>
            <a:r>
              <a:rPr lang="sk">
                <a:solidFill>
                  <a:schemeClr val="dk1"/>
                </a:solidFill>
              </a:rPr>
              <a:t>permettono di connettere due frasi che contengono un elemento in comune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-l’'elemento in comune è espresso in una frase detta "frase reggente" e costituisce l'antecedente del pronome relativo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-il pronome relativo è collocato all'inizio di una seconda frase, detta "frase relativa"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-le frase che inizia con un pronome relativo, quindi, </a:t>
            </a:r>
            <a:r>
              <a:rPr lang="sk">
                <a:solidFill>
                  <a:schemeClr val="dk1"/>
                </a:solidFill>
              </a:rPr>
              <a:t>può</a:t>
            </a:r>
            <a:r>
              <a:rPr lang="sk">
                <a:solidFill>
                  <a:schemeClr val="dk1"/>
                </a:solidFill>
              </a:rPr>
              <a:t> </a:t>
            </a:r>
            <a:r>
              <a:rPr lang="sk">
                <a:solidFill>
                  <a:schemeClr val="dk1"/>
                </a:solidFill>
              </a:rPr>
              <a:t>inserita</a:t>
            </a:r>
            <a:r>
              <a:rPr lang="sk">
                <a:solidFill>
                  <a:schemeClr val="dk1"/>
                </a:solidFill>
              </a:rPr>
              <a:t> all'interno dall'altra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</a:rPr>
              <a:t>-inizio frase reggente antecedente (pronome relativo, frase relativa) fine frase reggente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relativi sintetici e analitici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</a:rPr>
              <a:t>-”serie sintetica”- una serie di pronomi </a:t>
            </a:r>
            <a:r>
              <a:rPr lang="sk">
                <a:solidFill>
                  <a:schemeClr val="dk1"/>
                </a:solidFill>
              </a:rPr>
              <a:t>costituiti</a:t>
            </a:r>
            <a:r>
              <a:rPr lang="sk">
                <a:solidFill>
                  <a:schemeClr val="dk1"/>
                </a:solidFill>
              </a:rPr>
              <a:t> da una sola parola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-comprende “che”- per i casi diretti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		      “cui”-per i casi indiretti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-esempi: La </a:t>
            </a:r>
            <a:r>
              <a:rPr lang="sk">
                <a:solidFill>
                  <a:schemeClr val="dk1"/>
                </a:solidFill>
              </a:rPr>
              <a:t>ragazza</a:t>
            </a:r>
            <a:r>
              <a:rPr lang="sk">
                <a:solidFill>
                  <a:schemeClr val="dk1"/>
                </a:solidFill>
              </a:rPr>
              <a:t> (</a:t>
            </a:r>
            <a:r>
              <a:rPr lang="sk" u="sng">
                <a:solidFill>
                  <a:schemeClr val="dk1"/>
                </a:solidFill>
              </a:rPr>
              <a:t>che</a:t>
            </a:r>
            <a:r>
              <a:rPr lang="sk">
                <a:solidFill>
                  <a:schemeClr val="dk1"/>
                </a:solidFill>
              </a:rPr>
              <a:t> ti ho presentato) lavora in banca.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		La ragazza (</a:t>
            </a:r>
            <a:r>
              <a:rPr lang="sk" u="sng">
                <a:solidFill>
                  <a:schemeClr val="dk1"/>
                </a:solidFill>
              </a:rPr>
              <a:t>a cui</a:t>
            </a:r>
            <a:r>
              <a:rPr lang="sk">
                <a:solidFill>
                  <a:schemeClr val="dk1"/>
                </a:solidFill>
              </a:rPr>
              <a:t> hai parlato) lavora in banca.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-”serie analitica”-articolo determinativo + quale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-esempio: Hai parlato </a:t>
            </a:r>
            <a:r>
              <a:rPr lang="sk" u="sng">
                <a:solidFill>
                  <a:schemeClr val="dk1"/>
                </a:solidFill>
              </a:rPr>
              <a:t>a una ragazza</a:t>
            </a:r>
            <a:r>
              <a:rPr lang="sk">
                <a:solidFill>
                  <a:schemeClr val="dk1"/>
                </a:solidFill>
              </a:rPr>
              <a:t>. La ragazza lavora in banca.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                        La ragazza (</a:t>
            </a:r>
            <a:r>
              <a:rPr lang="sk" u="sng">
                <a:solidFill>
                  <a:schemeClr val="dk1"/>
                </a:solidFill>
              </a:rPr>
              <a:t>alla quale</a:t>
            </a:r>
            <a:r>
              <a:rPr lang="sk">
                <a:solidFill>
                  <a:schemeClr val="dk1"/>
                </a:solidFill>
              </a:rPr>
              <a:t> hai parlato) lavora in banca.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Usi connettivi di che</a:t>
            </a:r>
            <a:endParaRPr/>
          </a:p>
        </p:txBody>
      </p:sp>
      <p:sp>
        <p:nvSpPr>
          <p:cNvPr id="150" name="Google Shape;15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-</a:t>
            </a:r>
            <a:r>
              <a:rPr lang="sk">
                <a:solidFill>
                  <a:schemeClr val="dk1"/>
                </a:solidFill>
              </a:rPr>
              <a:t>un uso al confine tra congiunzione e relativo è quello della frase scissa, cioè delle frasi di forma "È x che..."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-esempio: Sono io </a:t>
            </a:r>
            <a:r>
              <a:rPr lang="sk" u="sng">
                <a:solidFill>
                  <a:schemeClr val="dk1"/>
                </a:solidFill>
              </a:rPr>
              <a:t>che </a:t>
            </a:r>
            <a:r>
              <a:rPr lang="sk">
                <a:solidFill>
                  <a:schemeClr val="dk1"/>
                </a:solidFill>
              </a:rPr>
              <a:t>ti ho telefonato.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</a:rPr>
              <a:t>-"che" può anche svolgere nella frase relativa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-esempio: È la prima volta </a:t>
            </a:r>
            <a:r>
              <a:rPr lang="sk" u="sng">
                <a:solidFill>
                  <a:schemeClr val="dk1"/>
                </a:solidFill>
              </a:rPr>
              <a:t>che </a:t>
            </a:r>
            <a:r>
              <a:rPr lang="sk">
                <a:solidFill>
                  <a:schemeClr val="dk1"/>
                </a:solidFill>
              </a:rPr>
              <a:t>facciamo un viaggio insieme.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relativi locativi e pronomi relativi </a:t>
            </a:r>
            <a:r>
              <a:rPr lang="sk"/>
              <a:t>doppi</a:t>
            </a:r>
            <a:endParaRPr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311700" y="1417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-”dove, ove, donde” sono usati come pronomi relativi con valore locativo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-esempio: Andremo in vacanza </a:t>
            </a:r>
            <a:r>
              <a:rPr lang="sk" u="sng">
                <a:solidFill>
                  <a:schemeClr val="dk1"/>
                </a:solidFill>
              </a:rPr>
              <a:t>in uno posto</a:t>
            </a:r>
            <a:r>
              <a:rPr lang="sk">
                <a:solidFill>
                  <a:schemeClr val="dk1"/>
                </a:solidFill>
              </a:rPr>
              <a:t>. Il posto è molto soleggiato.  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		  Il posto (</a:t>
            </a:r>
            <a:r>
              <a:rPr lang="sk" u="sng">
                <a:solidFill>
                  <a:schemeClr val="dk1"/>
                </a:solidFill>
              </a:rPr>
              <a:t>dove</a:t>
            </a:r>
            <a:r>
              <a:rPr lang="sk">
                <a:solidFill>
                  <a:schemeClr val="dk1"/>
                </a:solidFill>
              </a:rPr>
              <a:t> andremo in vacanza) è molto soleggiato.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</a:rPr>
              <a:t>-</a:t>
            </a:r>
            <a:r>
              <a:rPr lang="sk">
                <a:solidFill>
                  <a:schemeClr val="dk1"/>
                </a:solidFill>
              </a:rPr>
              <a:t>i pronomi relativi doppi in italiano sono combinazioni di pronomi relativi (che, cui) e pronomi personali o dimostrativi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-si usano per collegare due frasi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-chi, quando, dove</a:t>
            </a:r>
            <a:br>
              <a:rPr lang="sk">
                <a:solidFill>
                  <a:schemeClr val="dk1"/>
                </a:solidFill>
              </a:rPr>
            </a:br>
            <a:r>
              <a:rPr lang="sk">
                <a:solidFill>
                  <a:schemeClr val="dk1"/>
                </a:solidFill>
              </a:rPr>
              <a:t> 	-esempio: </a:t>
            </a:r>
            <a:r>
              <a:rPr lang="sk" u="sng">
                <a:solidFill>
                  <a:schemeClr val="dk1"/>
                </a:solidFill>
              </a:rPr>
              <a:t>Dove</a:t>
            </a:r>
            <a:r>
              <a:rPr lang="sk">
                <a:solidFill>
                  <a:schemeClr val="dk1"/>
                </a:solidFill>
              </a:rPr>
              <a:t> arrivi tu torna l’allegria. (</a:t>
            </a:r>
            <a:r>
              <a:rPr lang="sk" u="sng">
                <a:solidFill>
                  <a:schemeClr val="dk1"/>
                </a:solidFill>
              </a:rPr>
              <a:t>Nei luoghi</a:t>
            </a:r>
            <a:r>
              <a:rPr lang="sk">
                <a:solidFill>
                  <a:schemeClr val="dk1"/>
                </a:solidFill>
              </a:rPr>
              <a:t> </a:t>
            </a:r>
            <a:r>
              <a:rPr lang="sk" u="sng">
                <a:solidFill>
                  <a:schemeClr val="dk1"/>
                </a:solidFill>
              </a:rPr>
              <a:t>i cui</a:t>
            </a:r>
            <a:r>
              <a:rPr lang="sk">
                <a:solidFill>
                  <a:schemeClr val="dk1"/>
                </a:solidFill>
              </a:rPr>
              <a:t> arrivi tu torna l’allegria)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type="ctrTitle"/>
          </p:nvPr>
        </p:nvSpPr>
        <p:spPr>
          <a:xfrm>
            <a:off x="333450" y="342300"/>
            <a:ext cx="8661600" cy="228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G</a:t>
            </a:r>
            <a:r>
              <a:rPr lang="sk"/>
              <a:t>razie per l'attenzione!!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Definizione e Funzioni dei Pronomi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sk">
                <a:solidFill>
                  <a:schemeClr val="dk1"/>
                </a:solidFill>
              </a:rPr>
              <a:t>I pronomi sono elementi che sostituiscono un sostantivo, conservando genere e numero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sk">
                <a:solidFill>
                  <a:schemeClr val="dk1"/>
                </a:solidFill>
              </a:rPr>
              <a:t>FUNZIONE DI UN NOME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     es. Hai chiamato Mario? Dovresti mandarci </a:t>
            </a:r>
            <a:r>
              <a:rPr lang="sk" u="sng">
                <a:solidFill>
                  <a:schemeClr val="dk1"/>
                </a:solidFill>
              </a:rPr>
              <a:t>lui</a:t>
            </a:r>
            <a:r>
              <a:rPr lang="sk">
                <a:solidFill>
                  <a:schemeClr val="dk1"/>
                </a:solidFill>
              </a:rPr>
              <a:t>!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sk">
                <a:solidFill>
                  <a:schemeClr val="dk1"/>
                </a:solidFill>
              </a:rPr>
              <a:t>FUNZIONE DI UN AGGETTIVO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    es. Sei pronto? </a:t>
            </a:r>
            <a:r>
              <a:rPr lang="sk" u="sng">
                <a:solidFill>
                  <a:schemeClr val="dk1"/>
                </a:solidFill>
              </a:rPr>
              <a:t>Lo</a:t>
            </a:r>
            <a:r>
              <a:rPr lang="sk">
                <a:solidFill>
                  <a:schemeClr val="dk1"/>
                </a:solidFill>
              </a:rPr>
              <a:t> sono.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  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Classificazione dei pronomi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813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2"/>
              <a:buAutoNum type="arabicPeriod"/>
            </a:pPr>
            <a:r>
              <a:rPr lang="sk" sz="2512">
                <a:solidFill>
                  <a:schemeClr val="dk1"/>
                </a:solidFill>
              </a:rPr>
              <a:t>Personali (io, lui, loro..)</a:t>
            </a:r>
            <a:endParaRPr sz="2512">
              <a:solidFill>
                <a:schemeClr val="dk1"/>
              </a:solidFill>
            </a:endParaRPr>
          </a:p>
          <a:p>
            <a:pPr indent="-38813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2"/>
              <a:buAutoNum type="arabicPeriod"/>
            </a:pPr>
            <a:r>
              <a:rPr lang="sk" sz="2512">
                <a:solidFill>
                  <a:schemeClr val="dk1"/>
                </a:solidFill>
              </a:rPr>
              <a:t>Dimostrativi (questo, quello..)</a:t>
            </a:r>
            <a:endParaRPr sz="2512">
              <a:solidFill>
                <a:schemeClr val="dk1"/>
              </a:solidFill>
            </a:endParaRPr>
          </a:p>
          <a:p>
            <a:pPr indent="-38813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2"/>
              <a:buAutoNum type="arabicPeriod"/>
            </a:pPr>
            <a:r>
              <a:rPr lang="sk" sz="2512">
                <a:solidFill>
                  <a:schemeClr val="dk1"/>
                </a:solidFill>
              </a:rPr>
              <a:t>Indefiniti (qualcuno, niente..)</a:t>
            </a:r>
            <a:endParaRPr sz="2512">
              <a:solidFill>
                <a:schemeClr val="dk1"/>
              </a:solidFill>
            </a:endParaRPr>
          </a:p>
          <a:p>
            <a:pPr indent="-38813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2"/>
              <a:buAutoNum type="arabicPeriod"/>
            </a:pPr>
            <a:r>
              <a:rPr lang="sk" sz="2512">
                <a:solidFill>
                  <a:schemeClr val="dk1"/>
                </a:solidFill>
              </a:rPr>
              <a:t>Possessivi (mio, tuo..)</a:t>
            </a:r>
            <a:endParaRPr sz="2512">
              <a:solidFill>
                <a:schemeClr val="dk1"/>
              </a:solidFill>
            </a:endParaRPr>
          </a:p>
          <a:p>
            <a:pPr indent="-38813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2"/>
              <a:buAutoNum type="arabicPeriod"/>
            </a:pPr>
            <a:r>
              <a:rPr lang="sk" sz="2512">
                <a:solidFill>
                  <a:schemeClr val="dk1"/>
                </a:solidFill>
              </a:rPr>
              <a:t>Interrogativi (chi, quale..)</a:t>
            </a:r>
            <a:endParaRPr sz="2512">
              <a:solidFill>
                <a:schemeClr val="dk1"/>
              </a:solidFill>
            </a:endParaRPr>
          </a:p>
          <a:p>
            <a:pPr indent="-38813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2"/>
              <a:buAutoNum type="arabicPeriod"/>
            </a:pPr>
            <a:r>
              <a:rPr lang="sk" sz="2512">
                <a:solidFill>
                  <a:schemeClr val="dk1"/>
                </a:solidFill>
              </a:rPr>
              <a:t>Esclamativi (che, quanto..)</a:t>
            </a:r>
            <a:endParaRPr sz="2512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Sostituzione anaforica e deittica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❖"/>
            </a:pPr>
            <a:r>
              <a:rPr lang="sk">
                <a:solidFill>
                  <a:schemeClr val="dk1"/>
                </a:solidFill>
              </a:rPr>
              <a:t>I pronomi sostituiscono nomi già citati (Sostituzione anaforica) o fanno riferimento   a elementi esterni (Sostituzione deittica).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sk">
                <a:solidFill>
                  <a:schemeClr val="dk1"/>
                </a:solidFill>
              </a:rPr>
              <a:t>Anaforica:</a:t>
            </a:r>
            <a:r>
              <a:rPr lang="sk">
                <a:solidFill>
                  <a:schemeClr val="dk1"/>
                </a:solidFill>
              </a:rPr>
              <a:t> riferimento a un elemento già citato.</a:t>
            </a:r>
            <a:endParaRPr>
              <a:solidFill>
                <a:schemeClr val="dk1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- Esempio: Ti presento Maria. </a:t>
            </a:r>
            <a:r>
              <a:rPr lang="sk" u="sng">
                <a:solidFill>
                  <a:schemeClr val="dk1"/>
                </a:solidFill>
              </a:rPr>
              <a:t>Lei</a:t>
            </a:r>
            <a:r>
              <a:rPr lang="sk">
                <a:solidFill>
                  <a:schemeClr val="dk1"/>
                </a:solidFill>
              </a:rPr>
              <a:t> è molto gentile.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sk">
                <a:solidFill>
                  <a:schemeClr val="dk1"/>
                </a:solidFill>
              </a:rPr>
              <a:t>Deittica:</a:t>
            </a:r>
            <a:r>
              <a:rPr lang="sk">
                <a:solidFill>
                  <a:schemeClr val="dk1"/>
                </a:solidFill>
              </a:rPr>
              <a:t> riferimento a un elemento presente nel contesto.</a:t>
            </a:r>
            <a:endParaRPr>
              <a:solidFill>
                <a:schemeClr val="dk1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</a:rPr>
              <a:t>- Esempio: Chi è il colpevole? </a:t>
            </a:r>
            <a:r>
              <a:rPr lang="sk" u="sng">
                <a:solidFill>
                  <a:schemeClr val="dk1"/>
                </a:solidFill>
              </a:rPr>
              <a:t>Lui</a:t>
            </a:r>
            <a:r>
              <a:rPr lang="sk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personali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30925"/>
            <a:ext cx="8520600" cy="387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❖"/>
            </a:pP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 pronomi personali sono </a:t>
            </a: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pronomi</a:t>
            </a: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che rappresentano la persona che parla, la persona che ascolta oppure la persona, l'animale o la cosa di cui si parla, senza specificare o ripetere il nome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❖"/>
            </a:pP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FLESSIONE: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➢"/>
            </a:pP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Sono flessi per: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■"/>
            </a:pP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persona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■"/>
            </a:pP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genere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■"/>
            </a:pP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numero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65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■"/>
            </a:pPr>
            <a:r>
              <a:rPr lang="sk" sz="170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caso	</a:t>
            </a:r>
            <a:endParaRPr sz="170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50725" y="532175"/>
            <a:ext cx="5606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k" sz="2400"/>
              <a:t>Pronomi personali tonici</a:t>
            </a:r>
            <a:endParaRPr sz="2400"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420425" y="1152475"/>
            <a:ext cx="4420800" cy="29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2949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sk" sz="1717">
                <a:solidFill>
                  <a:schemeClr val="dk1"/>
                </a:solidFill>
              </a:rPr>
              <a:t>Detti anche liberi, possono essere usati in modo isolato o per mettere enfasi in una frase</a:t>
            </a:r>
            <a:endParaRPr sz="1717">
              <a:solidFill>
                <a:schemeClr val="dk1"/>
              </a:solidFill>
            </a:endParaRPr>
          </a:p>
          <a:p>
            <a:pPr indent="-32949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sk" sz="1717">
                <a:solidFill>
                  <a:schemeClr val="dk1"/>
                </a:solidFill>
              </a:rPr>
              <a:t>Non possono sostituire un sintagma preposizionale, quando sostituiscono un nome in un sintagma preposizionale devono essere accompagnati dalla preposizione:</a:t>
            </a:r>
            <a:endParaRPr sz="1717">
              <a:solidFill>
                <a:schemeClr val="dk1"/>
              </a:solidFill>
            </a:endParaRPr>
          </a:p>
          <a:p>
            <a:pPr indent="-32949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sk" sz="1717">
                <a:solidFill>
                  <a:schemeClr val="dk1"/>
                </a:solidFill>
              </a:rPr>
              <a:t>L'ho detto </a:t>
            </a:r>
            <a:r>
              <a:rPr lang="sk" sz="1717" u="sng">
                <a:solidFill>
                  <a:schemeClr val="dk1"/>
                </a:solidFill>
              </a:rPr>
              <a:t>a lei</a:t>
            </a:r>
            <a:r>
              <a:rPr lang="sk" sz="1717">
                <a:solidFill>
                  <a:schemeClr val="dk1"/>
                </a:solidFill>
              </a:rPr>
              <a:t>.</a:t>
            </a:r>
            <a:endParaRPr sz="1717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70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●"/>
            </a:pPr>
            <a:r>
              <a:rPr lang="sk" sz="1550">
                <a:solidFill>
                  <a:schemeClr val="dk1"/>
                </a:solidFill>
              </a:rPr>
              <a:t>Detti anche clitici, si appoggiano, per posizione e accento al verbo.</a:t>
            </a:r>
            <a:endParaRPr sz="1550">
              <a:solidFill>
                <a:schemeClr val="dk1"/>
              </a:solidFill>
            </a:endParaRPr>
          </a:p>
          <a:p>
            <a:pPr indent="-3270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●"/>
            </a:pPr>
            <a:r>
              <a:rPr lang="sk" sz="1550">
                <a:solidFill>
                  <a:schemeClr val="dk1"/>
                </a:solidFill>
              </a:rPr>
              <a:t>Non possono essere usati in isolamento.</a:t>
            </a:r>
            <a:endParaRPr sz="1550">
              <a:solidFill>
                <a:schemeClr val="dk1"/>
              </a:solidFill>
            </a:endParaRPr>
          </a:p>
          <a:p>
            <a:pPr indent="-3270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●"/>
            </a:pPr>
            <a:r>
              <a:rPr lang="sk" sz="1550">
                <a:solidFill>
                  <a:schemeClr val="dk1"/>
                </a:solidFill>
              </a:rPr>
              <a:t>Esempi:</a:t>
            </a:r>
            <a:endParaRPr sz="1550">
              <a:solidFill>
                <a:schemeClr val="dk1"/>
              </a:solidFill>
            </a:endParaRPr>
          </a:p>
          <a:p>
            <a:pPr indent="-327025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○"/>
            </a:pPr>
            <a:r>
              <a:rPr lang="sk" sz="1550" u="sng">
                <a:solidFill>
                  <a:schemeClr val="dk1"/>
                </a:solidFill>
              </a:rPr>
              <a:t>Gli</a:t>
            </a:r>
            <a:r>
              <a:rPr lang="sk" sz="1550">
                <a:solidFill>
                  <a:schemeClr val="dk1"/>
                </a:solidFill>
              </a:rPr>
              <a:t> parlo spesso.</a:t>
            </a:r>
            <a:endParaRPr sz="1550">
              <a:solidFill>
                <a:schemeClr val="dk1"/>
              </a:solidFill>
            </a:endParaRPr>
          </a:p>
          <a:p>
            <a:pPr indent="-327025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○"/>
            </a:pPr>
            <a:r>
              <a:rPr lang="sk" sz="1550" u="sng">
                <a:solidFill>
                  <a:schemeClr val="dk1"/>
                </a:solidFill>
              </a:rPr>
              <a:t>Lo</a:t>
            </a:r>
            <a:r>
              <a:rPr lang="sk" sz="1550">
                <a:solidFill>
                  <a:schemeClr val="dk1"/>
                </a:solidFill>
              </a:rPr>
              <a:t> guardo.</a:t>
            </a:r>
            <a:endParaRPr sz="15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type="title"/>
          </p:nvPr>
        </p:nvSpPr>
        <p:spPr>
          <a:xfrm>
            <a:off x="4732500" y="532175"/>
            <a:ext cx="4420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k" sz="2400"/>
              <a:t>Pronomi personali atoni</a:t>
            </a:r>
            <a:endParaRPr sz="2400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4125" y="3174425"/>
            <a:ext cx="2878775" cy="196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296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Uso pronominale degli aggettivi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37975"/>
            <a:ext cx="8724000" cy="381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-gli aggettivi possono avere funzione di pronomi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-possono essere accompagnati da specificatori e modificatori del nome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il sintagma prende allora l’aspetto di un sintagma mancante del nome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Non voglio le tue caramelle.Prenderò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queste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(caramelle)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senza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zucchero.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-quando al posto del gruppo ’specificatore +nome’ troviamo forme pronominali che possono comparire solo in assenza del nome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Non voglio troppe caramelle. Ne prenderò solo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qualcuna</a:t>
            </a:r>
            <a:endParaRPr u="sng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il nome ha referenza indeterminata, si trovano in unione con il pronome </a:t>
            </a:r>
            <a:r>
              <a:rPr i="1"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Mangiavo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delle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caramelle, ma ora non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mangio più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388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Uso pronominale degli articoli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186275" y="961275"/>
            <a:ext cx="8520600" cy="39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-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’articolo determinativo può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trovarsi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in sintagmi privi di nome solo se accompagnato da un aggettivo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Non voglio il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golf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verde, dammi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il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bianco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-al posto dell’articolo determinativo può comparire </a:t>
            </a:r>
            <a:r>
              <a:rPr i="1"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quello</a:t>
            </a:r>
            <a:endParaRPr i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Non voglio il golf a maglia rasata, dammi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quello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trecce.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-l’articolo indeterminativo non può comparire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senza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il nome cui si riferisce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-al posto dell’articolo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indeterminativo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possono trovarsi i pronomi indefiniti </a:t>
            </a:r>
            <a:r>
              <a:rPr i="1"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uno,qualcuno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Non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voglio un maglione rosso, voglio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bianco.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-l’articolo partitivo può comparire con aggettivi e con altri modificatori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-con i nomi massa può essere sostituito in funzione pronominale dal nesso </a:t>
            </a:r>
            <a:r>
              <a:rPr i="1"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 po’</a:t>
            </a:r>
            <a:endParaRPr i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esempi: Non voglio dei maglioni rossi, ne voglio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dei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bianchi.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       Voglio del latte caldo e ne voglio anche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 po’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di freddo.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228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Pronomi dimostrativi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193825" y="1152475"/>
            <a:ext cx="8847600" cy="37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-possono comparire in sintagmi privi di nome, da soli o con modificatori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-non subiscono 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modificazioni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fonetiche dovute all’intorno sintattico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forme strettamente pronominali: </a:t>
            </a:r>
            <a:r>
              <a:rPr i="1"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questi,quegli,costui,costei,costoro</a:t>
            </a:r>
            <a:endParaRPr i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Costui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con la voce sottile ha vinto il primo premio della gara di canto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i="1"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colui,colei,coloro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si trovano quasi esclusivamente in nesso con i pronomi relativi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Coloro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che sono già prenotati passino alla sala d’attesa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ciò ha solo uso come pronome in riferimento a frasi o a intere porzioni di testo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esempio: Cosa vuoi dire con </a:t>
            </a:r>
            <a:r>
              <a:rPr lang="sk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ciò</a:t>
            </a:r>
            <a:r>
              <a:rPr lang="sk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