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614" r:id="rId3"/>
    <p:sldId id="613" r:id="rId4"/>
    <p:sldId id="615" r:id="rId5"/>
    <p:sldId id="616" r:id="rId6"/>
    <p:sldId id="617" r:id="rId7"/>
    <p:sldId id="618" r:id="rId8"/>
    <p:sldId id="619" r:id="rId9"/>
    <p:sldId id="620" r:id="rId10"/>
    <p:sldId id="621" r:id="rId11"/>
    <p:sldId id="622" r:id="rId12"/>
    <p:sldId id="623" r:id="rId13"/>
    <p:sldId id="624" r:id="rId14"/>
    <p:sldId id="625" r:id="rId15"/>
    <p:sldId id="626" r:id="rId16"/>
    <p:sldId id="627" r:id="rId17"/>
    <p:sldId id="628" r:id="rId18"/>
    <p:sldId id="629" r:id="rId19"/>
    <p:sldId id="631" r:id="rId20"/>
    <p:sldId id="632" r:id="rId21"/>
    <p:sldId id="633" r:id="rId22"/>
    <p:sldId id="634" r:id="rId23"/>
    <p:sldId id="635" r:id="rId24"/>
    <p:sldId id="636" r:id="rId25"/>
    <p:sldId id="637" r:id="rId26"/>
    <p:sldId id="638" r:id="rId27"/>
    <p:sldId id="639" r:id="rId28"/>
    <p:sldId id="630" r:id="rId29"/>
    <p:sldId id="640" r:id="rId30"/>
    <p:sldId id="641" r:id="rId31"/>
    <p:sldId id="642" r:id="rId32"/>
    <p:sldId id="643" r:id="rId33"/>
    <p:sldId id="644" r:id="rId34"/>
    <p:sldId id="645" r:id="rId35"/>
    <p:sldId id="646" r:id="rId36"/>
    <p:sldId id="647" r:id="rId37"/>
    <p:sldId id="648" r:id="rId38"/>
    <p:sldId id="649" r:id="rId39"/>
    <p:sldId id="650" r:id="rId40"/>
    <p:sldId id="651" r:id="rId41"/>
    <p:sldId id="652" r:id="rId42"/>
    <p:sldId id="653" r:id="rId43"/>
    <p:sldId id="654" r:id="rId44"/>
    <p:sldId id="655" r:id="rId45"/>
    <p:sldId id="656" r:id="rId46"/>
    <p:sldId id="657" r:id="rId47"/>
    <p:sldId id="658" r:id="rId48"/>
    <p:sldId id="659" r:id="rId49"/>
    <p:sldId id="667" r:id="rId50"/>
    <p:sldId id="660" r:id="rId51"/>
    <p:sldId id="662" r:id="rId52"/>
    <p:sldId id="663" r:id="rId53"/>
    <p:sldId id="664" r:id="rId54"/>
    <p:sldId id="683" r:id="rId55"/>
    <p:sldId id="661" r:id="rId56"/>
    <p:sldId id="666" r:id="rId57"/>
    <p:sldId id="668" r:id="rId58"/>
    <p:sldId id="669" r:id="rId59"/>
    <p:sldId id="670" r:id="rId60"/>
    <p:sldId id="671" r:id="rId61"/>
    <p:sldId id="672" r:id="rId62"/>
    <p:sldId id="682" r:id="rId63"/>
    <p:sldId id="673" r:id="rId64"/>
    <p:sldId id="674" r:id="rId65"/>
    <p:sldId id="675" r:id="rId66"/>
    <p:sldId id="676" r:id="rId67"/>
    <p:sldId id="677" r:id="rId68"/>
    <p:sldId id="678" r:id="rId69"/>
    <p:sldId id="681" r:id="rId70"/>
    <p:sldId id="679" r:id="rId71"/>
    <p:sldId id="680" r:id="rId72"/>
    <p:sldId id="591" r:id="rId73"/>
  </p:sldIdLst>
  <p:sldSz cx="12192000" cy="6858000"/>
  <p:notesSz cx="6858000" cy="9144000"/>
  <p:custDataLst>
    <p:tags r:id="rId7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0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/>
          </a:bodyPr>
          <a:lstStyle>
            <a:lvl1pPr marL="447675" indent="-447675">
              <a:buFont typeface="Wingdings" panose="05000000000000000000" pitchFamily="2" charset="2"/>
              <a:buChar char="q"/>
              <a:defRPr sz="3200"/>
            </a:lvl1pPr>
            <a:lvl2pPr marL="804863" indent="-357188">
              <a:buFont typeface="Wingdings" panose="05000000000000000000" pitchFamily="2" charset="2"/>
              <a:buChar char="Ø"/>
              <a:tabLst>
                <a:tab pos="804863" algn="l"/>
              </a:tabLst>
              <a:defRPr sz="2800"/>
            </a:lvl2pPr>
            <a:lvl3pPr marL="1162050" indent="-265113">
              <a:buFont typeface="Wingdings" panose="05000000000000000000" pitchFamily="2" charset="2"/>
              <a:buChar char="v"/>
              <a:defRPr sz="2000"/>
            </a:lvl3pPr>
            <a:lvl4pPr marL="1252538" indent="-182563">
              <a:defRPr sz="2000"/>
            </a:lvl4pPr>
            <a:lvl5pPr marL="1435100" indent="-182563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m.nkp.cz/sekce.php3?page=03_Leg/01_LegPod/Zakon257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gov.cz/wps/portal/_s.155/701/.cmd/ad/.c/313/.ce/10821/.p/8411?PC_8411_number1=341/2006&amp;PC_8411_li=0&amp;PC_8411_ps=10&amp;#10821" TargetMode="External"/><Relationship Id="rId2" Type="http://schemas.openxmlformats.org/officeDocument/2006/relationships/hyperlink" Target="http://portal.gov.cz/wps/portal/_s.155/701/.cmd/ad/.c/313/.ce/10821/.p/8411?PC_8411_number1=1/2005&amp;PC_8411_p=VI&amp;PC_8411_l=1/2005&amp;PC_8411_ps=10#1082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hovny.net/default2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jm.cz/" TargetMode="External"/><Relationship Id="rId7" Type="http://schemas.openxmlformats.org/officeDocument/2006/relationships/hyperlink" Target="http://www.knihovny.net/default3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rice-velketesany.cz/knihovny/knihovna-barice.php" TargetMode="External"/><Relationship Id="rId5" Type="http://schemas.openxmlformats.org/officeDocument/2006/relationships/hyperlink" Target="http://www.knihovna.turnov.cz/" TargetMode="External"/><Relationship Id="rId4" Type="http://schemas.openxmlformats.org/officeDocument/2006/relationships/hyperlink" Target="http://www.knihkm.cz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p.cz/docs/laws/listina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gov.cz/wps/portal/_s.155/701/.cmd/ad/.c/313/.ce/10821/.p/8411/_s.155/701?PC_8411_number1=104/1991&amp;PC_8411_l=104/1991&amp;PC_8411_ps=10#10821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o-knihovne/odborne-cinnosti/oddeleni-periodik/povinny-vytisk/zakonypv" TargetMode="External"/><Relationship Id="rId2" Type="http://schemas.openxmlformats.org/officeDocument/2006/relationships/hyperlink" Target="https://www.nkp.cz/o-knihovne/odborne-cinnosti/oddeleni-periodik/povinny-vytisk/pv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kp.cz/o-knihovne/odborne-cinnosti/oddeleni-periodik/povinny-vytisk/prijempv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soubory/weba/mvcr-sb-2003-156.pdf" TargetMode="External"/><Relationship Id="rId2" Type="http://schemas.openxmlformats.org/officeDocument/2006/relationships/hyperlink" Target="https://www.nkp.cz/sluzby/sluzby-pro/povinne-vytisky/zakonpv-nep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text.nkp.cz/o-knihovne/odborne-cinnosti/doplnovani-fondu/adresy-odberatelu-pv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00-101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oou.cz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legislativa/01_LegPod/ochrana-osobnich-udaju/ochrana-osobnich-udaju-prirucka-pro-knihovny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-museums.cz/amg/UserFiles/File/Deni%20v%20oboru/Legislativa/122.pdf" TargetMode="External"/><Relationship Id="rId2" Type="http://schemas.openxmlformats.org/officeDocument/2006/relationships/hyperlink" Target="http://knihovnam.nkp.cz/docs/Zakon_273_1993_audiovizualni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smt.cz/uploads/soubory/zakony/VKZakonplatnezneni111_1998.pdf" TargetMode="External"/><Relationship Id="rId4" Type="http://schemas.openxmlformats.org/officeDocument/2006/relationships/hyperlink" Target="http://www.sagit.cz/pages/sbirkatxt.asp?zdroj=sb01067&amp;cd=76&amp;typ=r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04-480" TargetMode="External"/><Relationship Id="rId7" Type="http://schemas.openxmlformats.org/officeDocument/2006/relationships/hyperlink" Target="http://www.portal-vz.cz/cs/Aktuality/Zmeny-financnich-limitu-pro-zadavani-verejnych-zakazek" TargetMode="External"/><Relationship Id="rId2" Type="http://schemas.openxmlformats.org/officeDocument/2006/relationships/hyperlink" Target="http://obcanskyzakonik.justice.cz/cz/uvodni-strank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konyprolidi.cz/cs/2016-134" TargetMode="External"/><Relationship Id="rId5" Type="http://schemas.openxmlformats.org/officeDocument/2006/relationships/hyperlink" Target="https://www.zakonyprolidi.cz/cs/2006-137" TargetMode="External"/><Relationship Id="rId4" Type="http://schemas.openxmlformats.org/officeDocument/2006/relationships/hyperlink" Target="http://www.sagit.cz/pages/uz.asp?tema_id=19&amp;cd=43&amp;typ=r&amp;det=61&amp;levelid=502493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ravedlnost, Doprava, Jurisdikce, Soud, Lady Justice">
            <a:extLst>
              <a:ext uri="{FF2B5EF4-FFF2-40B4-BE49-F238E27FC236}">
                <a16:creationId xmlns:a16="http://schemas.microsoft.com/office/drawing/2014/main" id="{7BAB3394-A0C1-4292-9F55-D0C6AD2D3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2" t="21812" r="792" b="5141"/>
          <a:stretch/>
        </p:blipFill>
        <p:spPr bwMode="auto">
          <a:xfrm>
            <a:off x="-96513" y="-291471"/>
            <a:ext cx="12191985" cy="66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3FE2CFA-A850-4340-A63C-B208734418EC}"/>
              </a:ext>
            </a:extLst>
          </p:cNvPr>
          <p:cNvSpPr/>
          <p:nvPr/>
        </p:nvSpPr>
        <p:spPr>
          <a:xfrm>
            <a:off x="-15" y="-291471"/>
            <a:ext cx="12191985" cy="6623289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cs-CZ" dirty="0"/>
              <a:t>Knihovnická legislativa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233421" cy="1143000"/>
          </a:xfrm>
        </p:spPr>
        <p:txBody>
          <a:bodyPr>
            <a:normAutofit/>
          </a:bodyPr>
          <a:lstStyle/>
          <a:p>
            <a:r>
              <a:rPr lang="cs-CZ" dirty="0"/>
              <a:t>právo na informace, autorský zákon, knihovní </a:t>
            </a:r>
            <a:r>
              <a:rPr lang="cs-CZ" dirty="0" err="1"/>
              <a:t>zákon,GDPR</a:t>
            </a:r>
            <a:r>
              <a:rPr lang="cs-CZ" dirty="0"/>
              <a:t>…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21F543-BE39-43A0-9DDF-2D4035511DE6}"/>
              </a:ext>
            </a:extLst>
          </p:cNvPr>
          <p:cNvSpPr txBox="1"/>
          <p:nvPr/>
        </p:nvSpPr>
        <p:spPr>
          <a:xfrm>
            <a:off x="1207658" y="5609995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Martin Krčál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8E1BDA-BDB5-4C4A-BFF9-9639A068F1BD}"/>
              </a:ext>
            </a:extLst>
          </p:cNvPr>
          <p:cNvSpPr txBox="1"/>
          <p:nvPr/>
        </p:nvSpPr>
        <p:spPr>
          <a:xfrm>
            <a:off x="6259347" y="5667601"/>
            <a:ext cx="48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VIKBA04 Úvod do knihovnictví, </a:t>
            </a:r>
            <a:r>
              <a:rPr lang="cs-CZ"/>
              <a:t>podzim 2024</a:t>
            </a:r>
            <a:endParaRPr lang="cs-CZ" dirty="0"/>
          </a:p>
        </p:txBody>
      </p:sp>
      <p:pic>
        <p:nvPicPr>
          <p:cNvPr id="19" name="Picture 2" descr="VÃ½sledek obrÃ¡zku pro logo kisk">
            <a:extLst>
              <a:ext uri="{FF2B5EF4-FFF2-40B4-BE49-F238E27FC236}">
                <a16:creationId xmlns:a16="http://schemas.microsoft.com/office/drawing/2014/main" id="{3B57F92C-9D22-4BC0-9F68-A5A65AFC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" y="265521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C191A60-EA6C-4A32-AC7B-179E84EECFF3}"/>
              </a:ext>
            </a:extLst>
          </p:cNvPr>
          <p:cNvSpPr txBox="1"/>
          <p:nvPr/>
        </p:nvSpPr>
        <p:spPr>
          <a:xfrm>
            <a:off x="431797" y="7486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17AF45-91D9-4A6F-B9DB-D98486527C97}"/>
              </a:ext>
            </a:extLst>
          </p:cNvPr>
          <p:cNvSpPr txBox="1"/>
          <p:nvPr/>
        </p:nvSpPr>
        <p:spPr>
          <a:xfrm>
            <a:off x="11333472" y="5617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623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1DC78-57F7-4B10-9E88-7CF9B272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Omezení práva na </a:t>
            </a:r>
            <a:r>
              <a:rPr lang="cs-CZ" altLang="cs-CZ" dirty="0" err="1"/>
              <a:t>info</a:t>
            </a:r>
            <a:r>
              <a:rPr lang="cs-CZ" altLang="cs-CZ" dirty="0"/>
              <a:t> (§7 - §12)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973B14-C44B-448B-8E40-1893FC4C5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148420"/>
          </a:xfrm>
        </p:spPr>
        <p:txBody>
          <a:bodyPr/>
          <a:lstStyle/>
          <a:p>
            <a:r>
              <a:rPr lang="cs-CZ" altLang="cs-CZ" dirty="0"/>
              <a:t>ochrana obchodního tajemství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označené za obchodní tajemství</a:t>
            </a:r>
          </a:p>
          <a:p>
            <a:pPr lvl="1"/>
            <a:r>
              <a:rPr lang="cs-CZ" altLang="cs-CZ" dirty="0"/>
              <a:t>ale ne dotace (rozpočty, granty) a hospodaření institucí!!!</a:t>
            </a:r>
          </a:p>
          <a:p>
            <a:r>
              <a:rPr lang="cs-CZ" altLang="cs-CZ" dirty="0"/>
              <a:t>ochrana důvěrnosti majetkových poměrů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majetkových poměrech získaných od fyzických osob na základě zákonů o daních, poplatcích, penzijním nebo zdravotním pojištění anebo sociálním zabezpečení</a:t>
            </a:r>
          </a:p>
        </p:txBody>
      </p:sp>
    </p:spTree>
    <p:extLst>
      <p:ext uri="{BB962C8B-B14F-4D97-AF65-F5344CB8AC3E}">
        <p14:creationId xmlns:p14="http://schemas.microsoft.com/office/powerpoint/2010/main" val="112127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7AB15-ED7C-4E5B-8E66-A9871B63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Omezení práva na </a:t>
            </a:r>
            <a:r>
              <a:rPr lang="cs-CZ" altLang="cs-CZ" dirty="0" err="1"/>
              <a:t>info</a:t>
            </a:r>
            <a:r>
              <a:rPr lang="cs-CZ" altLang="cs-CZ" dirty="0"/>
              <a:t> (§7 - §12)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8AFAEB-D817-496E-A406-0CBECC03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/>
          </a:bodyPr>
          <a:lstStyle/>
          <a:p>
            <a:r>
              <a:rPr lang="cs-CZ" altLang="cs-CZ" dirty="0"/>
              <a:t>dalších cca. 10 důvodů</a:t>
            </a:r>
          </a:p>
          <a:p>
            <a:pPr lvl="1"/>
            <a:r>
              <a:rPr lang="cs-CZ" altLang="cs-CZ" dirty="0"/>
              <a:t>porušení ochrany duševního vlastnictví stanovená zvláštním předpisem 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probíhajícím trestním řízení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rozhodovací činnosti soudů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plnění úkolů zpravodajských služeb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přípravě, průběhu a projednávání výsledků kontrol v orgánech Nejvyššího kontrolního úřadu</a:t>
            </a:r>
          </a:p>
          <a:p>
            <a:pPr lvl="1"/>
            <a:r>
              <a:rPr lang="cs-CZ" altLang="cs-CZ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13265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E9886-CAEA-475D-BDA4-0B6AF1CF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Žádost o poskytnutí informací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BE2629-1247-4CA7-B78E-46B49ADA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854575" cy="4286966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podání žádosti</a:t>
            </a:r>
          </a:p>
          <a:p>
            <a:pPr lvl="1"/>
            <a:r>
              <a:rPr lang="cs-CZ" altLang="cs-CZ" dirty="0"/>
              <a:t>náležitosti (není anonymní)</a:t>
            </a:r>
          </a:p>
          <a:p>
            <a:pPr lvl="1"/>
            <a:r>
              <a:rPr lang="cs-CZ" altLang="cs-CZ" dirty="0"/>
              <a:t>ústně nebo písemně (např. e-mailem,...)</a:t>
            </a:r>
          </a:p>
          <a:p>
            <a:pPr lvl="1"/>
            <a:r>
              <a:rPr lang="cs-CZ" altLang="cs-CZ" dirty="0"/>
              <a:t>podáno dnem obdržení na PS</a:t>
            </a:r>
          </a:p>
          <a:p>
            <a:pPr lvl="1"/>
            <a:r>
              <a:rPr lang="cs-CZ" altLang="cs-CZ" dirty="0"/>
              <a:t>do 7 dnů doplnění, žadatel na to má 30 dnů, poté odložení</a:t>
            </a:r>
          </a:p>
          <a:p>
            <a:pPr lvl="1"/>
            <a:r>
              <a:rPr lang="cs-CZ" altLang="cs-CZ" dirty="0"/>
              <a:t>pokud nespadá pod PS, pak do tří dnů oznámí žadateli a odloží</a:t>
            </a:r>
          </a:p>
          <a:p>
            <a:pPr lvl="1"/>
            <a:r>
              <a:rPr lang="cs-CZ" altLang="cs-CZ" dirty="0"/>
              <a:t>jinak do 15 dnů vyřídí</a:t>
            </a:r>
          </a:p>
          <a:p>
            <a:pPr lvl="1"/>
            <a:r>
              <a:rPr lang="cs-CZ" altLang="cs-CZ" dirty="0"/>
              <a:t>o řízení se vede záznam</a:t>
            </a:r>
          </a:p>
          <a:p>
            <a:pPr lvl="1"/>
            <a:r>
              <a:rPr lang="cs-CZ" altLang="cs-CZ" dirty="0"/>
              <a:t>lhůtu lze prodloužit až o 10 dnů v závažných případech, oznámí se žadateli</a:t>
            </a:r>
          </a:p>
        </p:txBody>
      </p:sp>
    </p:spTree>
    <p:extLst>
      <p:ext uri="{BB962C8B-B14F-4D97-AF65-F5344CB8AC3E}">
        <p14:creationId xmlns:p14="http://schemas.microsoft.com/office/powerpoint/2010/main" val="106087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3D491-28A2-40E3-8894-BAF910E46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poskytnutí informací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B41CC0-06E6-44C0-B598-230A6697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50020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rozhodnutí</a:t>
            </a:r>
          </a:p>
          <a:p>
            <a:pPr lvl="1"/>
            <a:r>
              <a:rPr lang="cs-CZ" altLang="cs-CZ" dirty="0"/>
              <a:t>náležitosti rozhodnutí</a:t>
            </a:r>
          </a:p>
          <a:p>
            <a:pPr lvl="1"/>
            <a:r>
              <a:rPr lang="cs-CZ" altLang="cs-CZ" dirty="0"/>
              <a:t>do vlastních rukou žadatele</a:t>
            </a:r>
          </a:p>
          <a:p>
            <a:pPr lvl="1"/>
            <a:r>
              <a:rPr lang="cs-CZ" altLang="cs-CZ" dirty="0"/>
              <a:t>možnost odvolat se do 15 dnů (odepření nebo nedostatečné </a:t>
            </a:r>
            <a:r>
              <a:rPr lang="cs-CZ" altLang="cs-CZ" dirty="0" err="1"/>
              <a:t>info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odvolání</a:t>
            </a:r>
          </a:p>
          <a:p>
            <a:pPr lvl="1"/>
            <a:r>
              <a:rPr lang="cs-CZ" altLang="cs-CZ" dirty="0"/>
              <a:t>do 15 dnů od doručení rozhodnutí</a:t>
            </a:r>
          </a:p>
          <a:p>
            <a:pPr lvl="1"/>
            <a:r>
              <a:rPr lang="cs-CZ" altLang="cs-CZ" dirty="0"/>
              <a:t>podává se stejnému PS</a:t>
            </a:r>
          </a:p>
          <a:p>
            <a:pPr lvl="1"/>
            <a:r>
              <a:rPr lang="cs-CZ" altLang="cs-CZ" dirty="0"/>
              <a:t>o odvolání rozhoduje nadřízený orgán</a:t>
            </a:r>
          </a:p>
          <a:p>
            <a:pPr lvl="1"/>
            <a:r>
              <a:rPr lang="cs-CZ" altLang="cs-CZ" dirty="0"/>
              <a:t>rozhodnutí do 15 dnů</a:t>
            </a:r>
          </a:p>
          <a:p>
            <a:pPr lvl="1"/>
            <a:r>
              <a:rPr lang="cs-CZ" altLang="cs-CZ" dirty="0"/>
              <a:t>nelze se dále odvolat </a:t>
            </a:r>
            <a:r>
              <a:rPr lang="cs-CZ" altLang="cs-CZ" dirty="0">
                <a:sym typeface="Wingdings" panose="05000000000000000000" pitchFamily="2" charset="2"/>
              </a:rPr>
              <a:t> soud</a:t>
            </a:r>
          </a:p>
        </p:txBody>
      </p:sp>
    </p:spTree>
    <p:extLst>
      <p:ext uri="{BB962C8B-B14F-4D97-AF65-F5344CB8AC3E}">
        <p14:creationId xmlns:p14="http://schemas.microsoft.com/office/powerpoint/2010/main" val="2476072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7411A-4C08-495E-9C0D-92A1E66E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44D336-BC42-4377-A894-5B2BF7FD4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náklady spojené s vyhledáním </a:t>
            </a:r>
            <a:r>
              <a:rPr lang="cs-CZ" altLang="cs-CZ" dirty="0" err="1"/>
              <a:t>info</a:t>
            </a:r>
            <a:r>
              <a:rPr lang="cs-CZ" altLang="cs-CZ" dirty="0"/>
              <a:t> a pořízením kopie, platba za nosič (např. vypálení dat na CD)</a:t>
            </a:r>
          </a:p>
          <a:p>
            <a:r>
              <a:rPr lang="cs-CZ" altLang="cs-CZ" dirty="0"/>
              <a:t>úhrada jde do rozpočtu PS</a:t>
            </a:r>
          </a:p>
          <a:p>
            <a:r>
              <a:rPr lang="cs-CZ" altLang="cs-CZ" dirty="0"/>
              <a:t>informace lze podmínit zaplacením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797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0E333-ECF0-43C4-B4AD-D933A044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Výroční zpráva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C4ACAD-71C2-4B7F-B5A6-E23181F3B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13076"/>
          </a:xfrm>
        </p:spPr>
        <p:txBody>
          <a:bodyPr>
            <a:normAutofit lnSpcReduction="10000"/>
          </a:bodyPr>
          <a:lstStyle/>
          <a:p>
            <a:r>
              <a:rPr lang="cs-CZ" altLang="cs-CZ" sz="2800" dirty="0"/>
              <a:t>PS zveřejní do 1. března výroční zprávu</a:t>
            </a:r>
          </a:p>
          <a:p>
            <a:pPr lvl="1"/>
            <a:r>
              <a:rPr lang="cs-CZ" altLang="cs-CZ" sz="2400" dirty="0"/>
              <a:t>za předcházející kalendářní rok</a:t>
            </a:r>
          </a:p>
          <a:p>
            <a:pPr lvl="1"/>
            <a:r>
              <a:rPr lang="cs-CZ" altLang="cs-CZ" sz="2400" dirty="0"/>
              <a:t>popis své činnosti v oblasti poskytování </a:t>
            </a:r>
            <a:r>
              <a:rPr lang="cs-CZ" altLang="cs-CZ" sz="2400" dirty="0" err="1"/>
              <a:t>info</a:t>
            </a:r>
            <a:endParaRPr lang="cs-CZ" altLang="cs-CZ" sz="2400" dirty="0"/>
          </a:p>
          <a:p>
            <a:pPr lvl="1"/>
            <a:r>
              <a:rPr lang="cs-CZ" altLang="cs-CZ" sz="2400" dirty="0"/>
              <a:t>počet podaných žádostí o informace</a:t>
            </a:r>
          </a:p>
          <a:p>
            <a:pPr lvl="1"/>
            <a:r>
              <a:rPr lang="cs-CZ" altLang="cs-CZ" sz="2400" dirty="0"/>
              <a:t>počet podaných odvolání proti rozhodnutí</a:t>
            </a:r>
          </a:p>
          <a:p>
            <a:pPr lvl="1"/>
            <a:r>
              <a:rPr lang="cs-CZ" altLang="cs-CZ" sz="2400" dirty="0"/>
              <a:t>opis podstatných částí každého rozsudku soudu</a:t>
            </a:r>
          </a:p>
          <a:p>
            <a:pPr lvl="1"/>
            <a:r>
              <a:rPr lang="cs-CZ" altLang="cs-CZ" sz="2400" dirty="0"/>
              <a:t>výsledky řízení o sankcích za nedodržování tohoto zákona bez uvádění osobních údajů</a:t>
            </a:r>
          </a:p>
          <a:p>
            <a:pPr lvl="1"/>
            <a:r>
              <a:rPr lang="cs-CZ" altLang="cs-CZ" sz="2400" dirty="0"/>
              <a:t>další informace vztahující se k uplatňování tohoto zákona</a:t>
            </a:r>
          </a:p>
          <a:p>
            <a:pPr lvl="1"/>
            <a:r>
              <a:rPr lang="cs-CZ" altLang="cs-CZ" sz="2400" dirty="0"/>
              <a:t>kapitola s názvem "</a:t>
            </a:r>
            <a:r>
              <a:rPr lang="cs-CZ" altLang="cs-CZ" sz="2400" b="1" dirty="0">
                <a:solidFill>
                  <a:srgbClr val="008000"/>
                </a:solidFill>
              </a:rPr>
              <a:t>Poskytování informací podle zákona č. 106/1999 Sb., o svobodném přístupu k informacím</a:t>
            </a:r>
            <a:r>
              <a:rPr lang="cs-CZ" altLang="cs-CZ" sz="24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555499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775B0-EDD5-4564-A431-2D39824B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zákon neřeší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CA8FB5-4272-4CA3-B723-5D9D0C94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postup při poskytování informací povinnými subjekty, který je upraven zvláštními předpisy </a:t>
            </a:r>
          </a:p>
          <a:p>
            <a:pPr lvl="1"/>
            <a:r>
              <a:rPr lang="cs-CZ" altLang="cs-CZ" dirty="0"/>
              <a:t>např. zákon č. 123/1998 Sb., o právu na informace o životním prostředí</a:t>
            </a:r>
          </a:p>
          <a:p>
            <a:r>
              <a:rPr lang="cs-CZ" altLang="cs-CZ" dirty="0"/>
              <a:t>soukromý sektor</a:t>
            </a:r>
          </a:p>
        </p:txBody>
      </p:sp>
    </p:spTree>
    <p:extLst>
      <p:ext uri="{BB962C8B-B14F-4D97-AF65-F5344CB8AC3E}">
        <p14:creationId xmlns:p14="http://schemas.microsoft.com/office/powerpoint/2010/main" val="310982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nihy, Police, Knihovna, ÄtenÃ­, Kultura, SvÄtlo">
            <a:extLst>
              <a:ext uri="{FF2B5EF4-FFF2-40B4-BE49-F238E27FC236}">
                <a16:creationId xmlns:a16="http://schemas.microsoft.com/office/drawing/2014/main" id="{26877721-3D3F-4DAD-94E5-6B2390637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7" b="292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789D78E-2557-4EE0-817E-6CDA1037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Knihovní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4E5FB4-F423-4622-85DC-6B92B6477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definuje služby</a:t>
            </a:r>
          </a:p>
          <a:p>
            <a:r>
              <a:rPr lang="cs-CZ" dirty="0">
                <a:solidFill>
                  <a:schemeClr val="tx1"/>
                </a:solidFill>
              </a:rPr>
              <a:t>druhy knihoven</a:t>
            </a:r>
          </a:p>
          <a:p>
            <a:r>
              <a:rPr lang="cs-CZ" dirty="0">
                <a:solidFill>
                  <a:schemeClr val="tx1"/>
                </a:solidFill>
              </a:rPr>
              <a:t>evidence knihoven</a:t>
            </a:r>
          </a:p>
          <a:p>
            <a:r>
              <a:rPr lang="cs-CZ" dirty="0">
                <a:solidFill>
                  <a:schemeClr val="tx1"/>
                </a:solidFill>
              </a:rPr>
              <a:t>správa fondu</a:t>
            </a:r>
          </a:p>
          <a:p>
            <a:r>
              <a:rPr lang="cs-CZ" dirty="0">
                <a:solidFill>
                  <a:schemeClr val="tx1"/>
                </a:solidFill>
              </a:rPr>
              <a:t>sankce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0532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2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F84D648-A245-4250-BE15-A27062B3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pPr algn="ctr"/>
            <a:r>
              <a:rPr lang="cs-CZ" altLang="cs-CZ" dirty="0"/>
              <a:t>257/2001 Sb.</a:t>
            </a:r>
            <a:endParaRPr lang="cs-CZ" dirty="0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825BC05B-664B-400C-84B6-425A48BCD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9" r="1" b="22116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2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7CEEC-D678-4396-A29A-D3AF887F4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altLang="cs-CZ" sz="3000" dirty="0"/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Zákon ze dne 29. června 2001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o knihovnách a podmínkách 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provozování veřejných knihovnických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a informačních služeb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(</a:t>
            </a:r>
            <a:r>
              <a:rPr lang="cs-CZ" altLang="cs-CZ" sz="3000" dirty="0">
                <a:hlinkClick r:id="rId3"/>
              </a:rPr>
              <a:t>knihovní zákon</a:t>
            </a:r>
            <a:r>
              <a:rPr lang="cs-CZ" altLang="cs-CZ" sz="3000" dirty="0"/>
              <a:t>)</a:t>
            </a:r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618267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D11C1-BC76-4DC3-839E-A88D2318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565902-54DC-4E75-9FE6-4EEDFD6C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5"/>
            <a:ext cx="10660611" cy="4499404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platný od 1.1.2002</a:t>
            </a:r>
          </a:p>
          <a:p>
            <a:r>
              <a:rPr lang="cs-CZ" altLang="cs-CZ" dirty="0"/>
              <a:t>novelizace </a:t>
            </a:r>
          </a:p>
          <a:p>
            <a:pPr lvl="1"/>
            <a:r>
              <a:rPr lang="cs-CZ" altLang="cs-CZ" sz="3200" dirty="0"/>
              <a:t>zákon č. </a:t>
            </a:r>
            <a:r>
              <a:rPr lang="cs-CZ" altLang="cs-CZ" sz="3200" dirty="0">
                <a:hlinkClick r:id="rId2"/>
              </a:rPr>
              <a:t>1/2005</a:t>
            </a:r>
            <a:r>
              <a:rPr lang="cs-CZ" altLang="cs-CZ" sz="3200" dirty="0"/>
              <a:t> - </a:t>
            </a:r>
            <a:r>
              <a:rPr lang="cs-CZ" altLang="cs-CZ" sz="2400" dirty="0"/>
              <a:t>změna zákona o rozpočtovém určení daní a některých dalších zákonů, čl. VI (úprava KZ)</a:t>
            </a:r>
          </a:p>
          <a:p>
            <a:pPr lvl="2"/>
            <a:r>
              <a:rPr lang="en-US" altLang="cs-CZ" sz="2400" dirty="0"/>
              <a:t>§</a:t>
            </a:r>
            <a:r>
              <a:rPr lang="cs-CZ" altLang="cs-CZ" sz="2400" dirty="0"/>
              <a:t>11 – plnění, koordinace a financování regionálních funkcí na kraje, platnost od 3.1.2005</a:t>
            </a:r>
          </a:p>
          <a:p>
            <a:pPr lvl="1"/>
            <a:r>
              <a:rPr lang="cs-CZ" altLang="cs-CZ" sz="3200" dirty="0"/>
              <a:t>zákon č. </a:t>
            </a:r>
            <a:r>
              <a:rPr lang="cs-CZ" altLang="cs-CZ" sz="3200" dirty="0">
                <a:hlinkClick r:id="rId3"/>
              </a:rPr>
              <a:t>341/2006</a:t>
            </a:r>
            <a:r>
              <a:rPr lang="cs-CZ" altLang="cs-CZ" sz="3200" dirty="0"/>
              <a:t> – změna knihovního zákona</a:t>
            </a:r>
          </a:p>
          <a:p>
            <a:pPr lvl="2"/>
            <a:r>
              <a:rPr lang="en-US" altLang="cs-CZ" sz="2400" dirty="0"/>
              <a:t>§3, </a:t>
            </a:r>
            <a:r>
              <a:rPr lang="en-US" altLang="cs-CZ" sz="2400" dirty="0" err="1"/>
              <a:t>ods</a:t>
            </a:r>
            <a:r>
              <a:rPr lang="en-US" altLang="cs-CZ" sz="2400" dirty="0"/>
              <a:t>.</a:t>
            </a:r>
            <a:r>
              <a:rPr lang="cs-CZ" altLang="cs-CZ" sz="2400" dirty="0"/>
              <a:t> 3 </a:t>
            </a:r>
            <a:r>
              <a:rPr lang="en-US" altLang="cs-CZ" sz="2400" dirty="0"/>
              <a:t>– </a:t>
            </a:r>
            <a:r>
              <a:rPr lang="cs-CZ" altLang="cs-CZ" sz="2400" dirty="0"/>
              <a:t>zrušen (VKIS poskytovány ode dne zápisu knihovny do evidence MK ČR)</a:t>
            </a:r>
          </a:p>
          <a:p>
            <a:pPr lvl="2"/>
            <a:r>
              <a:rPr lang="en-US" altLang="cs-CZ" sz="2400" dirty="0"/>
              <a:t>§</a:t>
            </a:r>
            <a:r>
              <a:rPr lang="cs-CZ" altLang="cs-CZ" sz="2400" dirty="0"/>
              <a:t>24 - prodloužení lhůty povinnosti připojení k internetu do 31.12.2007</a:t>
            </a:r>
          </a:p>
          <a:p>
            <a:pPr lvl="2"/>
            <a:r>
              <a:rPr lang="en-US" altLang="cs-CZ" sz="2400" dirty="0"/>
              <a:t>§</a:t>
            </a:r>
            <a:r>
              <a:rPr lang="cs-CZ" altLang="cs-CZ" sz="2400" dirty="0"/>
              <a:t>4</a:t>
            </a:r>
            <a:r>
              <a:rPr lang="en-US" altLang="cs-CZ" sz="2400" dirty="0"/>
              <a:t>, </a:t>
            </a:r>
            <a:r>
              <a:rPr lang="en-US" altLang="cs-CZ" sz="2400" dirty="0" err="1"/>
              <a:t>ods</a:t>
            </a:r>
            <a:r>
              <a:rPr lang="en-US" altLang="cs-CZ" sz="2400" dirty="0"/>
              <a:t>.</a:t>
            </a:r>
            <a:r>
              <a:rPr lang="cs-CZ" altLang="cs-CZ" sz="2400" dirty="0"/>
              <a:t> 1 a 3 - formální úpravy</a:t>
            </a:r>
          </a:p>
          <a:p>
            <a:pPr lvl="2"/>
            <a:r>
              <a:rPr lang="cs-CZ" altLang="cs-CZ" sz="2400" dirty="0"/>
              <a:t>platnost od 24.5.2006</a:t>
            </a:r>
            <a:endParaRPr lang="en-US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05350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B1E06C-3988-4210-8E05-9D452E08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>
                <a:solidFill>
                  <a:schemeClr val="tx1">
                    <a:lumMod val="85000"/>
                    <a:lumOff val="15000"/>
                  </a:schemeClr>
                </a:solidFill>
              </a:rPr>
              <a:t>Právo na informace</a:t>
            </a:r>
          </a:p>
        </p:txBody>
      </p:sp>
      <p:pic>
        <p:nvPicPr>
          <p:cNvPr id="2053" name="Picture 2" descr="Silueta, Hlava, RegÃ¡l, VÄdÄt, Informace, ShromaÅ¾ÄovÃ¡ny">
            <a:extLst>
              <a:ext uri="{FF2B5EF4-FFF2-40B4-BE49-F238E27FC236}">
                <a16:creationId xmlns:a16="http://schemas.microsoft.com/office/drawing/2014/main" id="{63838D2E-3682-4802-9A75-C287719615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860207"/>
            <a:ext cx="6912217" cy="461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4092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6C4F42-A9AD-440B-80D2-18A4DD8F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E91C30-1FD6-46F4-BFA9-D6E2CFCAD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základní pojmy</a:t>
            </a:r>
          </a:p>
          <a:p>
            <a:r>
              <a:rPr lang="cs-CZ" altLang="cs-CZ" dirty="0"/>
              <a:t>systém knihoven</a:t>
            </a:r>
          </a:p>
          <a:p>
            <a:pPr lvl="1"/>
            <a:r>
              <a:rPr lang="cs-CZ" altLang="cs-CZ" dirty="0"/>
              <a:t>druhy, funkce, role</a:t>
            </a:r>
          </a:p>
          <a:p>
            <a:r>
              <a:rPr lang="cs-CZ" altLang="cs-CZ" dirty="0"/>
              <a:t>veřejné knihovnické a informační služby (VKIS)</a:t>
            </a:r>
          </a:p>
          <a:p>
            <a:r>
              <a:rPr lang="cs-CZ" altLang="cs-CZ" dirty="0"/>
              <a:t>knihovní fond</a:t>
            </a:r>
          </a:p>
          <a:p>
            <a:pPr lvl="1"/>
            <a:r>
              <a:rPr lang="cs-CZ" altLang="cs-CZ" dirty="0"/>
              <a:t>evidence, ochrana</a:t>
            </a:r>
          </a:p>
          <a:p>
            <a:r>
              <a:rPr lang="cs-CZ" altLang="cs-CZ" dirty="0"/>
              <a:t>sankce</a:t>
            </a:r>
          </a:p>
        </p:txBody>
      </p:sp>
    </p:spTree>
    <p:extLst>
      <p:ext uri="{BB962C8B-B14F-4D97-AF65-F5344CB8AC3E}">
        <p14:creationId xmlns:p14="http://schemas.microsoft.com/office/powerpoint/2010/main" val="3738284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35F9B-EEDC-4B77-8C09-C88DD5A7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1 - Předmět úpravy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FE97C-77EA-4467-B43C-66C61F5FD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zákon upravuje</a:t>
            </a:r>
          </a:p>
          <a:p>
            <a:pPr lvl="1"/>
            <a:r>
              <a:rPr lang="cs-CZ" altLang="cs-CZ" dirty="0"/>
              <a:t>systém knihoven poskytujících VKIS</a:t>
            </a:r>
          </a:p>
          <a:p>
            <a:pPr lvl="1"/>
            <a:r>
              <a:rPr lang="cs-CZ" altLang="cs-CZ" dirty="0"/>
              <a:t>podmínky jejich provozování</a:t>
            </a:r>
          </a:p>
          <a:p>
            <a:r>
              <a:rPr lang="cs-CZ" altLang="cs-CZ" dirty="0"/>
              <a:t>ne pro knihovny provozované na základě živnostenského oprávnění</a:t>
            </a:r>
          </a:p>
        </p:txBody>
      </p:sp>
    </p:spTree>
    <p:extLst>
      <p:ext uri="{BB962C8B-B14F-4D97-AF65-F5344CB8AC3E}">
        <p14:creationId xmlns:p14="http://schemas.microsoft.com/office/powerpoint/2010/main" val="64204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2D600-C6AB-46EC-A23F-8651355B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2 - Vymezení základních pojmů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16B944-7C75-4650-AB34-3EFC1CFA4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50020"/>
          </a:xfrm>
        </p:spPr>
        <p:txBody>
          <a:bodyPr>
            <a:normAutofit lnSpcReduction="10000"/>
          </a:bodyPr>
          <a:lstStyle/>
          <a:p>
            <a:pPr marL="571500" indent="-571500"/>
            <a:r>
              <a:rPr lang="cs-CZ" altLang="cs-CZ" dirty="0"/>
              <a:t>knihovna = zařízení</a:t>
            </a:r>
          </a:p>
          <a:p>
            <a:pPr marL="1166813" lvl="1" indent="-457200"/>
            <a:r>
              <a:rPr lang="cs-CZ" altLang="cs-CZ" dirty="0"/>
              <a:t>poskytuje VKIS definované KZ</a:t>
            </a:r>
          </a:p>
          <a:p>
            <a:pPr marL="1166813" lvl="1" indent="-457200"/>
            <a:r>
              <a:rPr lang="cs-CZ" altLang="cs-CZ" dirty="0"/>
              <a:t>zajišťuje rovný přístup všem bez rozdílu </a:t>
            </a:r>
          </a:p>
          <a:p>
            <a:pPr marL="1166813" lvl="1" indent="-457200"/>
            <a:r>
              <a:rPr lang="cs-CZ" altLang="cs-CZ" dirty="0"/>
              <a:t>je zapsáno v evidenci knihoven</a:t>
            </a:r>
          </a:p>
          <a:p>
            <a:pPr marL="571500" indent="-571500"/>
            <a:r>
              <a:rPr lang="cs-CZ" altLang="cs-CZ" dirty="0"/>
              <a:t>knihovní dokument = informační pramen evidovaný jako samostatná jednotka fondu knihovny</a:t>
            </a:r>
          </a:p>
          <a:p>
            <a:pPr marL="571500" indent="-571500"/>
            <a:r>
              <a:rPr lang="cs-CZ" altLang="cs-CZ" dirty="0"/>
              <a:t>provozovatel knihovny</a:t>
            </a:r>
          </a:p>
          <a:p>
            <a:pPr marL="1166813" lvl="1" indent="-457200"/>
            <a:r>
              <a:rPr lang="cs-CZ" altLang="cs-CZ" dirty="0"/>
              <a:t>fyzická nebo právnická osoba</a:t>
            </a:r>
          </a:p>
          <a:p>
            <a:pPr marL="1166813" lvl="1" indent="-457200"/>
            <a:r>
              <a:rPr lang="cs-CZ" altLang="cs-CZ" dirty="0"/>
              <a:t>poskytuje VKIS svým jménem</a:t>
            </a:r>
          </a:p>
        </p:txBody>
      </p:sp>
    </p:spTree>
    <p:extLst>
      <p:ext uri="{BB962C8B-B14F-4D97-AF65-F5344CB8AC3E}">
        <p14:creationId xmlns:p14="http://schemas.microsoft.com/office/powerpoint/2010/main" val="1581597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91F87-3369-4709-80A8-01BD1A5DA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2 - Vymezení základních pojmů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D9063C-EEEF-490A-B03D-2B4837A9E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054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sz="2600" dirty="0"/>
              <a:t>knihovní fond</a:t>
            </a:r>
          </a:p>
          <a:p>
            <a:pPr lvl="1"/>
            <a:r>
              <a:rPr lang="cs-CZ" altLang="cs-CZ" sz="2000" dirty="0"/>
              <a:t>soubor knihovních dokumentů</a:t>
            </a:r>
          </a:p>
          <a:p>
            <a:pPr lvl="1"/>
            <a:r>
              <a:rPr lang="cs-CZ" altLang="cs-CZ" sz="2000" dirty="0"/>
              <a:t>organizovaný, soustavně doplňovaný, zpracovávaný, ochraňovaný a uchovávaný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historický fond</a:t>
            </a:r>
          </a:p>
          <a:p>
            <a:pPr lvl="1"/>
            <a:r>
              <a:rPr lang="cs-CZ" altLang="cs-CZ" sz="2000" dirty="0"/>
              <a:t>knihovní fond s dokumenty do roku 1860</a:t>
            </a:r>
          </a:p>
          <a:p>
            <a:pPr lvl="1"/>
            <a:r>
              <a:rPr lang="cs-CZ" altLang="cs-CZ" sz="2000" dirty="0"/>
              <a:t>nebo jedinečná historická hodnota ve svém oboru</a:t>
            </a:r>
          </a:p>
          <a:p>
            <a:pPr lvl="1"/>
            <a:r>
              <a:rPr lang="cs-CZ" altLang="cs-CZ" sz="2000" dirty="0"/>
              <a:t>nebo jiná zvláštní historickou a kulturní hodnotu</a:t>
            </a:r>
          </a:p>
          <a:p>
            <a:pPr lvl="1"/>
            <a:r>
              <a:rPr lang="cs-CZ" altLang="cs-CZ" sz="2000" dirty="0"/>
              <a:t>nutno vymezit ve statutu knihovny nebo v jiném právním předpisu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konzervační fond</a:t>
            </a:r>
          </a:p>
          <a:p>
            <a:pPr lvl="1"/>
            <a:r>
              <a:rPr lang="cs-CZ" altLang="cs-CZ" sz="2000" dirty="0"/>
              <a:t>knihovní fond doplňovaný z povinného výtisku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specializovaný fond</a:t>
            </a:r>
          </a:p>
          <a:p>
            <a:pPr lvl="1"/>
            <a:r>
              <a:rPr lang="cs-CZ" altLang="cs-CZ" sz="2000" dirty="0"/>
              <a:t>knihovní fond zpravidla oborového zaměření</a:t>
            </a:r>
          </a:p>
        </p:txBody>
      </p:sp>
    </p:spTree>
    <p:extLst>
      <p:ext uri="{BB962C8B-B14F-4D97-AF65-F5344CB8AC3E}">
        <p14:creationId xmlns:p14="http://schemas.microsoft.com/office/powerpoint/2010/main" val="3637162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3E4BC-5C63-4A42-9CA2-3BF523E0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2 - Vymezení základních pojmů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28D220-0D83-4940-B9DD-A10C718FB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4"/>
            <a:ext cx="10531302" cy="461458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altLang="cs-CZ" sz="2600" dirty="0"/>
              <a:t>meziknihovní služby</a:t>
            </a:r>
          </a:p>
          <a:p>
            <a:pPr lvl="1"/>
            <a:r>
              <a:rPr lang="cs-CZ" altLang="cs-CZ" sz="2400" dirty="0"/>
              <a:t>soubor výpůjčních, informačních a reprografických služeb</a:t>
            </a:r>
          </a:p>
          <a:p>
            <a:pPr lvl="1"/>
            <a:r>
              <a:rPr lang="cs-CZ" altLang="cs-CZ" sz="2400" dirty="0"/>
              <a:t>uskutečňují knihovny mezi sebou</a:t>
            </a:r>
          </a:p>
          <a:p>
            <a:pPr lvl="1"/>
            <a:r>
              <a:rPr lang="cs-CZ" altLang="cs-CZ" sz="2400" dirty="0"/>
              <a:t>cílem zpřístupnit svým uživatelům knihovní dokumenty bez ohledu na místo jejich uložení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regionální funkce</a:t>
            </a:r>
          </a:p>
          <a:p>
            <a:pPr lvl="1"/>
            <a:r>
              <a:rPr lang="cs-CZ" altLang="cs-CZ" sz="2400" dirty="0"/>
              <a:t>poskytuje krajská knihovna a další jí pověřené knihovny</a:t>
            </a:r>
          </a:p>
          <a:p>
            <a:pPr lvl="1"/>
            <a:r>
              <a:rPr lang="cs-CZ" altLang="cs-CZ" sz="2400" dirty="0"/>
              <a:t>poradenské, vzdělávací a koordinační služby pro jiné knihovny</a:t>
            </a:r>
          </a:p>
          <a:p>
            <a:pPr lvl="1"/>
            <a:r>
              <a:rPr lang="cs-CZ" altLang="cs-CZ" sz="2400" dirty="0"/>
              <a:t>budování výměnných fondů</a:t>
            </a:r>
          </a:p>
          <a:p>
            <a:pPr lvl="1"/>
            <a:r>
              <a:rPr lang="cs-CZ" altLang="cs-CZ" sz="2400" dirty="0"/>
              <a:t>půjčování výměnných souborů knihovních dokumentů</a:t>
            </a:r>
          </a:p>
          <a:p>
            <a:pPr lvl="1"/>
            <a:r>
              <a:rPr lang="cs-CZ" altLang="cs-CZ" sz="2400" dirty="0"/>
              <a:t>+ další činnosti napomáhající rozvoji knihoven a VKIS</a:t>
            </a:r>
          </a:p>
        </p:txBody>
      </p:sp>
    </p:spTree>
    <p:extLst>
      <p:ext uri="{BB962C8B-B14F-4D97-AF65-F5344CB8AC3E}">
        <p14:creationId xmlns:p14="http://schemas.microsoft.com/office/powerpoint/2010/main" val="1994934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6802D78-08AE-4322-A011-F916F2D42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8D8300-3DD6-40A2-BC31-4A875061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 altLang="cs-CZ" dirty="0"/>
              <a:t>§</a:t>
            </a:r>
            <a:r>
              <a:rPr lang="cs-CZ" altLang="cs-CZ" dirty="0"/>
              <a:t>3 - Systém knihoven</a:t>
            </a:r>
            <a:endParaRPr lang="cs-CZ" dirty="0"/>
          </a:p>
        </p:txBody>
      </p:sp>
      <p:pic>
        <p:nvPicPr>
          <p:cNvPr id="5126" name="Picture 6" descr="VÃ½sledek obrÃ¡zku pro mzk">
            <a:extLst>
              <a:ext uri="{FF2B5EF4-FFF2-40B4-BE49-F238E27FC236}">
                <a16:creationId xmlns:a16="http://schemas.microsoft.com/office/drawing/2014/main" id="{3967DDDC-3A17-49A3-95C8-40034F06D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2" r="30698" b="1"/>
          <a:stretch/>
        </p:blipFill>
        <p:spPr bwMode="auto">
          <a:xfrm>
            <a:off x="634000" y="581098"/>
            <a:ext cx="1929714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Ã½sledek obrÃ¡zku pro nÃ¡rodnÃ­ knihovna">
            <a:extLst>
              <a:ext uri="{FF2B5EF4-FFF2-40B4-BE49-F238E27FC236}">
                <a16:creationId xmlns:a16="http://schemas.microsoft.com/office/drawing/2014/main" id="{9099522E-E544-44A7-8E98-DA15F9885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7" r="14558" b="-1"/>
          <a:stretch/>
        </p:blipFill>
        <p:spPr bwMode="auto">
          <a:xfrm>
            <a:off x="2724581" y="581099"/>
            <a:ext cx="1929714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5FA3E87-F218-4BA5-921F-838DB6FC6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VÃ½sledek obrÃ¡zku pro knihovna a tiskÃ¡rna k.e.macana">
            <a:extLst>
              <a:ext uri="{FF2B5EF4-FFF2-40B4-BE49-F238E27FC236}">
                <a16:creationId xmlns:a16="http://schemas.microsoft.com/office/drawing/2014/main" id="{A08C2FB4-41CD-489F-8441-DA4C3445D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r="3" b="5575"/>
          <a:stretch/>
        </p:blipFill>
        <p:spPr bwMode="auto">
          <a:xfrm>
            <a:off x="633999" y="3218101"/>
            <a:ext cx="4020296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8355A8-5B8B-4C27-89E1-056E50B7E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 marL="571500" indent="-571500"/>
            <a:r>
              <a:rPr lang="cs-CZ" altLang="cs-CZ" dirty="0"/>
              <a:t>zřízené MK ČR </a:t>
            </a:r>
            <a:r>
              <a:rPr lang="cs-CZ" altLang="cs-CZ"/>
              <a:t>(hlavní knihovny)</a:t>
            </a:r>
          </a:p>
          <a:p>
            <a:pPr marL="1166813" lvl="1" indent="-457200"/>
            <a:r>
              <a:rPr lang="cs-CZ" altLang="cs-CZ" dirty="0"/>
              <a:t>Národní knihovna ČR</a:t>
            </a:r>
          </a:p>
          <a:p>
            <a:pPr marL="1166813" lvl="1" indent="-457200"/>
            <a:r>
              <a:rPr lang="cs-CZ" altLang="cs-CZ" dirty="0"/>
              <a:t>Knihovna a tiskárna pro nevidomé K. E. </a:t>
            </a:r>
            <a:r>
              <a:rPr lang="cs-CZ" altLang="cs-CZ" dirty="0" err="1"/>
              <a:t>Macana</a:t>
            </a:r>
            <a:endParaRPr lang="cs-CZ" altLang="cs-CZ" dirty="0"/>
          </a:p>
          <a:p>
            <a:pPr marL="1166813" lvl="1" indent="-457200"/>
            <a:r>
              <a:rPr lang="cs-CZ" altLang="cs-CZ" dirty="0"/>
              <a:t>Moravská zemská knihovna v Brně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5598703-F094-4F74-93F0-945A832FF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0AC4F6F-0DD7-4E3F-ADF7-26B8E8797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3177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2C3F3E-0128-4BE7-8134-E82875F8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krajské knihovny</a:t>
            </a:r>
          </a:p>
        </p:txBody>
      </p:sp>
      <p:pic>
        <p:nvPicPr>
          <p:cNvPr id="6146" name="Picture 2" descr="VÃ½sledek obrÃ¡zku pro kvk liberec">
            <a:extLst>
              <a:ext uri="{FF2B5EF4-FFF2-40B4-BE49-F238E27FC236}">
                <a16:creationId xmlns:a16="http://schemas.microsoft.com/office/drawing/2014/main" id="{9DEE1974-3AC1-44B7-AC9A-76F0F8872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" r="-2" b="-2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95C938-3B5C-4EEF-8CE4-14083C38E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571500" indent="-571500"/>
            <a:r>
              <a:rPr lang="cs-CZ" altLang="cs-CZ" sz="2800" dirty="0"/>
              <a:t>zřizují kraje</a:t>
            </a:r>
          </a:p>
          <a:p>
            <a:pPr marL="1166813" lvl="1" indent="-457200"/>
            <a:r>
              <a:rPr lang="cs-CZ" altLang="cs-CZ" sz="2400" dirty="0"/>
              <a:t>Moravskoslezská vědecká knihovna</a:t>
            </a:r>
          </a:p>
          <a:p>
            <a:pPr marL="1166813" lvl="1" indent="-457200"/>
            <a:r>
              <a:rPr lang="cs-CZ" altLang="cs-CZ" sz="2400" dirty="0"/>
              <a:t>Krajská vědecká knihovna v Liberci  </a:t>
            </a:r>
          </a:p>
          <a:p>
            <a:pPr marL="1166813" lvl="1" indent="-457200"/>
            <a:r>
              <a:rPr lang="cs-CZ" altLang="cs-CZ" sz="2400" dirty="0"/>
              <a:t>Krajská knihovna </a:t>
            </a:r>
            <a:r>
              <a:rPr lang="cs-CZ" altLang="cs-CZ" sz="2400" dirty="0" err="1"/>
              <a:t>F.Bartoše</a:t>
            </a:r>
            <a:r>
              <a:rPr lang="cs-CZ" altLang="cs-CZ" sz="2400" dirty="0"/>
              <a:t> ve Zlíně</a:t>
            </a:r>
          </a:p>
          <a:p>
            <a:pPr marL="1166813" lvl="1" indent="-457200"/>
            <a:r>
              <a:rPr lang="cs-CZ" altLang="cs-CZ" sz="2400" dirty="0"/>
              <a:t>Vědecká knihovna v Olomouci</a:t>
            </a:r>
          </a:p>
          <a:p>
            <a:pPr marL="1166813" lvl="1" indent="-457200"/>
            <a:r>
              <a:rPr lang="cs-CZ" altLang="cs-CZ" sz="2400" dirty="0"/>
              <a:t>Studijní a věd. knihovna Plzeňského kraje</a:t>
            </a:r>
          </a:p>
          <a:p>
            <a:pPr marL="1166813" lvl="1" indent="-457200"/>
            <a:r>
              <a:rPr lang="cs-CZ" altLang="cs-CZ" sz="2400" dirty="0"/>
              <a:t>Studijní a vědecká knihovna v Hr. Králové</a:t>
            </a:r>
          </a:p>
          <a:p>
            <a:pPr marL="1166813" lvl="1" indent="-457200"/>
            <a:r>
              <a:rPr lang="cs-CZ" altLang="cs-CZ" sz="2400" dirty="0"/>
              <a:t>a další (seznam na </a:t>
            </a:r>
            <a:r>
              <a:rPr lang="cs-CZ" altLang="cs-CZ" sz="2400" dirty="0">
                <a:hlinkClick r:id="rId3"/>
              </a:rPr>
              <a:t>Knihovny.net</a:t>
            </a:r>
            <a:r>
              <a:rPr lang="cs-CZ" altLang="cs-CZ" sz="2400" dirty="0"/>
              <a:t>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98192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A77351-7990-4308-9A58-177C856E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základní knihovny</a:t>
            </a:r>
          </a:p>
        </p:txBody>
      </p:sp>
      <p:pic>
        <p:nvPicPr>
          <p:cNvPr id="7170" name="Picture 2" descr="VÃ½sledek obrÃ¡zku pro knihovna kromÄÅÃ­Å¾ska">
            <a:extLst>
              <a:ext uri="{FF2B5EF4-FFF2-40B4-BE49-F238E27FC236}">
                <a16:creationId xmlns:a16="http://schemas.microsoft.com/office/drawing/2014/main" id="{202ABA7F-CAC7-406D-AA0D-94A837DFE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35825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A44205-F70A-459F-9037-5CF39F9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cs-CZ" altLang="cs-CZ" dirty="0"/>
              <a:t> </a:t>
            </a:r>
            <a:r>
              <a:rPr lang="cs-CZ" altLang="cs-CZ"/>
              <a:t>zřizují obce</a:t>
            </a:r>
          </a:p>
          <a:p>
            <a:pPr lvl="1"/>
            <a:r>
              <a:rPr lang="cs-CZ" altLang="cs-CZ">
                <a:hlinkClick r:id="rId3"/>
              </a:rPr>
              <a:t>Knihovna Jiřího Mahena v Brně</a:t>
            </a:r>
            <a:endParaRPr lang="cs-CZ" altLang="cs-CZ"/>
          </a:p>
          <a:p>
            <a:pPr lvl="1"/>
            <a:r>
              <a:rPr lang="cs-CZ" altLang="cs-CZ">
                <a:hlinkClick r:id="rId4"/>
              </a:rPr>
              <a:t>Knihovna Kroměřížska</a:t>
            </a:r>
            <a:r>
              <a:rPr lang="cs-CZ" altLang="cs-CZ"/>
              <a:t> </a:t>
            </a:r>
          </a:p>
          <a:p>
            <a:pPr lvl="1"/>
            <a:r>
              <a:rPr lang="cs-CZ" altLang="cs-CZ">
                <a:hlinkClick r:id="rId5"/>
              </a:rPr>
              <a:t>Městská knihovna Antonína Marka Turnov</a:t>
            </a:r>
            <a:r>
              <a:rPr lang="cs-CZ" altLang="cs-CZ" dirty="0"/>
              <a:t> </a:t>
            </a:r>
            <a:endParaRPr lang="cs-CZ" altLang="cs-CZ"/>
          </a:p>
          <a:p>
            <a:pPr lvl="1"/>
            <a:r>
              <a:rPr lang="cs-CZ" altLang="cs-CZ">
                <a:hlinkClick r:id="rId6"/>
              </a:rPr>
              <a:t>Obecní knihovna Bařice</a:t>
            </a:r>
            <a:r>
              <a:rPr lang="cs-CZ" altLang="cs-CZ"/>
              <a:t> </a:t>
            </a:r>
          </a:p>
          <a:p>
            <a:pPr lvl="1"/>
            <a:r>
              <a:rPr lang="cs-CZ" altLang="cs-CZ"/>
              <a:t>a další  (seznam na </a:t>
            </a:r>
            <a:r>
              <a:rPr lang="cs-CZ" altLang="cs-CZ">
                <a:hlinkClick r:id="rId7"/>
              </a:rPr>
              <a:t>Knihovny.net</a:t>
            </a:r>
            <a:r>
              <a:rPr lang="cs-CZ" altLang="cs-CZ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906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853592-64BF-4DBD-9D27-885D7A2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cs-CZ" dirty="0"/>
              <a:t>specializované knihovny</a:t>
            </a:r>
          </a:p>
        </p:txBody>
      </p:sp>
      <p:pic>
        <p:nvPicPr>
          <p:cNvPr id="8196" name="Picture 4" descr="VÃ½sledek obrÃ¡zku pro akademickÃ© knihovny">
            <a:extLst>
              <a:ext uri="{FF2B5EF4-FFF2-40B4-BE49-F238E27FC236}">
                <a16:creationId xmlns:a16="http://schemas.microsoft.com/office/drawing/2014/main" id="{476A36A5-4A10-4C27-AADC-24D6B27C2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4" y="581098"/>
            <a:ext cx="3709567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SouvisejÃ­cÃ­ obrÃ¡zek">
            <a:extLst>
              <a:ext uri="{FF2B5EF4-FFF2-40B4-BE49-F238E27FC236}">
                <a16:creationId xmlns:a16="http://schemas.microsoft.com/office/drawing/2014/main" id="{E891613A-B4F0-4719-908B-43622AD15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3" y="3218101"/>
            <a:ext cx="3709567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8F7B6C-AE38-42FA-B7C0-26E8ECC0B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cs-CZ" altLang="cs-CZ"/>
              <a:t>oborově zaměřené</a:t>
            </a:r>
          </a:p>
          <a:p>
            <a:r>
              <a:rPr lang="cs-CZ" altLang="cs-CZ"/>
              <a:t>vysokoškolské knihovny</a:t>
            </a:r>
          </a:p>
          <a:p>
            <a:r>
              <a:rPr lang="cs-CZ" altLang="cs-CZ"/>
              <a:t>školní knihovny</a:t>
            </a:r>
          </a:p>
          <a:p>
            <a:r>
              <a:rPr lang="cs-CZ" altLang="cs-CZ"/>
              <a:t>knihovny muzeí a galerií</a:t>
            </a:r>
          </a:p>
          <a:p>
            <a:r>
              <a:rPr lang="cs-CZ" altLang="cs-CZ"/>
              <a:t>zámecké knihovny</a:t>
            </a:r>
          </a:p>
          <a:p>
            <a:r>
              <a:rPr lang="cs-CZ" altLang="cs-CZ"/>
              <a:t>ostatní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9940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5508E-2F28-4CA5-B0E8-72741F1A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3 - Systém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8ADB85-405D-40BD-B0EE-B6E07DBDA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knihovny mohou mít i jiného zřizovatele než MK, kraj a obec</a:t>
            </a:r>
          </a:p>
          <a:p>
            <a:r>
              <a:rPr lang="cs-CZ" altLang="cs-CZ" dirty="0"/>
              <a:t>platí pro základní a specializované</a:t>
            </a:r>
          </a:p>
          <a:p>
            <a:r>
              <a:rPr lang="cs-CZ" altLang="cs-CZ" dirty="0"/>
              <a:t>např. spolkové knihovny</a:t>
            </a:r>
          </a:p>
        </p:txBody>
      </p:sp>
    </p:spTree>
    <p:extLst>
      <p:ext uri="{BB962C8B-B14F-4D97-AF65-F5344CB8AC3E}">
        <p14:creationId xmlns:p14="http://schemas.microsoft.com/office/powerpoint/2010/main" val="57406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051F3-E17B-4FB6-96F4-A5A7D7CC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Listina základních práv a svobod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97F23D-506D-480A-AF43-54C777283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03839"/>
          </a:xfrm>
        </p:spPr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</a:rPr>
              <a:t>oddíl 2, Politická práva, článek 17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(1) Svoboda projevu a </a:t>
            </a:r>
            <a:r>
              <a:rPr lang="cs-CZ" altLang="cs-CZ" b="1" dirty="0">
                <a:solidFill>
                  <a:schemeClr val="tx1"/>
                </a:solidFill>
              </a:rPr>
              <a:t>právo na informace</a:t>
            </a:r>
            <a:r>
              <a:rPr lang="cs-CZ" altLang="cs-CZ" dirty="0">
                <a:solidFill>
                  <a:schemeClr val="tx1"/>
                </a:solidFill>
              </a:rPr>
              <a:t> jsou zaručeny.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(2) Každý má právo vyjadřovat své názory slovem, písmem, tiskem, obrazem nebo jiným způsobem, jakož i svobodně </a:t>
            </a:r>
            <a:r>
              <a:rPr lang="cs-CZ" altLang="cs-CZ" b="1" dirty="0">
                <a:solidFill>
                  <a:schemeClr val="tx1"/>
                </a:solidFill>
              </a:rPr>
              <a:t>vyhledávat, přijímat a rozšiřovat ideje a informace</a:t>
            </a:r>
            <a:r>
              <a:rPr lang="cs-CZ" altLang="cs-CZ" dirty="0">
                <a:solidFill>
                  <a:schemeClr val="tx1"/>
                </a:solidFill>
              </a:rPr>
              <a:t> bez ohledu na hranice státu.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(5) Státní orgány a orgány územní samosprávy jsou povinny přiměřeným způsobem </a:t>
            </a:r>
            <a:r>
              <a:rPr lang="cs-CZ" altLang="cs-CZ" b="1" dirty="0">
                <a:solidFill>
                  <a:schemeClr val="tx1"/>
                </a:solidFill>
              </a:rPr>
              <a:t>poskytovat informace o své činnosti</a:t>
            </a:r>
            <a:r>
              <a:rPr lang="cs-CZ" altLang="cs-CZ" dirty="0">
                <a:solidFill>
                  <a:schemeClr val="tx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74643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747D4-D2FE-41D5-A122-C6C9680F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9 - </a:t>
            </a:r>
            <a:r>
              <a:rPr lang="en-US" altLang="cs-CZ" dirty="0"/>
              <a:t>§</a:t>
            </a:r>
            <a:r>
              <a:rPr lang="cs-CZ" altLang="cs-CZ" dirty="0"/>
              <a:t>13 - Druhy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38BC5E-7E9D-44D9-AAEF-B1558FCCD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definuje hlavní role a funkce knihoven v systému</a:t>
            </a:r>
          </a:p>
          <a:p>
            <a:pPr lvl="1"/>
            <a:r>
              <a:rPr lang="cs-CZ" altLang="cs-CZ" dirty="0"/>
              <a:t>např. co zajišťuje NKP</a:t>
            </a:r>
          </a:p>
        </p:txBody>
      </p:sp>
    </p:spTree>
    <p:extLst>
      <p:ext uri="{BB962C8B-B14F-4D97-AF65-F5344CB8AC3E}">
        <p14:creationId xmlns:p14="http://schemas.microsoft.com/office/powerpoint/2010/main" val="705143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521F9-90DA-48F5-AAE4-73EE908B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5 - Evidence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14D6A5-8B39-470D-943B-639A29F2F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evidenci vede MK ČR</a:t>
            </a:r>
          </a:p>
          <a:p>
            <a:r>
              <a:rPr lang="cs-CZ" altLang="cs-CZ" dirty="0"/>
              <a:t>návrh na zápis podává provozovatel</a:t>
            </a:r>
          </a:p>
          <a:p>
            <a:r>
              <a:rPr lang="cs-CZ" altLang="cs-CZ" dirty="0"/>
              <a:t>neúplný návrh se vrací k doplnění</a:t>
            </a:r>
          </a:p>
          <a:p>
            <a:pPr lvl="1"/>
            <a:r>
              <a:rPr lang="cs-CZ" altLang="cs-CZ" dirty="0"/>
              <a:t>lhůta 15 dnů</a:t>
            </a:r>
          </a:p>
          <a:p>
            <a:pPr lvl="1"/>
            <a:r>
              <a:rPr lang="cs-CZ" altLang="cs-CZ" dirty="0"/>
              <a:t>pak odložen</a:t>
            </a:r>
          </a:p>
          <a:p>
            <a:r>
              <a:rPr lang="cs-CZ" altLang="cs-CZ" dirty="0"/>
              <a:t>pokud zařízení nesplní podmínky KZ</a:t>
            </a:r>
          </a:p>
          <a:p>
            <a:pPr lvl="1"/>
            <a:r>
              <a:rPr lang="cs-CZ" altLang="cs-CZ" dirty="0"/>
              <a:t>zamítnutí návrhu</a:t>
            </a:r>
          </a:p>
          <a:p>
            <a:r>
              <a:rPr lang="cs-CZ" altLang="cs-CZ" dirty="0"/>
              <a:t>osvědčení od MK ČR</a:t>
            </a:r>
          </a:p>
          <a:p>
            <a:pPr lvl="1"/>
            <a:r>
              <a:rPr lang="cs-CZ" altLang="cs-CZ" dirty="0"/>
              <a:t>do 15 dnů od doručení úplného návrhu</a:t>
            </a:r>
          </a:p>
        </p:txBody>
      </p:sp>
    </p:spTree>
    <p:extLst>
      <p:ext uri="{BB962C8B-B14F-4D97-AF65-F5344CB8AC3E}">
        <p14:creationId xmlns:p14="http://schemas.microsoft.com/office/powerpoint/2010/main" val="2356299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040E1-D5AF-4419-8A08-248C4EA0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návrhu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A30BDD-74FE-44F1-8DAB-F3D92A437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51620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návrh obsahuje:</a:t>
            </a:r>
          </a:p>
          <a:p>
            <a:pPr lvl="1"/>
            <a:r>
              <a:rPr lang="cs-CZ" altLang="cs-CZ" dirty="0"/>
              <a:t>identifikaci provozovatele</a:t>
            </a:r>
          </a:p>
          <a:p>
            <a:pPr lvl="2"/>
            <a:r>
              <a:rPr lang="cs-CZ" altLang="cs-CZ" dirty="0"/>
              <a:t>fyzická osoba (jméno, příjmení, datum narození, IČ, trvalý pobyt)</a:t>
            </a:r>
          </a:p>
          <a:p>
            <a:pPr lvl="2"/>
            <a:r>
              <a:rPr lang="cs-CZ" altLang="cs-CZ" dirty="0"/>
              <a:t>právnická osoba (název společnosti, IČ, sídlo, předmět činnosti)</a:t>
            </a:r>
          </a:p>
          <a:p>
            <a:pPr lvl="1"/>
            <a:r>
              <a:rPr lang="cs-CZ" altLang="cs-CZ" dirty="0"/>
              <a:t>kontaktní údaje</a:t>
            </a:r>
            <a:r>
              <a:rPr lang="cs-CZ" altLang="cs-CZ" sz="2000" dirty="0"/>
              <a:t> – sídlo knihovny</a:t>
            </a:r>
          </a:p>
          <a:p>
            <a:pPr lvl="1"/>
            <a:r>
              <a:rPr lang="cs-CZ" altLang="cs-CZ" dirty="0"/>
              <a:t>název knihovny</a:t>
            </a:r>
          </a:p>
          <a:p>
            <a:pPr lvl="1"/>
            <a:r>
              <a:rPr lang="cs-CZ" altLang="cs-CZ" dirty="0"/>
              <a:t>druh knihovny</a:t>
            </a:r>
          </a:p>
          <a:p>
            <a:pPr lvl="1"/>
            <a:r>
              <a:rPr lang="cs-CZ" altLang="cs-CZ" dirty="0"/>
              <a:t>specializaci knihovny</a:t>
            </a:r>
          </a:p>
          <a:p>
            <a:pPr lvl="1"/>
            <a:r>
              <a:rPr lang="cs-CZ" altLang="cs-CZ" dirty="0"/>
              <a:t>knihovní řád</a:t>
            </a:r>
          </a:p>
          <a:p>
            <a:pPr lvl="1"/>
            <a:r>
              <a:rPr lang="cs-CZ" altLang="cs-CZ" dirty="0"/>
              <a:t>zřizovací listinu</a:t>
            </a:r>
            <a:r>
              <a:rPr lang="cs-CZ" altLang="cs-CZ" sz="1600" dirty="0"/>
              <a:t> nebo statut (jen příspěvkové organizace)</a:t>
            </a:r>
          </a:p>
          <a:p>
            <a:pPr lvl="1"/>
            <a:r>
              <a:rPr lang="cs-CZ" altLang="cs-CZ" dirty="0"/>
              <a:t>výpis z veřejného seznamu </a:t>
            </a:r>
            <a:r>
              <a:rPr lang="cs-CZ" altLang="cs-CZ" sz="1600" dirty="0"/>
              <a:t>(jen právnické osoby zapsané na veřejném seznamu)</a:t>
            </a:r>
          </a:p>
        </p:txBody>
      </p:sp>
    </p:spTree>
    <p:extLst>
      <p:ext uri="{BB962C8B-B14F-4D97-AF65-F5344CB8AC3E}">
        <p14:creationId xmlns:p14="http://schemas.microsoft.com/office/powerpoint/2010/main" val="335838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DB91-5E77-4B60-ACCF-B968325E9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5 - Evidence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0C4B13-F182-4BCD-88DF-F8F92095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434748"/>
          </a:xfrm>
        </p:spPr>
        <p:txBody>
          <a:bodyPr>
            <a:normAutofit/>
          </a:bodyPr>
          <a:lstStyle/>
          <a:p>
            <a:r>
              <a:rPr lang="cs-CZ" altLang="cs-CZ" dirty="0"/>
              <a:t>změny v evidenci</a:t>
            </a:r>
          </a:p>
          <a:p>
            <a:pPr lvl="1"/>
            <a:r>
              <a:rPr lang="cs-CZ" altLang="cs-CZ" dirty="0"/>
              <a:t>do 30 dnů od změny</a:t>
            </a:r>
          </a:p>
          <a:p>
            <a:pPr lvl="1"/>
            <a:r>
              <a:rPr lang="cs-CZ" altLang="cs-CZ" dirty="0"/>
              <a:t>MK ČR provede změnu v evidenci a vydá knihovně osvědčení</a:t>
            </a:r>
          </a:p>
          <a:p>
            <a:pPr lvl="1"/>
            <a:r>
              <a:rPr lang="cs-CZ" altLang="cs-CZ" dirty="0"/>
              <a:t>to vše do 30 dnů od doručení oznámení</a:t>
            </a:r>
          </a:p>
          <a:p>
            <a:r>
              <a:rPr lang="cs-CZ" altLang="cs-CZ" dirty="0"/>
              <a:t>vyškrtnutí z evidence</a:t>
            </a:r>
          </a:p>
          <a:p>
            <a:pPr lvl="1"/>
            <a:r>
              <a:rPr lang="cs-CZ" altLang="cs-CZ" dirty="0"/>
              <a:t>rozhodnutím MK ČR</a:t>
            </a:r>
          </a:p>
          <a:p>
            <a:pPr lvl="2"/>
            <a:r>
              <a:rPr lang="cs-CZ" altLang="cs-CZ" dirty="0"/>
              <a:t>pokud knihovna přestane splňovat znaky knihovny dle KZ</a:t>
            </a:r>
          </a:p>
          <a:p>
            <a:pPr lvl="2"/>
            <a:r>
              <a:rPr lang="cs-CZ" altLang="cs-CZ" dirty="0"/>
              <a:t>pokud obdrží oznámení o zrušení knihovny od provozovatele</a:t>
            </a:r>
          </a:p>
          <a:p>
            <a:pPr lvl="2"/>
            <a:r>
              <a:rPr lang="cs-CZ" altLang="cs-CZ" dirty="0"/>
              <a:t>MK ČR v rozhodnutí určí datum výmazu z evidence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226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A21D8-206C-423E-8CB3-71CA90A7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4 - VKIS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2E2EAC-C1A1-442D-ADB9-D29276442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90167"/>
          </a:xfrm>
        </p:spPr>
        <p:txBody>
          <a:bodyPr/>
          <a:lstStyle/>
          <a:p>
            <a:r>
              <a:rPr lang="cs-CZ" altLang="cs-CZ" dirty="0"/>
              <a:t>jaké služby </a:t>
            </a:r>
            <a:r>
              <a:rPr lang="cs-CZ" altLang="cs-CZ" b="1" dirty="0">
                <a:solidFill>
                  <a:srgbClr val="008000"/>
                </a:solidFill>
              </a:rPr>
              <a:t>musí</a:t>
            </a:r>
            <a:r>
              <a:rPr lang="cs-CZ" altLang="cs-CZ" dirty="0"/>
              <a:t> knihovny nabízet</a:t>
            </a:r>
          </a:p>
          <a:p>
            <a:pPr lvl="1"/>
            <a:r>
              <a:rPr lang="cs-CZ" altLang="cs-CZ" dirty="0"/>
              <a:t>zpřístupňovat dokumenty z fondu knihovny a jiných knihoven (MVS)</a:t>
            </a:r>
          </a:p>
          <a:p>
            <a:pPr lvl="1"/>
            <a:r>
              <a:rPr lang="cs-CZ" altLang="cs-CZ" dirty="0"/>
              <a:t>poskytovat </a:t>
            </a:r>
            <a:r>
              <a:rPr lang="cs-CZ" altLang="cs-CZ" b="1" dirty="0"/>
              <a:t>ústní</a:t>
            </a:r>
            <a:r>
              <a:rPr lang="cs-CZ" altLang="cs-CZ" dirty="0"/>
              <a:t> bibliografické, referenční a faktografické informace</a:t>
            </a:r>
          </a:p>
          <a:p>
            <a:pPr lvl="1"/>
            <a:r>
              <a:rPr lang="cs-CZ" altLang="cs-CZ" dirty="0"/>
              <a:t>zprostředkovávat </a:t>
            </a:r>
            <a:r>
              <a:rPr lang="cs-CZ" altLang="cs-CZ" dirty="0" err="1"/>
              <a:t>info</a:t>
            </a:r>
            <a:r>
              <a:rPr lang="cs-CZ" altLang="cs-CZ" dirty="0"/>
              <a:t> z vnějších zdrojů (zejména státní správa a samospráva)</a:t>
            </a:r>
          </a:p>
          <a:p>
            <a:pPr lvl="1"/>
            <a:r>
              <a:rPr lang="cs-CZ" altLang="cs-CZ" dirty="0"/>
              <a:t>přístup k informacím na internetu</a:t>
            </a:r>
          </a:p>
          <a:p>
            <a:pPr lvl="2"/>
            <a:r>
              <a:rPr lang="cs-CZ" altLang="cs-CZ" sz="2400" dirty="0"/>
              <a:t>podmínka: knihovna musí mít ke zdroji bezplatný přístup</a:t>
            </a:r>
          </a:p>
        </p:txBody>
      </p:sp>
    </p:spTree>
    <p:extLst>
      <p:ext uri="{BB962C8B-B14F-4D97-AF65-F5344CB8AC3E}">
        <p14:creationId xmlns:p14="http://schemas.microsoft.com/office/powerpoint/2010/main" val="4190928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113C4-593E-4457-95EA-3C904106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4 - VKIS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A6A2E7-98F8-4B31-B868-F3F224A5E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885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jaké služby </a:t>
            </a:r>
            <a:r>
              <a:rPr lang="cs-CZ" altLang="cs-CZ" b="1" dirty="0">
                <a:solidFill>
                  <a:srgbClr val="008000"/>
                </a:solidFill>
              </a:rPr>
              <a:t>mohou</a:t>
            </a:r>
            <a:r>
              <a:rPr lang="cs-CZ" altLang="cs-CZ" dirty="0"/>
              <a:t> knihovny nabízet</a:t>
            </a:r>
          </a:p>
          <a:p>
            <a:pPr lvl="1"/>
            <a:r>
              <a:rPr lang="cs-CZ" altLang="cs-CZ" dirty="0"/>
              <a:t>poskytovat </a:t>
            </a:r>
            <a:r>
              <a:rPr lang="cs-CZ" altLang="cs-CZ" b="1" dirty="0"/>
              <a:t>písemné</a:t>
            </a:r>
            <a:r>
              <a:rPr lang="cs-CZ" altLang="cs-CZ" dirty="0"/>
              <a:t> bibliografické, referenční a faktografické informace</a:t>
            </a:r>
          </a:p>
          <a:p>
            <a:pPr lvl="2"/>
            <a:r>
              <a:rPr lang="cs-CZ" altLang="cs-CZ" dirty="0"/>
              <a:t>písemné rešerše</a:t>
            </a:r>
          </a:p>
          <a:p>
            <a:pPr lvl="1"/>
            <a:r>
              <a:rPr lang="cs-CZ" altLang="cs-CZ" dirty="0"/>
              <a:t>poskytování reprografických služeb</a:t>
            </a:r>
          </a:p>
          <a:p>
            <a:pPr lvl="2"/>
            <a:r>
              <a:rPr lang="cs-CZ" altLang="cs-CZ" dirty="0"/>
              <a:t>kopírky, skenery, tiskárny,...</a:t>
            </a:r>
          </a:p>
          <a:p>
            <a:pPr lvl="1"/>
            <a:r>
              <a:rPr lang="cs-CZ" altLang="cs-CZ" dirty="0"/>
              <a:t>kulturní, výchovnou a vzdělávací činnost</a:t>
            </a:r>
          </a:p>
          <a:p>
            <a:pPr lvl="2"/>
            <a:r>
              <a:rPr lang="cs-CZ" altLang="cs-CZ" dirty="0"/>
              <a:t>vzdělávací akce, přednášky na rozvoj IG, autorská čtení, přednášky pro školy, Noc s Andersenem,...</a:t>
            </a:r>
          </a:p>
          <a:p>
            <a:pPr lvl="1"/>
            <a:r>
              <a:rPr lang="cs-CZ" altLang="cs-CZ" dirty="0"/>
              <a:t>vydávání tematických publikací</a:t>
            </a:r>
          </a:p>
          <a:p>
            <a:pPr lvl="2"/>
            <a:r>
              <a:rPr lang="cs-CZ" altLang="cs-CZ" dirty="0"/>
              <a:t>osobnosti regionu, přírodní krásy, památky, historie,...</a:t>
            </a:r>
          </a:p>
          <a:p>
            <a:pPr lvl="1"/>
            <a:r>
              <a:rPr lang="cs-CZ" altLang="cs-CZ" dirty="0"/>
              <a:t>přístup k placeným informacím na internetu (např. EIZ)</a:t>
            </a:r>
          </a:p>
        </p:txBody>
      </p:sp>
    </p:spTree>
    <p:extLst>
      <p:ext uri="{BB962C8B-B14F-4D97-AF65-F5344CB8AC3E}">
        <p14:creationId xmlns:p14="http://schemas.microsoft.com/office/powerpoint/2010/main" val="2158604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618106-483B-494E-A2D8-4CECAE8B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Placení za služby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3BE066-E8BE-4BBC-B125-E1A06260C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16275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služby VKIS jsou bezplatné</a:t>
            </a:r>
          </a:p>
          <a:p>
            <a:r>
              <a:rPr lang="cs-CZ" altLang="cs-CZ" dirty="0"/>
              <a:t>výjimky definované v 2. odst.</a:t>
            </a:r>
          </a:p>
          <a:p>
            <a:pPr lvl="1"/>
            <a:r>
              <a:rPr lang="cs-CZ" altLang="cs-CZ" dirty="0"/>
              <a:t>zpřístupňování A nebo AV obsahu</a:t>
            </a:r>
          </a:p>
          <a:p>
            <a:pPr lvl="2"/>
            <a:r>
              <a:rPr lang="cs-CZ" altLang="cs-CZ" dirty="0"/>
              <a:t>např. hudba na CD, filmy na DVD,...</a:t>
            </a:r>
          </a:p>
          <a:p>
            <a:pPr lvl="1"/>
            <a:r>
              <a:rPr lang="cs-CZ" altLang="cs-CZ" dirty="0"/>
              <a:t>platba za reprografické služby v rámci MVS, poštovné???</a:t>
            </a:r>
          </a:p>
          <a:p>
            <a:pPr lvl="1"/>
            <a:r>
              <a:rPr lang="cs-CZ" altLang="cs-CZ" dirty="0"/>
              <a:t>platba za zpřístupnění dokumentů formou MMVS</a:t>
            </a:r>
          </a:p>
          <a:p>
            <a:r>
              <a:rPr lang="cs-CZ" altLang="cs-CZ" dirty="0"/>
              <a:t>jen skutečně vynaložené náklady!!!</a:t>
            </a:r>
          </a:p>
          <a:p>
            <a:r>
              <a:rPr lang="cs-CZ" altLang="cs-CZ" dirty="0"/>
              <a:t>náklady na evidenci uživatelů</a:t>
            </a:r>
          </a:p>
          <a:p>
            <a:pPr lvl="1"/>
            <a:r>
              <a:rPr lang="cs-CZ" altLang="cs-CZ" dirty="0"/>
              <a:t>platby za registrace</a:t>
            </a:r>
          </a:p>
        </p:txBody>
      </p:sp>
    </p:spTree>
    <p:extLst>
      <p:ext uri="{BB962C8B-B14F-4D97-AF65-F5344CB8AC3E}">
        <p14:creationId xmlns:p14="http://schemas.microsoft.com/office/powerpoint/2010/main" val="1683814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5911A-B2E7-4291-9919-80BFA1AF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4 - VKIS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4956FB-E272-4E5B-8CCA-4AA797703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rovný přístup ke všem službám</a:t>
            </a:r>
          </a:p>
          <a:p>
            <a:r>
              <a:rPr lang="cs-CZ" altLang="cs-CZ" dirty="0"/>
              <a:t>knihovna musí mít </a:t>
            </a:r>
            <a:r>
              <a:rPr lang="cs-CZ" altLang="cs-CZ" b="1" dirty="0">
                <a:solidFill>
                  <a:srgbClr val="008000"/>
                </a:solidFill>
              </a:rPr>
              <a:t>knihovní řád</a:t>
            </a:r>
          </a:p>
          <a:p>
            <a:pPr lvl="1"/>
            <a:r>
              <a:rPr lang="cs-CZ" altLang="cs-CZ" dirty="0"/>
              <a:t>podrobnosti VKIS</a:t>
            </a:r>
          </a:p>
          <a:p>
            <a:pPr lvl="1"/>
            <a:r>
              <a:rPr lang="cs-CZ" altLang="cs-CZ" dirty="0"/>
              <a:t>práva a povinnosti uživatelů a knihovny</a:t>
            </a:r>
          </a:p>
        </p:txBody>
      </p:sp>
    </p:spTree>
    <p:extLst>
      <p:ext uri="{BB962C8B-B14F-4D97-AF65-F5344CB8AC3E}">
        <p14:creationId xmlns:p14="http://schemas.microsoft.com/office/powerpoint/2010/main" val="1251053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C14A7A-BB69-45C6-ABE4-391B73BD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14 - Meziknihovní služby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FE8D2F-463C-4619-A795-FAAFB52B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dirty="0"/>
              <a:t>žádající </a:t>
            </a:r>
            <a:r>
              <a:rPr lang="cs-CZ" altLang="cs-CZ" sz="2200" b="1" dirty="0">
                <a:solidFill>
                  <a:srgbClr val="008000"/>
                </a:solidFill>
              </a:rPr>
              <a:t>x</a:t>
            </a:r>
            <a:r>
              <a:rPr lang="cs-CZ" altLang="cs-CZ" dirty="0"/>
              <a:t> dožádaná knihovna</a:t>
            </a:r>
          </a:p>
          <a:p>
            <a:r>
              <a:rPr lang="cs-CZ" altLang="cs-CZ" dirty="0"/>
              <a:t>požadavky na fond</a:t>
            </a:r>
          </a:p>
          <a:p>
            <a:pPr lvl="1"/>
            <a:r>
              <a:rPr lang="cs-CZ" altLang="cs-CZ" dirty="0"/>
              <a:t>informace</a:t>
            </a:r>
          </a:p>
          <a:p>
            <a:pPr lvl="1"/>
            <a:r>
              <a:rPr lang="cs-CZ" altLang="cs-CZ" dirty="0"/>
              <a:t>zapůjčení</a:t>
            </a:r>
          </a:p>
          <a:p>
            <a:r>
              <a:rPr lang="cs-CZ" altLang="cs-CZ" dirty="0"/>
              <a:t>obecná pravidla MVS</a:t>
            </a:r>
          </a:p>
          <a:p>
            <a:pPr lvl="1"/>
            <a:r>
              <a:rPr lang="cs-CZ" altLang="cs-CZ" dirty="0"/>
              <a:t>lhůty, odpovědnost, evidence MVS</a:t>
            </a:r>
          </a:p>
          <a:p>
            <a:r>
              <a:rPr lang="cs-CZ" altLang="cs-CZ" dirty="0"/>
              <a:t>bezplatné</a:t>
            </a:r>
          </a:p>
          <a:p>
            <a:pPr lvl="1"/>
            <a:r>
              <a:rPr lang="cs-CZ" altLang="cs-CZ" dirty="0"/>
              <a:t>pouze náklady za kopie a dopravu </a:t>
            </a:r>
          </a:p>
          <a:p>
            <a:r>
              <a:rPr lang="cs-CZ" altLang="cs-CZ" dirty="0"/>
              <a:t>prováděcí předpis pro MVS a MMVS</a:t>
            </a:r>
          </a:p>
          <a:p>
            <a:pPr lvl="1"/>
            <a:r>
              <a:rPr lang="cs-CZ" altLang="cs-CZ" dirty="0"/>
              <a:t>detailní popis fungování</a:t>
            </a:r>
          </a:p>
        </p:txBody>
      </p:sp>
    </p:spTree>
    <p:extLst>
      <p:ext uri="{BB962C8B-B14F-4D97-AF65-F5344CB8AC3E}">
        <p14:creationId xmlns:p14="http://schemas.microsoft.com/office/powerpoint/2010/main" val="1790879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BF618-BC0B-4B15-B3F6-CBE9D7DD8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15 - Podpora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DDA483-2E94-4A48-8F58-BE2904A77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70093"/>
          </a:xfrm>
        </p:spPr>
        <p:txBody>
          <a:bodyPr>
            <a:normAutofit lnSpcReduction="10000"/>
          </a:bodyPr>
          <a:lstStyle/>
          <a:p>
            <a:r>
              <a:rPr lang="cs-CZ" altLang="cs-CZ" sz="2800" dirty="0"/>
              <a:t>dotace na VKIS od státu</a:t>
            </a:r>
          </a:p>
          <a:p>
            <a:pPr lvl="1"/>
            <a:r>
              <a:rPr lang="cs-CZ" altLang="cs-CZ" sz="2400" dirty="0"/>
              <a:t>věda a výzkum, nové technologie, síťování knihoven, digitalizace, ochrana fondu, konzervování fondu, zpřístupnění občanům se zdravotním postižením, kultura, výchova a vzdělávání, zajištění regionálních funkcí, výstavba a rekonstrukce knihoven, vybavení knihoven (zabezpečovací zařízení, protipožární systémy), vzdělávání knihovníků, ...</a:t>
            </a:r>
          </a:p>
          <a:p>
            <a:pPr lvl="1"/>
            <a:r>
              <a:rPr lang="cs-CZ" altLang="cs-CZ" sz="2400" dirty="0"/>
              <a:t>zřízen VISK</a:t>
            </a:r>
          </a:p>
          <a:p>
            <a:r>
              <a:rPr lang="cs-CZ" altLang="cs-CZ" sz="2800" dirty="0"/>
              <a:t>Ústřední knihovnická rada</a:t>
            </a:r>
          </a:p>
          <a:p>
            <a:pPr lvl="1"/>
            <a:r>
              <a:rPr lang="cs-CZ" altLang="cs-CZ" sz="2400" dirty="0"/>
              <a:t>stanovení priorit</a:t>
            </a:r>
          </a:p>
          <a:p>
            <a:r>
              <a:rPr lang="cs-CZ" altLang="cs-CZ" sz="2800" dirty="0"/>
              <a:t>pravidla poskytování dotací</a:t>
            </a:r>
          </a:p>
          <a:p>
            <a:pPr lvl="1"/>
            <a:r>
              <a:rPr lang="cs-CZ" altLang="cs-CZ" sz="2400" dirty="0"/>
              <a:t>výše dotací, lhůty,... </a:t>
            </a:r>
          </a:p>
        </p:txBody>
      </p:sp>
    </p:spTree>
    <p:extLst>
      <p:ext uri="{BB962C8B-B14F-4D97-AF65-F5344CB8AC3E}">
        <p14:creationId xmlns:p14="http://schemas.microsoft.com/office/powerpoint/2010/main" val="165943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9E74A-B721-4A5D-B418-786D960F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Úmluva o právech dítěte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A6D7E1-1CF6-4BFA-AEF3-7198EB5CB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104/1991 Sb., článek 17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Státy, které jsou smluvní stranou úmluvy, uznávají důležitou funkci hromadných sdělovacích prostředků a </a:t>
            </a:r>
            <a:r>
              <a:rPr lang="cs-CZ" altLang="cs-CZ" b="1" dirty="0">
                <a:solidFill>
                  <a:schemeClr val="tx1"/>
                </a:solidFill>
              </a:rPr>
              <a:t>zabezpečují dítěti přístup k informacím a materiálům z různých národních a mezinárodních zdrojů</a:t>
            </a:r>
            <a:r>
              <a:rPr lang="cs-CZ" altLang="cs-CZ" dirty="0">
                <a:solidFill>
                  <a:schemeClr val="tx1"/>
                </a:solidFill>
              </a:rPr>
              <a:t>, zejména takovým, které jsou zaměřeny na rozvoj sociálního, duchovního a mravního blaha dítěte a také jeho tělesného a duševního zdraví...</a:t>
            </a:r>
          </a:p>
          <a:p>
            <a:r>
              <a:rPr lang="cs-CZ" altLang="cs-CZ" dirty="0"/>
              <a:t>platnost od 6.2.1991</a:t>
            </a:r>
          </a:p>
        </p:txBody>
      </p:sp>
    </p:spTree>
    <p:extLst>
      <p:ext uri="{BB962C8B-B14F-4D97-AF65-F5344CB8AC3E}">
        <p14:creationId xmlns:p14="http://schemas.microsoft.com/office/powerpoint/2010/main" val="3434614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84123-CDE5-4EAA-949E-53E13D54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16 - Evidence a revize fondu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A91EDB-9A8E-4230-91D5-8381524B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054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provozovatel musí vést </a:t>
            </a:r>
            <a:r>
              <a:rPr lang="cs-CZ" altLang="cs-CZ" dirty="0">
                <a:solidFill>
                  <a:srgbClr val="008000"/>
                </a:solidFill>
              </a:rPr>
              <a:t>evidenci</a:t>
            </a:r>
          </a:p>
          <a:p>
            <a:pPr lvl="1"/>
            <a:r>
              <a:rPr lang="cs-CZ" altLang="cs-CZ" dirty="0"/>
              <a:t>kontrola záznamů</a:t>
            </a:r>
          </a:p>
          <a:p>
            <a:pPr lvl="1"/>
            <a:r>
              <a:rPr lang="cs-CZ" altLang="cs-CZ" dirty="0"/>
              <a:t>záruka nezaměnitelnosti </a:t>
            </a:r>
            <a:r>
              <a:rPr lang="cs-CZ" altLang="cs-CZ" dirty="0" err="1"/>
              <a:t>k.j</a:t>
            </a:r>
            <a:r>
              <a:rPr lang="cs-CZ" altLang="cs-CZ" dirty="0"/>
              <a:t>.</a:t>
            </a:r>
          </a:p>
          <a:p>
            <a:pPr lvl="1"/>
            <a:r>
              <a:rPr lang="cs-CZ" altLang="cs-CZ" dirty="0"/>
              <a:t>v praxi přírůstkový seznam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zápis o výsledku revize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zvláštní předpis na evidenci a zápis o VR</a:t>
            </a:r>
          </a:p>
          <a:p>
            <a:pPr lvl="1"/>
            <a:r>
              <a:rPr lang="cs-CZ" altLang="cs-CZ" dirty="0"/>
              <a:t>není předpis pro samotnou revizi </a:t>
            </a:r>
            <a:r>
              <a:rPr lang="cs-CZ" altLang="cs-CZ" dirty="0">
                <a:sym typeface="Wingdings" panose="05000000000000000000" pitchFamily="2" charset="2"/>
              </a:rPr>
              <a:t> vlastní zvyklosti</a:t>
            </a:r>
          </a:p>
        </p:txBody>
      </p:sp>
    </p:spTree>
    <p:extLst>
      <p:ext uri="{BB962C8B-B14F-4D97-AF65-F5344CB8AC3E}">
        <p14:creationId xmlns:p14="http://schemas.microsoft.com/office/powerpoint/2010/main" val="3413015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33AB7-0BB2-4BCB-A242-4DF54CC4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Frekvence revize</a:t>
            </a: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0D1299B-5064-486F-BC93-D42BB528B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930115"/>
              </p:ext>
            </p:extLst>
          </p:nvPr>
        </p:nvGraphicFramePr>
        <p:xfrm>
          <a:off x="1097280" y="2169775"/>
          <a:ext cx="100584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3084">
                  <a:extLst>
                    <a:ext uri="{9D8B030D-6E8A-4147-A177-3AD203B41FA5}">
                      <a16:colId xmlns:a16="http://schemas.microsoft.com/office/drawing/2014/main" val="3443621063"/>
                    </a:ext>
                  </a:extLst>
                </a:gridCol>
                <a:gridCol w="5475316">
                  <a:extLst>
                    <a:ext uri="{9D8B030D-6E8A-4147-A177-3AD203B41FA5}">
                      <a16:colId xmlns:a16="http://schemas.microsoft.com/office/drawing/2014/main" val="1783936391"/>
                    </a:ext>
                  </a:extLst>
                </a:gridCol>
              </a:tblGrid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velikost fondu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frekvence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386976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do 100.000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sz="2800" dirty="0"/>
                        <a:t>1x za 5 let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210623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100.001 – 200.000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dirty="0"/>
                        <a:t>1x za 10 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842000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200.001 – 1.000.000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dirty="0"/>
                        <a:t>1x za 15 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680741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1.000.001 – 3.000.000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dirty="0"/>
                        <a:t>5</a:t>
                      </a:r>
                      <a:r>
                        <a:rPr lang="en-US" altLang="cs-CZ" sz="2800" dirty="0"/>
                        <a:t>% </a:t>
                      </a:r>
                      <a:r>
                        <a:rPr lang="en-US" altLang="cs-CZ" sz="2800" dirty="0" err="1"/>
                        <a:t>fondu</a:t>
                      </a:r>
                      <a:r>
                        <a:rPr lang="en-US" altLang="cs-CZ" sz="2800" dirty="0"/>
                        <a:t>/</a:t>
                      </a:r>
                      <a:r>
                        <a:rPr lang="en-US" altLang="cs-CZ" sz="2800" dirty="0" err="1"/>
                        <a:t>rok</a:t>
                      </a:r>
                      <a:endParaRPr lang="en-US" alt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96565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en-US" altLang="cs-CZ" sz="2800" dirty="0"/>
                        <a:t>&lt;3.000.000 </a:t>
                      </a:r>
                      <a:r>
                        <a:rPr lang="en-US" altLang="cs-CZ" sz="2800" dirty="0" err="1"/>
                        <a:t>k.j</a:t>
                      </a:r>
                      <a:r>
                        <a:rPr lang="en-US" altLang="cs-CZ" sz="2800" dirty="0"/>
                        <a:t>.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cs-CZ" sz="2800" dirty="0" err="1"/>
                        <a:t>dle</a:t>
                      </a:r>
                      <a:r>
                        <a:rPr lang="en-US" altLang="cs-CZ" sz="2800" dirty="0"/>
                        <a:t> pl</a:t>
                      </a:r>
                      <a:r>
                        <a:rPr lang="cs-CZ" altLang="cs-CZ" sz="2800" dirty="0"/>
                        <a:t>á</a:t>
                      </a:r>
                      <a:r>
                        <a:rPr lang="en-US" altLang="cs-CZ" sz="2800" dirty="0"/>
                        <a:t>nu, min</a:t>
                      </a:r>
                      <a:r>
                        <a:rPr lang="cs-CZ" altLang="cs-CZ" sz="2800" dirty="0"/>
                        <a:t>.</a:t>
                      </a:r>
                      <a:r>
                        <a:rPr lang="en-US" altLang="cs-CZ" sz="2800" dirty="0"/>
                        <a:t> 200</a:t>
                      </a:r>
                      <a:r>
                        <a:rPr lang="cs-CZ" altLang="cs-CZ" sz="2800" dirty="0"/>
                        <a:t>.000 </a:t>
                      </a:r>
                      <a:r>
                        <a:rPr lang="cs-CZ" altLang="cs-CZ" sz="2800" dirty="0" err="1"/>
                        <a:t>k.j</a:t>
                      </a:r>
                      <a:r>
                        <a:rPr lang="cs-CZ" altLang="cs-CZ" sz="2800" dirty="0"/>
                        <a:t>./rok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73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40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2DF7F-2A2A-46D2-9BE8-5FF5D03C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17 - Vyřazování knihovních fondů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9D715B-8B40-49F8-8B35-A159B75CD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vyřazovat lze pouze dokumenty:</a:t>
            </a:r>
            <a:endParaRPr lang="cs-CZ" altLang="cs-CZ" dirty="0">
              <a:solidFill>
                <a:srgbClr val="008000"/>
              </a:solidFill>
            </a:endParaRPr>
          </a:p>
          <a:p>
            <a:pPr lvl="1"/>
            <a:r>
              <a:rPr lang="cs-CZ" altLang="cs-CZ" dirty="0"/>
              <a:t>neodpovídají zaměření fondu knihovny</a:t>
            </a:r>
          </a:p>
          <a:p>
            <a:pPr lvl="1"/>
            <a:r>
              <a:rPr lang="cs-CZ" altLang="cs-CZ" dirty="0"/>
              <a:t>multiplikáty</a:t>
            </a:r>
          </a:p>
          <a:p>
            <a:pPr lvl="1"/>
            <a:r>
              <a:rPr lang="cs-CZ" altLang="cs-CZ" dirty="0"/>
              <a:t>opotřebované, neúplné, poškozené</a:t>
            </a:r>
          </a:p>
          <a:p>
            <a:pPr lvl="1"/>
            <a:r>
              <a:rPr lang="cs-CZ" altLang="cs-CZ" dirty="0"/>
              <a:t>při rušení knihovny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historické a konzervační fondy</a:t>
            </a:r>
          </a:p>
          <a:p>
            <a:pPr lvl="1"/>
            <a:r>
              <a:rPr lang="cs-CZ" altLang="cs-CZ" dirty="0"/>
              <a:t>souhlas MK ČR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povinnost nabídnout</a:t>
            </a:r>
            <a:r>
              <a:rPr lang="cs-CZ" altLang="cs-CZ" sz="2200" dirty="0"/>
              <a:t> (za peníze)</a:t>
            </a:r>
          </a:p>
          <a:p>
            <a:pPr lvl="1"/>
            <a:r>
              <a:rPr lang="cs-CZ" altLang="cs-CZ" dirty="0"/>
              <a:t>jiné knihovně stejného druhu</a:t>
            </a:r>
          </a:p>
          <a:p>
            <a:pPr lvl="1"/>
            <a:r>
              <a:rPr lang="cs-CZ" altLang="cs-CZ" dirty="0"/>
              <a:t>školním knihovnám</a:t>
            </a:r>
          </a:p>
          <a:p>
            <a:pPr lvl="1"/>
            <a:r>
              <a:rPr lang="cs-CZ" altLang="cs-CZ" dirty="0"/>
              <a:t>Národní knihovně </a:t>
            </a:r>
            <a:r>
              <a:rPr lang="cs-CZ" altLang="cs-CZ" sz="2100" dirty="0"/>
              <a:t>(jen při vyřazování z historických a konzervačních fondů)</a:t>
            </a:r>
            <a:endParaRPr lang="cs-CZ" altLang="cs-CZ" sz="21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9502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9AAB0-5780-43B0-ABBE-42113E64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17 - Vyřazování knihovních fondů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42E8E3-0AC4-4AE9-AEF7-2E9CD3CBB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23911"/>
          </a:xfrm>
        </p:spPr>
        <p:txBody>
          <a:bodyPr>
            <a:normAutofit/>
          </a:bodyPr>
          <a:lstStyle/>
          <a:p>
            <a:r>
              <a:rPr lang="cs-CZ" altLang="cs-CZ" dirty="0"/>
              <a:t>pokud není zájem</a:t>
            </a:r>
            <a:endParaRPr lang="cs-CZ" altLang="cs-CZ" dirty="0">
              <a:solidFill>
                <a:srgbClr val="008000"/>
              </a:solidFill>
            </a:endParaRPr>
          </a:p>
          <a:p>
            <a:pPr lvl="1"/>
            <a:r>
              <a:rPr lang="cs-CZ" altLang="cs-CZ" dirty="0"/>
              <a:t>jiní zájemci (antikvariáty, čtenáři,...)</a:t>
            </a:r>
          </a:p>
          <a:p>
            <a:pPr lvl="1"/>
            <a:r>
              <a:rPr lang="cs-CZ" altLang="cs-CZ" dirty="0"/>
              <a:t>dar</a:t>
            </a:r>
          </a:p>
          <a:p>
            <a:pPr lvl="1"/>
            <a:r>
              <a:rPr lang="cs-CZ" altLang="cs-CZ" dirty="0"/>
              <a:t>likvidace (sběr – až 2Kč/kg papíru)</a:t>
            </a:r>
          </a:p>
          <a:p>
            <a:r>
              <a:rPr lang="cs-CZ" altLang="cs-CZ" dirty="0"/>
              <a:t>chráněné dokumenty</a:t>
            </a:r>
          </a:p>
          <a:p>
            <a:pPr lvl="1"/>
            <a:r>
              <a:rPr lang="cs-CZ" altLang="cs-CZ" dirty="0"/>
              <a:t>zvláštní právní předpis</a:t>
            </a:r>
          </a:p>
          <a:p>
            <a:pPr lvl="1"/>
            <a:r>
              <a:rPr lang="cs-CZ" altLang="cs-CZ" dirty="0"/>
              <a:t>zákon 97/1974 Sb. o archivnictví, ve znění 343/1992 Sb.</a:t>
            </a:r>
          </a:p>
          <a:p>
            <a:pPr lvl="1"/>
            <a:r>
              <a:rPr lang="cs-CZ" altLang="cs-CZ" dirty="0"/>
              <a:t>zákon 122/2000 Sb. o ochraně sbírek muzejní povahy a o změně některých dalších zákonů </a:t>
            </a:r>
          </a:p>
        </p:txBody>
      </p:sp>
    </p:spTree>
    <p:extLst>
      <p:ext uri="{BB962C8B-B14F-4D97-AF65-F5344CB8AC3E}">
        <p14:creationId xmlns:p14="http://schemas.microsoft.com/office/powerpoint/2010/main" val="1900875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AD966-D173-4804-87A5-56515797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18 - Ochrana knihovního fondu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19CDBA-BF46-4F1A-9DF6-A7FA3C8D5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42384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vhodné prostory</a:t>
            </a:r>
          </a:p>
          <a:p>
            <a:r>
              <a:rPr lang="cs-CZ" altLang="cs-CZ" dirty="0"/>
              <a:t>ochranu před</a:t>
            </a:r>
          </a:p>
          <a:p>
            <a:pPr lvl="1"/>
            <a:r>
              <a:rPr lang="cs-CZ" altLang="cs-CZ" dirty="0"/>
              <a:t>krádeží</a:t>
            </a:r>
          </a:p>
          <a:p>
            <a:pPr lvl="1"/>
            <a:r>
              <a:rPr lang="cs-CZ" altLang="cs-CZ" dirty="0"/>
              <a:t>poškozením</a:t>
            </a:r>
          </a:p>
          <a:p>
            <a:pPr lvl="1"/>
            <a:r>
              <a:rPr lang="cs-CZ" altLang="cs-CZ" dirty="0"/>
              <a:t>nepříznivými vlivy prostředí</a:t>
            </a:r>
          </a:p>
          <a:p>
            <a:pPr lvl="2"/>
            <a:r>
              <a:rPr lang="cs-CZ" altLang="cs-CZ" dirty="0"/>
              <a:t>vlhko, teplo, zima, světlo,...</a:t>
            </a:r>
          </a:p>
          <a:p>
            <a:r>
              <a:rPr lang="cs-CZ" altLang="cs-CZ" dirty="0"/>
              <a:t>trvalé uchovávání</a:t>
            </a:r>
          </a:p>
          <a:p>
            <a:pPr lvl="1"/>
            <a:r>
              <a:rPr lang="cs-CZ" altLang="cs-CZ" dirty="0"/>
              <a:t>povinnost restaurovat knihovní dokumenty</a:t>
            </a:r>
          </a:p>
          <a:p>
            <a:pPr lvl="1"/>
            <a:r>
              <a:rPr lang="cs-CZ" altLang="cs-CZ" dirty="0"/>
              <a:t>digitalizace vzácných dokumentů</a:t>
            </a:r>
          </a:p>
        </p:txBody>
      </p:sp>
    </p:spTree>
    <p:extLst>
      <p:ext uri="{BB962C8B-B14F-4D97-AF65-F5344CB8AC3E}">
        <p14:creationId xmlns:p14="http://schemas.microsoft.com/office/powerpoint/2010/main" val="3093461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43388-0B49-4A83-BF93-FEFB3F58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19 - Sankce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D2B6B8-E8D5-4533-AD48-ADF3D7A44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/>
              <a:t>nenahlásí změnu údajů, neeviduje poskytnuté MVS, chyby v evidenci, nedostatky při ochraně </a:t>
            </a:r>
            <a:r>
              <a:rPr lang="cs-CZ" altLang="cs-CZ" sz="2800" dirty="0" err="1"/>
              <a:t>fodnu</a:t>
            </a:r>
            <a:endParaRPr lang="cs-CZ" altLang="cs-CZ" sz="2800" dirty="0"/>
          </a:p>
          <a:p>
            <a:pPr lvl="1"/>
            <a:r>
              <a:rPr lang="cs-CZ" altLang="cs-CZ" sz="2400" dirty="0"/>
              <a:t>MK ČR nařídí odstranění nedostatků a dostatečnou lhůtu</a:t>
            </a:r>
          </a:p>
          <a:p>
            <a:pPr lvl="1"/>
            <a:r>
              <a:rPr lang="cs-CZ" altLang="cs-CZ" sz="2400" dirty="0"/>
              <a:t>pokud nesplní pokuta od 5.000 Kč do 200.000 Kč</a:t>
            </a:r>
          </a:p>
          <a:p>
            <a:r>
              <a:rPr lang="cs-CZ" altLang="cs-CZ" sz="2800" dirty="0"/>
              <a:t>neoprávněně neposkytne MVS, nevrátí MVS v dohodnuté lhůtě a stavu, nenabídnutí fondu při rušení knihovny</a:t>
            </a:r>
          </a:p>
          <a:p>
            <a:pPr lvl="1"/>
            <a:r>
              <a:rPr lang="cs-CZ" altLang="cs-CZ" sz="2400" dirty="0"/>
              <a:t>pokuta od 25.000 Kč do 500.000Kč</a:t>
            </a:r>
          </a:p>
        </p:txBody>
      </p:sp>
    </p:spTree>
    <p:extLst>
      <p:ext uri="{BB962C8B-B14F-4D97-AF65-F5344CB8AC3E}">
        <p14:creationId xmlns:p14="http://schemas.microsoft.com/office/powerpoint/2010/main" val="846429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98308-6A26-462C-9FDE-D2B48643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19 - Sankce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8A5DD5-0FC9-445D-808B-E6107D13A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výše pokuty</a:t>
            </a:r>
          </a:p>
          <a:p>
            <a:pPr lvl="1"/>
            <a:r>
              <a:rPr lang="cs-CZ" altLang="cs-CZ" dirty="0"/>
              <a:t>dle rozsahu, závažnosti a následkům</a:t>
            </a:r>
          </a:p>
          <a:p>
            <a:r>
              <a:rPr lang="cs-CZ" altLang="cs-CZ" dirty="0"/>
              <a:t>řízení a uložení pokuty</a:t>
            </a:r>
          </a:p>
          <a:p>
            <a:pPr lvl="1"/>
            <a:r>
              <a:rPr lang="cs-CZ" altLang="cs-CZ" dirty="0"/>
              <a:t>nejpozději do 1 roku od zjištění porušení ministerstvem</a:t>
            </a:r>
          </a:p>
          <a:p>
            <a:pPr lvl="1"/>
            <a:r>
              <a:rPr lang="cs-CZ" altLang="cs-CZ" dirty="0"/>
              <a:t>nejdéle do 3 let od porušení povinnosti nebo od doby, kdy skončilo</a:t>
            </a:r>
          </a:p>
          <a:p>
            <a:r>
              <a:rPr lang="cs-CZ" altLang="cs-CZ" dirty="0"/>
              <a:t>uložení pokuty</a:t>
            </a:r>
          </a:p>
          <a:p>
            <a:pPr lvl="1"/>
            <a:r>
              <a:rPr lang="cs-CZ" altLang="cs-CZ" dirty="0"/>
              <a:t>do 5 let od porušení povinnosti nebo od doby, kdy skončilo</a:t>
            </a:r>
          </a:p>
        </p:txBody>
      </p:sp>
    </p:spTree>
    <p:extLst>
      <p:ext uri="{BB962C8B-B14F-4D97-AF65-F5344CB8AC3E}">
        <p14:creationId xmlns:p14="http://schemas.microsoft.com/office/powerpoint/2010/main" val="775010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B6D6E0-7AB8-4238-B68D-DB8F638D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19 - Sankce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98994B-1B73-4E24-9AEF-907EB5171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splatnost pokuty</a:t>
            </a:r>
          </a:p>
          <a:p>
            <a:pPr lvl="1"/>
            <a:r>
              <a:rPr lang="cs-CZ" altLang="cs-CZ" dirty="0"/>
              <a:t>do 30 dnů od nabytí právní moci</a:t>
            </a:r>
          </a:p>
          <a:p>
            <a:r>
              <a:rPr lang="cs-CZ" altLang="cs-CZ" dirty="0"/>
              <a:t>vymáhání</a:t>
            </a:r>
          </a:p>
          <a:p>
            <a:pPr lvl="1"/>
            <a:r>
              <a:rPr lang="cs-CZ" altLang="cs-CZ" dirty="0"/>
              <a:t>vybírá a vymáhá MK ČR</a:t>
            </a:r>
          </a:p>
          <a:p>
            <a:pPr lvl="1"/>
            <a:r>
              <a:rPr lang="cs-CZ" altLang="cs-CZ" dirty="0"/>
              <a:t>postupuje podle zákona o správě daní a poplatků</a:t>
            </a:r>
          </a:p>
          <a:p>
            <a:pPr lvl="1"/>
            <a:r>
              <a:rPr lang="cs-CZ" altLang="cs-CZ" dirty="0"/>
              <a:t>pokuty jdou do státního rozpočtu</a:t>
            </a:r>
          </a:p>
          <a:p>
            <a:r>
              <a:rPr lang="cs-CZ" altLang="cs-CZ" dirty="0"/>
              <a:t>opravné prostředky</a:t>
            </a:r>
          </a:p>
          <a:p>
            <a:pPr lvl="1"/>
            <a:r>
              <a:rPr lang="cs-CZ" altLang="cs-CZ" dirty="0"/>
              <a:t>soud</a:t>
            </a:r>
          </a:p>
        </p:txBody>
      </p:sp>
    </p:spTree>
    <p:extLst>
      <p:ext uri="{BB962C8B-B14F-4D97-AF65-F5344CB8AC3E}">
        <p14:creationId xmlns:p14="http://schemas.microsoft.com/office/powerpoint/2010/main" val="11552661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6ADCA-3122-4A1D-8E77-68850723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KZ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EB7A1B-2CE0-4E2F-8218-3B811F7DB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zmocňovací ustanovení</a:t>
            </a:r>
          </a:p>
          <a:p>
            <a:r>
              <a:rPr lang="cs-CZ" altLang="cs-CZ" dirty="0"/>
              <a:t>společná, přechodná a závěrečná ustanovení</a:t>
            </a:r>
          </a:p>
          <a:p>
            <a:pPr lvl="1"/>
            <a:r>
              <a:rPr lang="cs-CZ" altLang="cs-CZ" dirty="0"/>
              <a:t>lhůty, do kdy musí splnit knihovny podmínky</a:t>
            </a:r>
          </a:p>
          <a:p>
            <a:r>
              <a:rPr lang="cs-CZ" altLang="cs-CZ" dirty="0"/>
              <a:t>zrušovací ustanovení</a:t>
            </a:r>
          </a:p>
          <a:p>
            <a:pPr lvl="1"/>
            <a:r>
              <a:rPr lang="cs-CZ" altLang="cs-CZ" dirty="0"/>
              <a:t>zrušil se zákon 53/1959 Sb. o jednotné soustavě knihoven (knihovní zákon)</a:t>
            </a:r>
          </a:p>
          <a:p>
            <a:r>
              <a:rPr lang="cs-CZ" altLang="cs-CZ" dirty="0"/>
              <a:t>účinnost</a:t>
            </a:r>
          </a:p>
          <a:p>
            <a:pPr lvl="1"/>
            <a:r>
              <a:rPr lang="cs-CZ" altLang="cs-CZ" dirty="0"/>
              <a:t>1.1.2002</a:t>
            </a:r>
          </a:p>
        </p:txBody>
      </p:sp>
    </p:spTree>
    <p:extLst>
      <p:ext uri="{BB962C8B-B14F-4D97-AF65-F5344CB8AC3E}">
        <p14:creationId xmlns:p14="http://schemas.microsoft.com/office/powerpoint/2010/main" val="3208827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echnologie, ZaÅÃ­zenÃ­, Stroj, Vzduch, AnalogovÃ½, Analog">
            <a:extLst>
              <a:ext uri="{FF2B5EF4-FFF2-40B4-BE49-F238E27FC236}">
                <a16:creationId xmlns:a16="http://schemas.microsoft.com/office/drawing/2014/main" id="{73453E0A-1441-4239-85BB-A3DF901EF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5" b="399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Autorský zákon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práva autorů</a:t>
            </a:r>
          </a:p>
          <a:p>
            <a:r>
              <a:rPr lang="cs-CZ">
                <a:solidFill>
                  <a:schemeClr val="tx1"/>
                </a:solidFill>
              </a:rPr>
              <a:t>práva uživatelů děl</a:t>
            </a:r>
          </a:p>
          <a:p>
            <a:r>
              <a:rPr lang="cs-CZ">
                <a:solidFill>
                  <a:schemeClr val="tx1"/>
                </a:solidFill>
              </a:rPr>
              <a:t>kolektivní správa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7869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0C3AA7-1144-43CB-8236-5843F126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Zákon o svobodném přístupu k informacím</a:t>
            </a:r>
          </a:p>
        </p:txBody>
      </p:sp>
      <p:pic>
        <p:nvPicPr>
          <p:cNvPr id="3077" name="Picture 2" descr="PoÄÃ­taÄe, Laptop, Technologie, KlÃ¡vesnice, VÃ½poÄet">
            <a:extLst>
              <a:ext uri="{FF2B5EF4-FFF2-40B4-BE49-F238E27FC236}">
                <a16:creationId xmlns:a16="http://schemas.microsoft.com/office/drawing/2014/main" id="{95025521-4126-46BC-A791-46FB0BFEBA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860207"/>
            <a:ext cx="6912217" cy="461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67672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Autorský zákon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27853"/>
          </a:xfrm>
        </p:spPr>
        <p:txBody>
          <a:bodyPr>
            <a:normAutofit/>
          </a:bodyPr>
          <a:lstStyle/>
          <a:p>
            <a:r>
              <a:rPr lang="cs-CZ" dirty="0"/>
              <a:t>121/2000 Sb. – zákon ze dne 7. dubna 2000 o právu autorském, o právech souvisejících s právem autorským a o změně některých zákonů (autorský zákon)</a:t>
            </a:r>
          </a:p>
          <a:p>
            <a:r>
              <a:rPr lang="cs-CZ" dirty="0"/>
              <a:t>platnost od 1.12.2000, 20 novelizací</a:t>
            </a:r>
          </a:p>
          <a:p>
            <a:r>
              <a:rPr lang="cs-CZ" dirty="0"/>
              <a:t>poslední novela 2017 (102/2017 Sb.)</a:t>
            </a:r>
          </a:p>
        </p:txBody>
      </p:sp>
    </p:spTree>
    <p:extLst>
      <p:ext uri="{BB962C8B-B14F-4D97-AF65-F5344CB8AC3E}">
        <p14:creationId xmlns:p14="http://schemas.microsoft.com/office/powerpoint/2010/main" val="1525755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autorského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definice:</a:t>
            </a:r>
          </a:p>
          <a:p>
            <a:pPr lvl="1"/>
            <a:r>
              <a:rPr lang="cs-CZ" dirty="0"/>
              <a:t>autor, autorství, spoluautorství, anonym, dílo, zveřejnění a vydání díla,…</a:t>
            </a:r>
          </a:p>
          <a:p>
            <a:r>
              <a:rPr lang="cs-CZ" dirty="0"/>
              <a:t>vznik a obsah práva autorského</a:t>
            </a:r>
          </a:p>
          <a:p>
            <a:r>
              <a:rPr lang="cs-CZ" dirty="0"/>
              <a:t>užití díla</a:t>
            </a:r>
          </a:p>
          <a:p>
            <a:r>
              <a:rPr lang="cs-CZ" dirty="0"/>
              <a:t>sdělování veřejnosti</a:t>
            </a:r>
          </a:p>
          <a:p>
            <a:r>
              <a:rPr lang="cs-CZ" dirty="0"/>
              <a:t>další majetková práva</a:t>
            </a:r>
          </a:p>
          <a:p>
            <a:pPr lvl="1"/>
            <a:r>
              <a:rPr lang="cs-CZ" dirty="0"/>
              <a:t>trvání MP, odměny, volná díla, volné užití, omezení AP, citace, katalogové licence</a:t>
            </a:r>
          </a:p>
          <a:p>
            <a:r>
              <a:rPr lang="cs-CZ" dirty="0"/>
              <a:t>ochrana práva autorského</a:t>
            </a:r>
          </a:p>
        </p:txBody>
      </p:sp>
    </p:spTree>
    <p:extLst>
      <p:ext uri="{BB962C8B-B14F-4D97-AF65-F5344CB8AC3E}">
        <p14:creationId xmlns:p14="http://schemas.microsoft.com/office/powerpoint/2010/main" val="2913722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autorského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0291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úprava smluvních typů</a:t>
            </a:r>
          </a:p>
          <a:p>
            <a:pPr lvl="1"/>
            <a:r>
              <a:rPr lang="cs-CZ" dirty="0"/>
              <a:t>licenční smlouvy, zaměstnanecká díla, kolektivní díla, školní díla, díla na objednávku, soutěžní díla</a:t>
            </a:r>
          </a:p>
          <a:p>
            <a:r>
              <a:rPr lang="cs-CZ" dirty="0"/>
              <a:t>audiovizuální díla, PC programy</a:t>
            </a:r>
          </a:p>
          <a:p>
            <a:pPr lvl="1"/>
            <a:r>
              <a:rPr lang="cs-CZ" dirty="0"/>
              <a:t>autor, autorství, spoluautorství, anonym, dílo, zveřejnění a vydání díla,…</a:t>
            </a:r>
          </a:p>
          <a:p>
            <a:r>
              <a:rPr lang="cs-CZ" dirty="0"/>
              <a:t>výkonní umělci, výrobci zvukového záznamu, vysílatel,… </a:t>
            </a:r>
          </a:p>
          <a:p>
            <a:r>
              <a:rPr lang="cs-CZ" dirty="0"/>
              <a:t>práva pořizovatele DB</a:t>
            </a:r>
          </a:p>
          <a:p>
            <a:r>
              <a:rPr lang="cs-CZ" dirty="0"/>
              <a:t>kolektivní správa práv</a:t>
            </a:r>
          </a:p>
          <a:p>
            <a:pPr lvl="1"/>
            <a:r>
              <a:rPr lang="cs-CZ" dirty="0"/>
              <a:t>kolektivní správce, práva a povinnosti, dozor, pravidla rozdělování vybraných prostředků</a:t>
            </a:r>
          </a:p>
        </p:txBody>
      </p:sp>
    </p:spTree>
    <p:extLst>
      <p:ext uri="{BB962C8B-B14F-4D97-AF65-F5344CB8AC3E}">
        <p14:creationId xmlns:p14="http://schemas.microsoft.com/office/powerpoint/2010/main" val="4581975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autorského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změny souvisejících zákonů</a:t>
            </a:r>
          </a:p>
          <a:p>
            <a:r>
              <a:rPr lang="cs-CZ" dirty="0"/>
              <a:t>příloha – sazebník odměn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950AE9-B836-40DF-AB5B-2D550850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2019 (15.2.2019)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D34A86-2D83-4F9B-81AB-7AFF3CA71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implementace tzv. Marrákešské smlouvy</a:t>
            </a:r>
          </a:p>
          <a:p>
            <a:pPr lvl="1"/>
            <a:r>
              <a:rPr lang="cs-CZ" dirty="0"/>
              <a:t>uzavřená 2013, závazné od 1.1.2019</a:t>
            </a:r>
          </a:p>
          <a:p>
            <a:pPr lvl="1"/>
            <a:r>
              <a:rPr lang="cs-CZ" dirty="0"/>
              <a:t>cíl zlepšení dostupnosti autorsko-právně chráněných děl nevidomým, osobám zrakově postiženým a s poruchami čtení</a:t>
            </a:r>
          </a:p>
          <a:p>
            <a:pPr lvl="1"/>
            <a:r>
              <a:rPr lang="cs-CZ" dirty="0"/>
              <a:t>převody do Braillova písma nebo jiných digitálních formátů, přeshraniční výměna apod.</a:t>
            </a:r>
          </a:p>
        </p:txBody>
      </p:sp>
    </p:spTree>
    <p:extLst>
      <p:ext uri="{BB962C8B-B14F-4D97-AF65-F5344CB8AC3E}">
        <p14:creationId xmlns:p14="http://schemas.microsoft.com/office/powerpoint/2010/main" val="35536804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licence a půjčování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332720" cy="4177977"/>
          </a:xfrm>
        </p:spPr>
        <p:txBody>
          <a:bodyPr>
            <a:normAutofit/>
          </a:bodyPr>
          <a:lstStyle/>
          <a:p>
            <a:r>
              <a:rPr lang="cs-CZ" dirty="0"/>
              <a:t>pouze pro tištěné dokumenty</a:t>
            </a:r>
          </a:p>
          <a:p>
            <a:r>
              <a:rPr lang="cs-CZ" dirty="0"/>
              <a:t>pro e-dokumenty není obsažena</a:t>
            </a:r>
          </a:p>
          <a:p>
            <a:pPr lvl="1"/>
            <a:r>
              <a:rPr lang="cs-CZ" dirty="0"/>
              <a:t>nutno řešit licencí</a:t>
            </a:r>
          </a:p>
          <a:p>
            <a:r>
              <a:rPr lang="cs-CZ" dirty="0"/>
              <a:t>problémy s digitálním zpřístupňováním</a:t>
            </a:r>
          </a:p>
          <a:p>
            <a:pPr lvl="1"/>
            <a:r>
              <a:rPr lang="cs-CZ" dirty="0"/>
              <a:t>nutno řešit licencí</a:t>
            </a:r>
          </a:p>
        </p:txBody>
      </p:sp>
    </p:spTree>
    <p:extLst>
      <p:ext uri="{BB962C8B-B14F-4D97-AF65-F5344CB8AC3E}">
        <p14:creationId xmlns:p14="http://schemas.microsoft.com/office/powerpoint/2010/main" val="22638878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nkp hostivaÅ">
            <a:extLst>
              <a:ext uri="{FF2B5EF4-FFF2-40B4-BE49-F238E27FC236}">
                <a16:creationId xmlns:a16="http://schemas.microsoft.com/office/drawing/2014/main" id="{EF2055CA-E59D-46AF-B8AA-9F9E7270A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8" b="788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Zákon o povinném výtisku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povinné odvody knih a časopisů knihovnám</a:t>
            </a:r>
          </a:p>
          <a:p>
            <a:r>
              <a:rPr lang="cs-CZ" dirty="0">
                <a:solidFill>
                  <a:schemeClr val="tx1"/>
                </a:solidFill>
              </a:rPr>
              <a:t>do jakých knihoven se odevzdává</a:t>
            </a:r>
          </a:p>
          <a:p>
            <a:r>
              <a:rPr lang="cs-CZ" dirty="0">
                <a:solidFill>
                  <a:schemeClr val="tx1"/>
                </a:solidFill>
              </a:rPr>
              <a:t>sankce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4496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Periodický 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800" dirty="0"/>
              <a:t>zákon </a:t>
            </a:r>
            <a:r>
              <a:rPr lang="cs-CZ" sz="2800" dirty="0">
                <a:hlinkClick r:id="rId3"/>
              </a:rPr>
              <a:t>46/2000</a:t>
            </a:r>
            <a:r>
              <a:rPr lang="cs-CZ" sz="2800" dirty="0"/>
              <a:t> ze dne 22. února 2000 o právech a povinnostech při vydávání </a:t>
            </a:r>
            <a:r>
              <a:rPr lang="cs-CZ" sz="2800" b="1" dirty="0"/>
              <a:t>periodického</a:t>
            </a:r>
            <a:r>
              <a:rPr lang="cs-CZ" sz="2800" dirty="0"/>
              <a:t> tisku a o změně některých dalších zákonů (tiskový zákon)</a:t>
            </a:r>
          </a:p>
          <a:p>
            <a:pPr>
              <a:lnSpc>
                <a:spcPct val="110000"/>
              </a:lnSpc>
            </a:pPr>
            <a:r>
              <a:rPr lang="cs-CZ" sz="2800" dirty="0"/>
              <a:t>§ 9 Povinné výtisky</a:t>
            </a:r>
          </a:p>
          <a:p>
            <a:pPr lvl="1"/>
            <a:r>
              <a:rPr lang="cs-CZ" sz="2200" dirty="0"/>
              <a:t>vydavatel má povinnost dodat do 7 dnů PV do vybraných knihoven</a:t>
            </a:r>
          </a:p>
          <a:p>
            <a:pPr lvl="1"/>
            <a:r>
              <a:rPr lang="cs-CZ" sz="2200" dirty="0"/>
              <a:t>písemně nabídnout dokument ke koupi dalším vybraným knihovnám</a:t>
            </a:r>
          </a:p>
        </p:txBody>
      </p:sp>
    </p:spTree>
    <p:extLst>
      <p:ext uri="{BB962C8B-B14F-4D97-AF65-F5344CB8AC3E}">
        <p14:creationId xmlns:p14="http://schemas.microsoft.com/office/powerpoint/2010/main" val="38385169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Povinné výtisky periodik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6135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2x Národní knihovna České republiky</a:t>
            </a:r>
          </a:p>
          <a:p>
            <a:r>
              <a:rPr lang="cs-CZ" dirty="0"/>
              <a:t>1x Moravská zemská knihovna v Brně</a:t>
            </a:r>
          </a:p>
          <a:p>
            <a:r>
              <a:rPr lang="cs-CZ" dirty="0"/>
              <a:t>1x knihovna Národního muzea v Praze</a:t>
            </a:r>
          </a:p>
          <a:p>
            <a:r>
              <a:rPr lang="cs-CZ" dirty="0"/>
              <a:t>1x Ministerstvo kultury ČR</a:t>
            </a:r>
          </a:p>
          <a:p>
            <a:r>
              <a:rPr lang="cs-CZ" dirty="0"/>
              <a:t>1x Parlamentní knihovna</a:t>
            </a:r>
          </a:p>
          <a:p>
            <a:r>
              <a:rPr lang="cs-CZ" dirty="0"/>
              <a:t>1x povinný výtisk Městské knihovně v Praze</a:t>
            </a:r>
          </a:p>
          <a:p>
            <a:r>
              <a:rPr lang="cs-CZ" dirty="0"/>
              <a:t>1x regionální povinný výtisk příslušné krajské knihovně</a:t>
            </a:r>
          </a:p>
          <a:p>
            <a:r>
              <a:rPr lang="cs-CZ" dirty="0"/>
              <a:t>1x povinný výtisk periodického tisku, který je vydavatelem určen pro nevidomé nebo slabozraké, Knihovně a tiskárně pro nevidomé K. E. </a:t>
            </a:r>
            <a:r>
              <a:rPr lang="cs-CZ" dirty="0" err="1"/>
              <a:t>Macana</a:t>
            </a:r>
            <a:r>
              <a:rPr lang="cs-CZ" dirty="0"/>
              <a:t> v Praze</a:t>
            </a:r>
          </a:p>
        </p:txBody>
      </p:sp>
    </p:spTree>
    <p:extLst>
      <p:ext uri="{BB962C8B-B14F-4D97-AF65-F5344CB8AC3E}">
        <p14:creationId xmlns:p14="http://schemas.microsoft.com/office/powerpoint/2010/main" val="38275672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Neperiodický 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zákon 37/1995 ze dne 8. února 1995 o </a:t>
            </a:r>
            <a:r>
              <a:rPr lang="cs-CZ" b="1" dirty="0"/>
              <a:t>neperiodických</a:t>
            </a:r>
            <a:r>
              <a:rPr lang="cs-CZ" dirty="0"/>
              <a:t> publikacích</a:t>
            </a:r>
          </a:p>
          <a:p>
            <a:pPr lvl="1"/>
            <a:r>
              <a:rPr lang="cs-CZ" dirty="0"/>
              <a:t>§3 a §4, sankce §5</a:t>
            </a:r>
          </a:p>
          <a:p>
            <a:r>
              <a:rPr lang="cs-CZ" dirty="0"/>
              <a:t>do 30 dnů</a:t>
            </a:r>
          </a:p>
          <a:p>
            <a:r>
              <a:rPr lang="cs-CZ" dirty="0"/>
              <a:t>nesplnění povinnosti</a:t>
            </a:r>
          </a:p>
          <a:p>
            <a:pPr lvl="1"/>
            <a:r>
              <a:rPr lang="cs-CZ" dirty="0"/>
              <a:t>pokuta 15000Kč</a:t>
            </a:r>
          </a:p>
          <a:p>
            <a:r>
              <a:rPr lang="cs-CZ" sz="2800" dirty="0"/>
              <a:t>realizováno vyhláškou</a:t>
            </a:r>
          </a:p>
          <a:p>
            <a:pPr lvl="1"/>
            <a:r>
              <a:rPr lang="cs-CZ" sz="2200" dirty="0">
                <a:hlinkClick r:id="rId3"/>
              </a:rPr>
              <a:t>156/2003 Sb.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579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E9EF4-BC9D-4746-BE0C-33D74B3F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Zákon o svobodném přístupu k </a:t>
            </a:r>
            <a:r>
              <a:rPr lang="cs-CZ" altLang="cs-CZ" dirty="0" err="1"/>
              <a:t>info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57D72B-96FA-49F7-8053-65BD4ECE0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39185"/>
          </a:xfrm>
        </p:spPr>
        <p:txBody>
          <a:bodyPr/>
          <a:lstStyle/>
          <a:p>
            <a:r>
              <a:rPr lang="cs-CZ" altLang="cs-CZ" dirty="0"/>
              <a:t>106/1999 Sb.</a:t>
            </a:r>
          </a:p>
          <a:p>
            <a:r>
              <a:rPr lang="cs-CZ" altLang="cs-CZ" dirty="0"/>
              <a:t>platnost od 1.1.2000</a:t>
            </a:r>
          </a:p>
          <a:p>
            <a:r>
              <a:rPr lang="cs-CZ" altLang="cs-CZ" dirty="0"/>
              <a:t>obsah zákona</a:t>
            </a:r>
          </a:p>
          <a:p>
            <a:pPr lvl="1"/>
            <a:r>
              <a:rPr lang="cs-CZ" altLang="cs-CZ" dirty="0"/>
              <a:t>povinnost poskytovat </a:t>
            </a:r>
            <a:r>
              <a:rPr lang="cs-CZ" altLang="cs-CZ" dirty="0" err="1"/>
              <a:t>info</a:t>
            </a:r>
            <a:r>
              <a:rPr lang="cs-CZ" altLang="cs-CZ" dirty="0"/>
              <a:t> + proces žádosti</a:t>
            </a:r>
          </a:p>
          <a:p>
            <a:pPr lvl="1"/>
            <a:r>
              <a:rPr lang="cs-CZ" altLang="cs-CZ" dirty="0"/>
              <a:t>zveřejňování </a:t>
            </a:r>
            <a:r>
              <a:rPr lang="cs-CZ" altLang="cs-CZ" dirty="0" err="1"/>
              <a:t>info</a:t>
            </a:r>
            <a:endParaRPr lang="cs-CZ" altLang="cs-CZ" dirty="0"/>
          </a:p>
          <a:p>
            <a:pPr lvl="1"/>
            <a:r>
              <a:rPr lang="cs-CZ" altLang="cs-CZ" dirty="0"/>
              <a:t>ochrana </a:t>
            </a:r>
            <a:r>
              <a:rPr lang="cs-CZ" altLang="cs-CZ" dirty="0" err="1"/>
              <a:t>info</a:t>
            </a:r>
            <a:endParaRPr lang="cs-CZ" altLang="cs-CZ" dirty="0"/>
          </a:p>
          <a:p>
            <a:pPr lvl="2"/>
            <a:r>
              <a:rPr lang="cs-CZ" altLang="cs-CZ" dirty="0"/>
              <a:t>tajné, důležité pro bezpečnost státu apod.</a:t>
            </a:r>
          </a:p>
        </p:txBody>
      </p:sp>
    </p:spTree>
    <p:extLst>
      <p:ext uri="{BB962C8B-B14F-4D97-AF65-F5344CB8AC3E}">
        <p14:creationId xmlns:p14="http://schemas.microsoft.com/office/powerpoint/2010/main" val="15976593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Povinné výtisky </a:t>
            </a:r>
            <a:r>
              <a:rPr lang="cs-CZ" dirty="0" err="1"/>
              <a:t>neperiodik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2x Národní knihovna ČR</a:t>
            </a:r>
          </a:p>
          <a:p>
            <a:r>
              <a:rPr lang="cs-CZ" sz="2800" dirty="0"/>
              <a:t>1x MZK v Brně</a:t>
            </a:r>
          </a:p>
          <a:p>
            <a:r>
              <a:rPr lang="cs-CZ" sz="2800" dirty="0"/>
              <a:t>1x Státní vědecká knihovna v Olomouci</a:t>
            </a:r>
          </a:p>
          <a:p>
            <a:r>
              <a:rPr lang="cs-CZ" sz="2800" dirty="0"/>
              <a:t>1x regionální výtisk </a:t>
            </a:r>
          </a:p>
          <a:p>
            <a:pPr lvl="1"/>
            <a:r>
              <a:rPr lang="cs-CZ" sz="2400" dirty="0"/>
              <a:t>Městské knihovně v Praze a místně příslušné krajské knihovně dle </a:t>
            </a:r>
            <a:r>
              <a:rPr lang="cs-CZ" sz="2400"/>
              <a:t>sídla vydavatele </a:t>
            </a:r>
            <a:endParaRPr lang="cs-CZ" sz="2400" dirty="0"/>
          </a:p>
          <a:p>
            <a:r>
              <a:rPr lang="cs-CZ" sz="2800" dirty="0"/>
              <a:t>1x Knihovna a tiskárna pro nevidomé K. E. </a:t>
            </a:r>
            <a:r>
              <a:rPr lang="cs-CZ" sz="2800" dirty="0" err="1"/>
              <a:t>Macana</a:t>
            </a:r>
            <a:r>
              <a:rPr lang="cs-CZ" sz="2800" dirty="0"/>
              <a:t> v Praze</a:t>
            </a:r>
            <a:endParaRPr lang="cs-CZ" dirty="0"/>
          </a:p>
          <a:p>
            <a:pPr lvl="1"/>
            <a:r>
              <a:rPr lang="cs-CZ" dirty="0"/>
              <a:t>jen pokud je určeno pro nevidomé a slabozraké</a:t>
            </a:r>
          </a:p>
        </p:txBody>
      </p:sp>
    </p:spTree>
    <p:extLst>
      <p:ext uri="{BB962C8B-B14F-4D97-AF65-F5344CB8AC3E}">
        <p14:creationId xmlns:p14="http://schemas.microsoft.com/office/powerpoint/2010/main" val="33751181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 písemné nabídky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Knihovna AV ČR</a:t>
            </a:r>
          </a:p>
          <a:p>
            <a:r>
              <a:rPr lang="cs-CZ" dirty="0"/>
              <a:t>Parlamentní knihovna</a:t>
            </a:r>
          </a:p>
          <a:p>
            <a:r>
              <a:rPr lang="cs-CZ" dirty="0"/>
              <a:t>Národní technická knihovna v Praze</a:t>
            </a:r>
          </a:p>
          <a:p>
            <a:r>
              <a:rPr lang="cs-CZ" dirty="0"/>
              <a:t>Knihovna Národního muzea</a:t>
            </a:r>
          </a:p>
          <a:p>
            <a:r>
              <a:rPr lang="cs-CZ" dirty="0"/>
              <a:t>Knihovna Památníku písemnictví</a:t>
            </a:r>
          </a:p>
          <a:p>
            <a:r>
              <a:rPr lang="cs-CZ" dirty="0"/>
              <a:t>všechny krajské vědecké knihovny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seznam knihoven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9281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Ã½sledek obrÃ¡zku pro ÃºÅad pro ochranu osobnÃ­ch ÃºdajÅ¯">
            <a:extLst>
              <a:ext uri="{FF2B5EF4-FFF2-40B4-BE49-F238E27FC236}">
                <a16:creationId xmlns:a16="http://schemas.microsoft.com/office/drawing/2014/main" id="{A46862AD-7060-45A4-A201-6F75489A2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 b="1460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2F8B4DA2-C2BC-454E-9AAC-7E599240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Zákon na ochranu osobních údajů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E85DC5-2F4F-4AF3-9391-F75961299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dnes nahrazen GDPR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144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na ochranu osobních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7797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zákon </a:t>
            </a:r>
            <a:r>
              <a:rPr lang="cs-CZ" dirty="0">
                <a:hlinkClick r:id="rId2"/>
              </a:rPr>
              <a:t>101/2000 Sb.</a:t>
            </a:r>
            <a:r>
              <a:rPr lang="cs-CZ" dirty="0"/>
              <a:t>, o ochraně osobních údajů a o změně některých zákonů </a:t>
            </a:r>
          </a:p>
          <a:p>
            <a:pPr>
              <a:lnSpc>
                <a:spcPct val="110000"/>
              </a:lnSpc>
            </a:pPr>
            <a:r>
              <a:rPr lang="cs-CZ" dirty="0"/>
              <a:t>osobní údaje zpracovávané:</a:t>
            </a:r>
          </a:p>
          <a:p>
            <a:pPr lvl="1"/>
            <a:r>
              <a:rPr lang="cs-CZ" dirty="0"/>
              <a:t>státními orgány</a:t>
            </a:r>
          </a:p>
          <a:p>
            <a:pPr lvl="1"/>
            <a:r>
              <a:rPr lang="cs-CZ" dirty="0"/>
              <a:t>orgány územní samosprávy</a:t>
            </a:r>
          </a:p>
          <a:p>
            <a:pPr lvl="1"/>
            <a:r>
              <a:rPr lang="cs-CZ" dirty="0"/>
              <a:t>jiné orgány veřejné moci</a:t>
            </a:r>
          </a:p>
          <a:p>
            <a:pPr lvl="1"/>
            <a:r>
              <a:rPr lang="cs-CZ" dirty="0"/>
              <a:t>fyzické a právnické osoby</a:t>
            </a:r>
          </a:p>
          <a:p>
            <a:pPr>
              <a:lnSpc>
                <a:spcPct val="110000"/>
              </a:lnSpc>
            </a:pPr>
            <a:r>
              <a:rPr lang="cs-CZ" dirty="0"/>
              <a:t>automatizovaně nebo jinak</a:t>
            </a:r>
          </a:p>
          <a:p>
            <a:pPr lvl="1"/>
            <a:r>
              <a:rPr lang="cs-CZ" dirty="0"/>
              <a:t>ucelená DB, ne nahodile nebo pro sebe</a:t>
            </a:r>
          </a:p>
          <a:p>
            <a:pPr>
              <a:lnSpc>
                <a:spcPct val="110000"/>
              </a:lnSpc>
            </a:pPr>
            <a:r>
              <a:rPr lang="cs-CZ" dirty="0"/>
              <a:t>práva a povinnosti správce</a:t>
            </a:r>
          </a:p>
        </p:txBody>
      </p:sp>
    </p:spTree>
    <p:extLst>
      <p:ext uri="{BB962C8B-B14F-4D97-AF65-F5344CB8AC3E}">
        <p14:creationId xmlns:p14="http://schemas.microsoft.com/office/powerpoint/2010/main" val="30128351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/>
              <a:t>Povinnosti správce OÚ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latin typeface="Arial" panose="020B0604020202020204" pitchFamily="34" charset="0"/>
              </a:rPr>
              <a:t>stanovit pro jaké účely zpracovává údaje</a:t>
            </a:r>
          </a:p>
          <a:p>
            <a:r>
              <a:rPr lang="cs-CZ" sz="2800" dirty="0">
                <a:latin typeface="Arial" panose="020B0604020202020204" pitchFamily="34" charset="0"/>
              </a:rPr>
              <a:t>stanovit prostředky a způsob zpracování</a:t>
            </a:r>
          </a:p>
          <a:p>
            <a:r>
              <a:rPr lang="cs-CZ" sz="2800" dirty="0">
                <a:latin typeface="Arial" panose="020B0604020202020204" pitchFamily="34" charset="0"/>
              </a:rPr>
              <a:t>zajistit přesné zpracování údajů</a:t>
            </a:r>
          </a:p>
          <a:p>
            <a:r>
              <a:rPr lang="cs-CZ" sz="2800" dirty="0">
                <a:latin typeface="Arial" panose="020B0604020202020204" pitchFamily="34" charset="0"/>
              </a:rPr>
              <a:t>zajistit aktualizaci/opravu údajů</a:t>
            </a:r>
          </a:p>
          <a:p>
            <a:r>
              <a:rPr lang="cs-CZ" sz="2800" dirty="0">
                <a:latin typeface="Arial" panose="020B0604020202020204" pitchFamily="34" charset="0"/>
              </a:rPr>
              <a:t>uchovávat údaje pouze po dobu nezbytnou ke zpracování</a:t>
            </a:r>
          </a:p>
          <a:p>
            <a:r>
              <a:rPr lang="cs-CZ" sz="2800" dirty="0">
                <a:latin typeface="Arial" panose="020B0604020202020204" pitchFamily="34" charset="0"/>
              </a:rPr>
              <a:t>shromažďovat pouze údaje k danému účelu</a:t>
            </a:r>
          </a:p>
          <a:p>
            <a:pPr lvl="1">
              <a:spcBef>
                <a:spcPts val="600"/>
              </a:spcBef>
            </a:pPr>
            <a:r>
              <a:rPr lang="cs-CZ" sz="2400" dirty="0">
                <a:latin typeface="Arial" panose="020B0604020202020204" pitchFamily="34" charset="0"/>
              </a:rPr>
              <a:t>k čemu byl udělen </a:t>
            </a:r>
            <a:r>
              <a:rPr lang="cs-CZ" sz="2400" b="1" dirty="0">
                <a:latin typeface="Arial" panose="020B0604020202020204" pitchFamily="34" charset="0"/>
              </a:rPr>
              <a:t>souhlas</a:t>
            </a:r>
            <a:endParaRPr lang="cs-CZ" sz="2400" dirty="0">
              <a:latin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</a:rPr>
              <a:t>nesdružovat údaje získané pro jiné účely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60160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bez souhlasu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11978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zpracování nezbytné pro dodržení právní povinnosti správce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zpracování pro plnění smlouvy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pro ochranu práv a právem chráněných zájmů správce, příjemce nebo jiné dotčené osoby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latin typeface="Arial" panose="020B0604020202020204" pitchFamily="34" charset="0"/>
              </a:rPr>
              <a:t>musí být nezbytné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osobní údaje o veřejně činné osobě, funkcionáři či zaměstnanci veřejné správy, které vypovídají o jeho veřejné anebo úřední činnosti, o jeho funkčním nebo pracovním zařazení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zpracování pro účely archivnictví podle zvláštního zákona</a:t>
            </a:r>
          </a:p>
        </p:txBody>
      </p:sp>
    </p:spTree>
    <p:extLst>
      <p:ext uri="{BB962C8B-B14F-4D97-AF65-F5344CB8AC3E}">
        <p14:creationId xmlns:p14="http://schemas.microsoft.com/office/powerpoint/2010/main" val="2833310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osobních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likvidace osobních údajů</a:t>
            </a:r>
          </a:p>
          <a:p>
            <a:r>
              <a:rPr lang="cs-CZ" dirty="0"/>
              <a:t>sankce</a:t>
            </a:r>
          </a:p>
          <a:p>
            <a:r>
              <a:rPr lang="cs-CZ" dirty="0"/>
              <a:t>působnost, organizace a činnosti </a:t>
            </a:r>
            <a:r>
              <a:rPr lang="cs-CZ" dirty="0">
                <a:hlinkClick r:id="rId2"/>
              </a:rPr>
              <a:t>Úřadu pro ochranu osobních údajů</a:t>
            </a:r>
            <a:endParaRPr lang="cs-CZ" dirty="0"/>
          </a:p>
          <a:p>
            <a:r>
              <a:rPr lang="cs-CZ" dirty="0"/>
              <a:t>více </a:t>
            </a:r>
            <a:r>
              <a:rPr lang="cs-CZ" dirty="0" err="1"/>
              <a:t>info</a:t>
            </a:r>
            <a:r>
              <a:rPr lang="cs-CZ" dirty="0"/>
              <a:t>: http://www.oou.cz/</a:t>
            </a:r>
          </a:p>
        </p:txBody>
      </p:sp>
    </p:spTree>
    <p:extLst>
      <p:ext uri="{BB962C8B-B14F-4D97-AF65-F5344CB8AC3E}">
        <p14:creationId xmlns:p14="http://schemas.microsoft.com/office/powerpoint/2010/main" val="29514954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GDPR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nařízení Evropského parlamentu a Rady (EU) 2016/679 ze dne 27. dubna 2016 o ochraně fyzických osob v souvislosti se zpracováním osobních údajů a o volném pohybu těchto údajů a o zrušení směrnice 95/46/ES</a:t>
            </a:r>
          </a:p>
          <a:p>
            <a:r>
              <a:rPr lang="cs-CZ" dirty="0"/>
              <a:t>přizpůsobení legislativě EU</a:t>
            </a:r>
          </a:p>
          <a:p>
            <a:r>
              <a:rPr lang="cs-CZ" dirty="0"/>
              <a:t>platnost od 25. 5. 2018</a:t>
            </a:r>
          </a:p>
        </p:txBody>
      </p:sp>
    </p:spTree>
    <p:extLst>
      <p:ext uri="{BB962C8B-B14F-4D97-AF65-F5344CB8AC3E}">
        <p14:creationId xmlns:p14="http://schemas.microsoft.com/office/powerpoint/2010/main" val="5686605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GDPR a 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Příručka pro knihovny</a:t>
            </a:r>
            <a:r>
              <a:rPr lang="cs-CZ" dirty="0"/>
              <a:t> (</a:t>
            </a:r>
            <a:r>
              <a:rPr lang="cs-CZ" dirty="0" err="1"/>
              <a:t>Danielisová</a:t>
            </a:r>
            <a:r>
              <a:rPr lang="cs-CZ" dirty="0"/>
              <a:t>, Denár, Kovářová)</a:t>
            </a:r>
          </a:p>
          <a:p>
            <a:r>
              <a:rPr lang="cs-CZ" dirty="0"/>
              <a:t>vysvětlení pojmů, konkrétní příklady</a:t>
            </a:r>
          </a:p>
          <a:p>
            <a:pPr lvl="1"/>
            <a:r>
              <a:rPr lang="cs-CZ" dirty="0"/>
              <a:t>práce v knihovním systému, katalogy, kamerový systém, registrace uživatelů, databáze osobností, databáze autorit, údaje o zaměstnancích, šifrování a protokol https,…</a:t>
            </a:r>
          </a:p>
        </p:txBody>
      </p:sp>
    </p:spTree>
    <p:extLst>
      <p:ext uri="{BB962C8B-B14F-4D97-AF65-F5344CB8AC3E}">
        <p14:creationId xmlns:p14="http://schemas.microsoft.com/office/powerpoint/2010/main" val="36055026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ravedlnosti, Socha, PanÃ­ Spravedlnost">
            <a:extLst>
              <a:ext uri="{FF2B5EF4-FFF2-40B4-BE49-F238E27FC236}">
                <a16:creationId xmlns:a16="http://schemas.microsoft.com/office/drawing/2014/main" id="{A696A771-A113-4D6A-A369-0B141BD88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Další 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endParaRPr lang="cs-CZ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0526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F0238-9E39-4E0E-AAC8-8D1837A6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AD27D6-08B6-4323-ACCA-2C0B451A9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13075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dirty="0"/>
              <a:t>povinný subjekt</a:t>
            </a:r>
          </a:p>
          <a:p>
            <a:pPr lvl="1"/>
            <a:r>
              <a:rPr lang="cs-CZ" altLang="cs-CZ" dirty="0"/>
              <a:t>orgány státní a územní samosprávy</a:t>
            </a:r>
          </a:p>
          <a:p>
            <a:pPr lvl="1"/>
            <a:r>
              <a:rPr lang="cs-CZ" altLang="cs-CZ" dirty="0"/>
              <a:t>subjekty definované zákonem</a:t>
            </a:r>
          </a:p>
          <a:p>
            <a:pPr lvl="2"/>
            <a:r>
              <a:rPr lang="cs-CZ" altLang="cs-CZ" dirty="0"/>
              <a:t>subjekty, které rozhodují o právech, právem chráněných zájmech nebo povinnostech fyzických nebo právnických osob v oblasti veřejné správy</a:t>
            </a:r>
          </a:p>
          <a:p>
            <a:pPr lvl="2"/>
            <a:r>
              <a:rPr lang="cs-CZ" altLang="cs-CZ" dirty="0"/>
              <a:t>pouze v rozsahu jejich rozhodovací činnosti </a:t>
            </a:r>
          </a:p>
          <a:p>
            <a:r>
              <a:rPr lang="cs-CZ" altLang="cs-CZ" dirty="0"/>
              <a:t>žadatel</a:t>
            </a:r>
          </a:p>
          <a:p>
            <a:pPr lvl="1"/>
            <a:r>
              <a:rPr lang="cs-CZ" altLang="cs-CZ" dirty="0"/>
              <a:t>fyzická osoba</a:t>
            </a:r>
          </a:p>
          <a:p>
            <a:pPr lvl="1"/>
            <a:r>
              <a:rPr lang="cs-CZ" altLang="cs-CZ" dirty="0"/>
              <a:t>právnická osoba</a:t>
            </a:r>
          </a:p>
          <a:p>
            <a:r>
              <a:rPr lang="cs-CZ" altLang="cs-CZ" dirty="0"/>
              <a:t>dálkový přístup</a:t>
            </a:r>
          </a:p>
          <a:p>
            <a:pPr lvl="1"/>
            <a:r>
              <a:rPr lang="cs-CZ" altLang="cs-CZ" dirty="0"/>
              <a:t>dotazy přes internet</a:t>
            </a:r>
          </a:p>
        </p:txBody>
      </p:sp>
    </p:spTree>
    <p:extLst>
      <p:ext uri="{BB962C8B-B14F-4D97-AF65-F5344CB8AC3E}">
        <p14:creationId xmlns:p14="http://schemas.microsoft.com/office/powerpoint/2010/main" val="37827867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sz="3000" dirty="0">
                <a:hlinkClick r:id="rId2"/>
              </a:rPr>
              <a:t>Zákon č. 273/1993 Sb., o některých podmínkách výroby, šíření a archivování audiovizuálních děl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>
                <a:hlinkClick r:id="rId3" tooltip="Odkaz se otevře v novém okně"/>
              </a:rPr>
              <a:t>Zákon č. 122/2000 Sb., o ochraně sbírek muzejní povahy a o změně některých dalších zákonů, ve znění pozdějších předpisů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>
                <a:hlinkClick r:id="rId4"/>
              </a:rPr>
              <a:t>Zákon 67/2001 Sb. o požární ochraně 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>
                <a:hlinkClick r:id="rId5"/>
              </a:rPr>
              <a:t>Zákon č. 111/1998 Sb., o vysokých školách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41932033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hlinkClick r:id="rId2"/>
              </a:rPr>
              <a:t>Občanský zákoník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>
                <a:hlinkClick r:id="rId3"/>
              </a:rPr>
              <a:t>Zákon 480/2004 Sb., o některých službách informační společnosti a o změně některých zákonů (zákon o některých službách informační společnosti)</a:t>
            </a:r>
            <a:r>
              <a:rPr lang="cs-CZ" dirty="0">
                <a:hlinkClick r:id="rId4"/>
              </a:rPr>
              <a:t> 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>
                <a:hlinkClick r:id="rId5"/>
              </a:rPr>
              <a:t>Zákon č. 137/2006 Sb., o veřejných zakázkách</a:t>
            </a: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>
                <a:hlinkClick r:id="rId6"/>
              </a:rPr>
              <a:t>novela 134/2016 Sb.</a:t>
            </a:r>
            <a:r>
              <a:rPr lang="cs-CZ" dirty="0"/>
              <a:t>, </a:t>
            </a:r>
            <a:r>
              <a:rPr lang="cs-CZ" dirty="0">
                <a:hlinkClick r:id="rId7"/>
              </a:rPr>
              <a:t>limity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/>
              <a:t>daňové zákony (např. DPH)</a:t>
            </a:r>
          </a:p>
          <a:p>
            <a:pPr>
              <a:lnSpc>
                <a:spcPct val="110000"/>
              </a:lnSpc>
            </a:pPr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369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78462-31A3-48ED-8888-A073B9AD7440}"/>
              </a:ext>
            </a:extLst>
          </p:cNvPr>
          <p:cNvSpPr txBox="1">
            <a:spLocks noChangeArrowheads="1"/>
          </p:cNvSpPr>
          <p:nvPr/>
        </p:nvSpPr>
        <p:spPr>
          <a:xfrm>
            <a:off x="2914552" y="3169980"/>
            <a:ext cx="6399213" cy="7191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cs-CZ" altLang="cs-CZ" sz="4400" b="1" dirty="0"/>
              <a:t>Děkuji Vám za pozornost</a:t>
            </a:r>
            <a:endParaRPr lang="en-US" altLang="cs-CZ" sz="4400" b="1" dirty="0"/>
          </a:p>
        </p:txBody>
      </p:sp>
      <p:pic>
        <p:nvPicPr>
          <p:cNvPr id="5" name="Picture 8" descr="billboard">
            <a:extLst>
              <a:ext uri="{FF2B5EF4-FFF2-40B4-BE49-F238E27FC236}">
                <a16:creationId xmlns:a16="http://schemas.microsoft.com/office/drawing/2014/main" id="{3C5B7E2B-A3F4-44B1-9841-313436A4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74" y="759470"/>
            <a:ext cx="2664965" cy="2389024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506599A-4E98-4421-B4A1-59954E26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74" y="515301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pic>
        <p:nvPicPr>
          <p:cNvPr id="7" name="Picture 2" descr="VÃ½sledek obrÃ¡zku pro logo kisk">
            <a:extLst>
              <a:ext uri="{FF2B5EF4-FFF2-40B4-BE49-F238E27FC236}">
                <a16:creationId xmlns:a16="http://schemas.microsoft.com/office/drawing/2014/main" id="{DC677115-BC36-467E-96F0-F86E86DD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1" y="5217679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BA2FAAA-B10D-4B41-A615-9133F0CBBA58}"/>
              </a:ext>
            </a:extLst>
          </p:cNvPr>
          <p:cNvSpPr txBox="1"/>
          <p:nvPr/>
        </p:nvSpPr>
        <p:spPr>
          <a:xfrm>
            <a:off x="873231" y="570083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80773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493B0-B3F3-4764-80DE-8CF23F98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E082D6-17EA-4B6A-8DC0-4B179B92C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76129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zveřejněná </a:t>
            </a:r>
            <a:r>
              <a:rPr lang="cs-CZ" altLang="cs-CZ" dirty="0" err="1"/>
              <a:t>info</a:t>
            </a:r>
            <a:endParaRPr lang="cs-CZ" altLang="cs-CZ" dirty="0"/>
          </a:p>
          <a:p>
            <a:pPr lvl="1"/>
            <a:r>
              <a:rPr lang="cs-CZ" altLang="cs-CZ" dirty="0"/>
              <a:t>může být vždy znovu vyhledána a získána</a:t>
            </a:r>
          </a:p>
          <a:p>
            <a:pPr lvl="1"/>
            <a:r>
              <a:rPr lang="cs-CZ" altLang="cs-CZ" dirty="0"/>
              <a:t>např. vydaná tiskem nebo na datovém nosiči, vystavená na úřední desce, prostřednictvím internetu nebo ve veřejné knihovně,...</a:t>
            </a:r>
          </a:p>
          <a:p>
            <a:r>
              <a:rPr lang="cs-CZ" altLang="cs-CZ" dirty="0"/>
              <a:t>doprovodná informace</a:t>
            </a:r>
          </a:p>
          <a:p>
            <a:pPr lvl="1"/>
            <a:r>
              <a:rPr lang="cs-CZ" altLang="cs-CZ" dirty="0"/>
              <a:t>úzce související s požadovanou informací</a:t>
            </a:r>
          </a:p>
          <a:p>
            <a:pPr lvl="1"/>
            <a:r>
              <a:rPr lang="cs-CZ" altLang="cs-CZ" dirty="0"/>
              <a:t>např. údaj o její existenci, původu, počtu, důvodu odepření, době, po kterou důvod odepření trvá a kdy bude znovu přezkoumán,...</a:t>
            </a:r>
          </a:p>
        </p:txBody>
      </p:sp>
    </p:spTree>
    <p:extLst>
      <p:ext uri="{BB962C8B-B14F-4D97-AF65-F5344CB8AC3E}">
        <p14:creationId xmlns:p14="http://schemas.microsoft.com/office/powerpoint/2010/main" val="344656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E53CD-7BB9-4D08-9983-649463B6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Omezení práva na </a:t>
            </a:r>
            <a:r>
              <a:rPr lang="cs-CZ" altLang="cs-CZ" dirty="0" err="1"/>
              <a:t>info</a:t>
            </a:r>
            <a:r>
              <a:rPr lang="cs-CZ" altLang="cs-CZ" dirty="0"/>
              <a:t> (§7 - §12)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DD549D-BED1-49D8-97AA-E2F23D7B8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utajované skutečnosti ze zákona</a:t>
            </a:r>
          </a:p>
          <a:p>
            <a:r>
              <a:rPr lang="cs-CZ" altLang="cs-CZ" dirty="0"/>
              <a:t>ochrana osobnosti a soukromí</a:t>
            </a:r>
          </a:p>
          <a:p>
            <a:pPr lvl="1"/>
            <a:r>
              <a:rPr lang="cs-CZ" altLang="cs-CZ" dirty="0"/>
              <a:t>rasa, politická příslušnost, vztah k náboženství, trestná činnost, zdraví, sexuální orientace, majetkové poměry fyzických osob </a:t>
            </a:r>
          </a:p>
          <a:p>
            <a:pPr lvl="1"/>
            <a:r>
              <a:rPr lang="cs-CZ" altLang="cs-CZ" dirty="0"/>
              <a:t>písemnosti, fotografie, zvukové a AV záznamy osobní povahy (řeší např. zákon č. 256/1992 Sb., o ochraně osobních údajů v informačních systémech) </a:t>
            </a:r>
          </a:p>
          <a:p>
            <a:pPr lvl="1"/>
            <a:r>
              <a:rPr lang="cs-CZ" altLang="cs-CZ" dirty="0"/>
              <a:t>výjimky: zákon nebo souhlas dotčené žijící osoby</a:t>
            </a:r>
          </a:p>
        </p:txBody>
      </p:sp>
    </p:spTree>
    <p:extLst>
      <p:ext uri="{BB962C8B-B14F-4D97-AF65-F5344CB8AC3E}">
        <p14:creationId xmlns:p14="http://schemas.microsoft.com/office/powerpoint/2010/main" val="3365006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7f8b434fd4ef7d5c132c24b958dc9ac10f08"/>
</p:tagLst>
</file>

<file path=ppt/theme/theme1.xml><?xml version="1.0" encoding="utf-8"?>
<a:theme xmlns:a="http://schemas.openxmlformats.org/drawingml/2006/main" name="Retrospektiva">
  <a:themeElements>
    <a:clrScheme name="Vlastní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D582C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3164</Words>
  <Application>Microsoft Office PowerPoint</Application>
  <PresentationFormat>Širokoúhlá obrazovka</PresentationFormat>
  <Paragraphs>514</Paragraphs>
  <Slides>72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8" baseType="lpstr">
      <vt:lpstr>Arial</vt:lpstr>
      <vt:lpstr>Calibri</vt:lpstr>
      <vt:lpstr>Calibri Light</vt:lpstr>
      <vt:lpstr>Verdana</vt:lpstr>
      <vt:lpstr>Wingdings</vt:lpstr>
      <vt:lpstr>Retrospektiva</vt:lpstr>
      <vt:lpstr>Knihovnická legislativa</vt:lpstr>
      <vt:lpstr>Právo na informace</vt:lpstr>
      <vt:lpstr>Listina základních práv a svobod</vt:lpstr>
      <vt:lpstr>Úmluva o právech dítěte</vt:lpstr>
      <vt:lpstr>Zákon o svobodném přístupu k informacím</vt:lpstr>
      <vt:lpstr>Zákon o svobodném přístupu k info</vt:lpstr>
      <vt:lpstr>Základní pojmy</vt:lpstr>
      <vt:lpstr>Základní pojmy</vt:lpstr>
      <vt:lpstr>Omezení práva na info (§7 - §12)</vt:lpstr>
      <vt:lpstr>Omezení práva na info (§7 - §12)</vt:lpstr>
      <vt:lpstr>Omezení práva na info (§7 - §12)</vt:lpstr>
      <vt:lpstr>Žádost o poskytnutí informací</vt:lpstr>
      <vt:lpstr>Žádost o poskytnutí informací</vt:lpstr>
      <vt:lpstr>Náklady</vt:lpstr>
      <vt:lpstr>Výroční zpráva</vt:lpstr>
      <vt:lpstr>Co zákon neřeší</vt:lpstr>
      <vt:lpstr>Knihovní zákon</vt:lpstr>
      <vt:lpstr>257/2001 Sb.</vt:lpstr>
      <vt:lpstr>Knihovní zákon</vt:lpstr>
      <vt:lpstr>Obsah KZ</vt:lpstr>
      <vt:lpstr>§1 - Předmět úpravy</vt:lpstr>
      <vt:lpstr>§2 - Vymezení základních pojmů</vt:lpstr>
      <vt:lpstr>§2 - Vymezení základních pojmů</vt:lpstr>
      <vt:lpstr>§2 - Vymezení základních pojmů</vt:lpstr>
      <vt:lpstr>§3 - Systém knihoven</vt:lpstr>
      <vt:lpstr>krajské knihovny</vt:lpstr>
      <vt:lpstr>základní knihovny</vt:lpstr>
      <vt:lpstr>specializované knihovny</vt:lpstr>
      <vt:lpstr>§3 - Systém knihoven</vt:lpstr>
      <vt:lpstr>§9 - §13 - Druhy knihoven</vt:lpstr>
      <vt:lpstr>§5 - Evidence knihoven</vt:lpstr>
      <vt:lpstr>Obsah návrhu</vt:lpstr>
      <vt:lpstr>§5 - Evidence knihoven</vt:lpstr>
      <vt:lpstr>§4 - VKIS</vt:lpstr>
      <vt:lpstr>§4 - VKIS</vt:lpstr>
      <vt:lpstr>Placení za služby</vt:lpstr>
      <vt:lpstr>§4 - VKIS</vt:lpstr>
      <vt:lpstr>§14 - Meziknihovní služby</vt:lpstr>
      <vt:lpstr>§15 - Podpora knihoven</vt:lpstr>
      <vt:lpstr>§16 - Evidence a revize fondu</vt:lpstr>
      <vt:lpstr>Frekvence revize</vt:lpstr>
      <vt:lpstr>§17 - Vyřazování knihovních fondů</vt:lpstr>
      <vt:lpstr>§17 - Vyřazování knihovních fondů</vt:lpstr>
      <vt:lpstr>§18 - Ochrana knihovního fondu</vt:lpstr>
      <vt:lpstr>§19 - Sankce</vt:lpstr>
      <vt:lpstr>§19 - Sankce</vt:lpstr>
      <vt:lpstr>§19 - Sankce</vt:lpstr>
      <vt:lpstr>Závěr KZ</vt:lpstr>
      <vt:lpstr>Autorský zákon</vt:lpstr>
      <vt:lpstr>Autorský zákon</vt:lpstr>
      <vt:lpstr>Obsah autorského zákona</vt:lpstr>
      <vt:lpstr>Obsah autorského zákona</vt:lpstr>
      <vt:lpstr>Obsah autorského zákona</vt:lpstr>
      <vt:lpstr>Novela 2019 (15.2.2019)</vt:lpstr>
      <vt:lpstr>Knihovní licence a půjčování</vt:lpstr>
      <vt:lpstr>Zákon o povinném výtisku</vt:lpstr>
      <vt:lpstr>Periodický tisk</vt:lpstr>
      <vt:lpstr>Povinné výtisky periodik</vt:lpstr>
      <vt:lpstr>Neperiodický tisk</vt:lpstr>
      <vt:lpstr>Povinné výtisky neperiodik</vt:lpstr>
      <vt:lpstr>Povinnost písemné nabídky</vt:lpstr>
      <vt:lpstr>Zákon na ochranu osobních údajů</vt:lpstr>
      <vt:lpstr>Zákon na ochranu osobních údajů</vt:lpstr>
      <vt:lpstr>Povinnosti správce OÚ</vt:lpstr>
      <vt:lpstr>Zpracování bez souhlasu</vt:lpstr>
      <vt:lpstr>Ochrana osobních údajů</vt:lpstr>
      <vt:lpstr>GDPR</vt:lpstr>
      <vt:lpstr>GDPR a knihovny</vt:lpstr>
      <vt:lpstr>Další  legislativa</vt:lpstr>
      <vt:lpstr>Další legislativa</vt:lpstr>
      <vt:lpstr>Další legislativa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Knihovnická legislativa</dc:title>
  <dc:creator>Martin Krčál</dc:creator>
  <cp:lastModifiedBy>Martin Krčál</cp:lastModifiedBy>
  <cp:revision>11</cp:revision>
  <dcterms:created xsi:type="dcterms:W3CDTF">2018-10-18T20:22:49Z</dcterms:created>
  <dcterms:modified xsi:type="dcterms:W3CDTF">2024-12-13T13:00:42Z</dcterms:modified>
</cp:coreProperties>
</file>