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83" r:id="rId3"/>
    <p:sldId id="684" r:id="rId4"/>
    <p:sldId id="751" r:id="rId5"/>
    <p:sldId id="752" r:id="rId6"/>
    <p:sldId id="753" r:id="rId7"/>
    <p:sldId id="754" r:id="rId8"/>
    <p:sldId id="755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66" r:id="rId20"/>
    <p:sldId id="767" r:id="rId21"/>
    <p:sldId id="768" r:id="rId22"/>
    <p:sldId id="769" r:id="rId23"/>
    <p:sldId id="770" r:id="rId24"/>
    <p:sldId id="771" r:id="rId25"/>
    <p:sldId id="773" r:id="rId26"/>
    <p:sldId id="772" r:id="rId27"/>
    <p:sldId id="774" r:id="rId28"/>
    <p:sldId id="781" r:id="rId29"/>
    <p:sldId id="782" r:id="rId30"/>
    <p:sldId id="780" r:id="rId31"/>
    <p:sldId id="775" r:id="rId32"/>
    <p:sldId id="776" r:id="rId33"/>
    <p:sldId id="777" r:id="rId34"/>
    <p:sldId id="778" r:id="rId35"/>
    <p:sldId id="779" r:id="rId36"/>
    <p:sldId id="783" r:id="rId37"/>
    <p:sldId id="794" r:id="rId38"/>
    <p:sldId id="793" r:id="rId39"/>
    <p:sldId id="795" r:id="rId40"/>
    <p:sldId id="784" r:id="rId41"/>
    <p:sldId id="785" r:id="rId42"/>
    <p:sldId id="796" r:id="rId43"/>
    <p:sldId id="786" r:id="rId44"/>
    <p:sldId id="792" r:id="rId45"/>
    <p:sldId id="797" r:id="rId46"/>
    <p:sldId id="789" r:id="rId47"/>
    <p:sldId id="810" r:id="rId48"/>
    <p:sldId id="802" r:id="rId49"/>
    <p:sldId id="800" r:id="rId50"/>
    <p:sldId id="799" r:id="rId51"/>
    <p:sldId id="801" r:id="rId52"/>
    <p:sldId id="804" r:id="rId53"/>
    <p:sldId id="805" r:id="rId54"/>
    <p:sldId id="505" r:id="rId55"/>
    <p:sldId id="806" r:id="rId56"/>
    <p:sldId id="502" r:id="rId57"/>
    <p:sldId id="506" r:id="rId58"/>
    <p:sldId id="507" r:id="rId59"/>
    <p:sldId id="807" r:id="rId60"/>
    <p:sldId id="808" r:id="rId61"/>
    <p:sldId id="791" r:id="rId62"/>
    <p:sldId id="812" r:id="rId63"/>
    <p:sldId id="817" r:id="rId64"/>
    <p:sldId id="813" r:id="rId65"/>
    <p:sldId id="814" r:id="rId66"/>
    <p:sldId id="815" r:id="rId67"/>
    <p:sldId id="816" r:id="rId68"/>
    <p:sldId id="809" r:id="rId69"/>
    <p:sldId id="790" r:id="rId70"/>
    <p:sldId id="811" r:id="rId71"/>
    <p:sldId id="787" r:id="rId72"/>
    <p:sldId id="798" r:id="rId73"/>
    <p:sldId id="733" r:id="rId74"/>
    <p:sldId id="591" r:id="rId75"/>
  </p:sldIdLst>
  <p:sldSz cx="12192000" cy="6858000"/>
  <p:notesSz cx="6858000" cy="9144000"/>
  <p:custDataLst>
    <p:tags r:id="rId7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C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390651" y="473075"/>
            <a:ext cx="10369549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90651" y="1196976"/>
            <a:ext cx="5082116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675968" y="1196976"/>
            <a:ext cx="5084233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390651" y="4008438"/>
            <a:ext cx="5082116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75968" y="4008438"/>
            <a:ext cx="5084233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268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gdpr/KNIHOVNI_RAD_POUCENI_VZOR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.knihovny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k.cz/sluzby/e-knihy-na-objednavku" TargetMode="External"/><Relationship Id="rId2" Type="http://schemas.openxmlformats.org/officeDocument/2006/relationships/hyperlink" Target="https://books2ebooks.eu/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s://www.nkp.cz/sluzby/edodo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texty.jinonice.cuni.cz/studijni-texty/stocklova-anna/stocklova_05.pdf/vie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lanky.rvp.cz/clanek/o/z/446/CO-JE-CTENARSKA-GRAMOTNOST-PROC-A-JAK-JI-ROZVIJET.html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hovny.cz/Record/mzk.MZK01-00172422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t24.ceskatelevize.cz/kultura/3020159-co-vse-souvisi-se-ctenim-rodice-messi-i-chalupare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t24.ceskatelevize.cz/kultura/3020159-co-vse-souvisi-se-ctenim-rodice-messi-i-chalupareni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kultura/3020159-co-vse-souvisi-se-ctenim-rodice-messi-i-chalupareni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ac.cz/" TargetMode="External"/><Relationship Id="rId2" Type="http://schemas.openxmlformats.org/officeDocument/2006/relationships/hyperlink" Target="http://www.oecd.org/pisa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nl/" TargetMode="External"/><Relationship Id="rId2" Type="http://schemas.openxmlformats.org/officeDocument/2006/relationships/hyperlink" Target="http://timssandpirls.bc.edu/pirls2011/index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18" Type="http://schemas.openxmlformats.org/officeDocument/2006/relationships/hyperlink" Target="http://www.ctesyrad.cz/" TargetMode="External"/><Relationship Id="rId26" Type="http://schemas.openxmlformats.org/officeDocument/2006/relationships/hyperlink" Target="http://www.ceskatelevize.cz/porady/10214215895-kniha-meho-srdce/" TargetMode="External"/><Relationship Id="rId3" Type="http://schemas.openxmlformats.org/officeDocument/2006/relationships/hyperlink" Target="http://www.mlp.cz/cz/akce/e5662-cteni-cteni-nad-nej-neni/" TargetMode="External"/><Relationship Id="rId21" Type="http://schemas.openxmlformats.org/officeDocument/2006/relationships/image" Target="../media/image42.png"/><Relationship Id="rId34" Type="http://schemas.openxmlformats.org/officeDocument/2006/relationships/image" Target="../media/image47.png"/><Relationship Id="rId7" Type="http://schemas.openxmlformats.org/officeDocument/2006/relationships/oleObject" Target="../embeddings/oleObject2.bin"/><Relationship Id="rId12" Type="http://schemas.openxmlformats.org/officeDocument/2006/relationships/hyperlink" Target="http://www.bibliohelp.cz/" TargetMode="External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33" Type="http://schemas.openxmlformats.org/officeDocument/2006/relationships/hyperlink" Target="http://www.rostemesknihou.cz/" TargetMode="External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://www.audioknihy.net/" TargetMode="External"/><Relationship Id="rId20" Type="http://schemas.openxmlformats.org/officeDocument/2006/relationships/hyperlink" Target="http://www.citarny.cz/" TargetMode="Externa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6" Type="http://schemas.openxmlformats.org/officeDocument/2006/relationships/hyperlink" Target="http://skip.nkp.cz/odbKDKkde08.htm" TargetMode="External"/><Relationship Id="rId11" Type="http://schemas.openxmlformats.org/officeDocument/2006/relationships/image" Target="../media/image36.png"/><Relationship Id="rId24" Type="http://schemas.openxmlformats.org/officeDocument/2006/relationships/hyperlink" Target="http://www.hlavanehlava.cz/" TargetMode="External"/><Relationship Id="rId32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openxmlformats.org/officeDocument/2006/relationships/hyperlink" Target="http://www.mojekniha.cz/" TargetMode="External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41.png"/><Relationship Id="rId31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hyperlink" Target="http://www.prodos-cz.cz/emil2.php" TargetMode="External"/><Relationship Id="rId14" Type="http://schemas.openxmlformats.org/officeDocument/2006/relationships/hyperlink" Target="http://www.celeceskoctedetem.cz/" TargetMode="External"/><Relationship Id="rId22" Type="http://schemas.openxmlformats.org/officeDocument/2006/relationships/hyperlink" Target="http://skip.nkp.cz/akcDen09.htm" TargetMode="External"/><Relationship Id="rId27" Type="http://schemas.openxmlformats.org/officeDocument/2006/relationships/image" Target="../media/image45.png"/><Relationship Id="rId30" Type="http://schemas.openxmlformats.org/officeDocument/2006/relationships/hyperlink" Target="http://www.nocsandersenem.cz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temesknihou.cz/" TargetMode="External"/><Relationship Id="rId2" Type="http://schemas.openxmlformats.org/officeDocument/2006/relationships/hyperlink" Target="https://ipk.nkp.cz/odborne-cinnosti/ctenarstvi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cr.cz/getattachment/cz/O-nas/Mezinarodni-setreni-archiv/PISA/PISA-2009/Publikace-Zakrouzkuj,-vyber,-zduvodni.pdf" TargetMode="External"/><Relationship Id="rId5" Type="http://schemas.openxmlformats.org/officeDocument/2006/relationships/hyperlink" Target="https://celeceskoctedetem.cz/" TargetMode="External"/><Relationship Id="rId4" Type="http://schemas.openxmlformats.org/officeDocument/2006/relationships/hyperlink" Target="https://www.rostemesknihou.cz/cz/ctenarstvi/ctenarstvi-ve-svet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dnnt.mzk.cz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future library">
            <a:extLst>
              <a:ext uri="{FF2B5EF4-FFF2-40B4-BE49-F238E27FC236}">
                <a16:creationId xmlns:a16="http://schemas.microsoft.com/office/drawing/2014/main" id="{AD9DEC00-479E-4F9D-9262-2A5D7BE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2"/>
            <a:ext cx="12191985" cy="6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9306" y="-13131"/>
            <a:ext cx="12191985" cy="634744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9985899" cy="3566160"/>
          </a:xfrm>
        </p:spPr>
        <p:txBody>
          <a:bodyPr>
            <a:normAutofit/>
          </a:bodyPr>
          <a:lstStyle/>
          <a:p>
            <a:r>
              <a:rPr lang="cs-CZ" dirty="0"/>
              <a:t>Služby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co nabízejí knihovny svým uživatelům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ISKB02 Úvod do knihovnictví, podzim </a:t>
            </a:r>
            <a:r>
              <a:rPr lang="cs-CZ" dirty="0" smtClean="0"/>
              <a:t>2024</a:t>
            </a:r>
            <a:endParaRPr lang="cs-CZ" dirty="0"/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CDB3EB-06B4-47DE-A56B-BA278B50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Právní úprava půjčování</a:t>
            </a:r>
          </a:p>
        </p:txBody>
      </p:sp>
      <p:pic>
        <p:nvPicPr>
          <p:cNvPr id="24578" name="Picture 2" descr="Silueta, Dáma, Spravedlnosti, Právní, Váhy, Zákon">
            <a:extLst>
              <a:ext uri="{FF2B5EF4-FFF2-40B4-BE49-F238E27FC236}">
                <a16:creationId xmlns:a16="http://schemas.microsoft.com/office/drawing/2014/main" id="{EDD43BE5-1052-425C-9204-A139B2D9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836" y="640081"/>
            <a:ext cx="309564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EFDC1-96D4-401F-AEE8-5A807CDC4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knihovní zákon</a:t>
            </a:r>
          </a:p>
          <a:p>
            <a:pPr lvl="1"/>
            <a:r>
              <a:rPr lang="cs-CZ" altLang="cs-CZ" dirty="0"/>
              <a:t>obecně</a:t>
            </a:r>
          </a:p>
          <a:p>
            <a:r>
              <a:rPr lang="cs-CZ" altLang="cs-CZ" dirty="0"/>
              <a:t>občanský zákoník</a:t>
            </a:r>
          </a:p>
          <a:p>
            <a:pPr lvl="1"/>
            <a:r>
              <a:rPr lang="cs-CZ" altLang="cs-CZ" dirty="0"/>
              <a:t>vztah čtenář-knihovna</a:t>
            </a:r>
          </a:p>
          <a:p>
            <a:r>
              <a:rPr lang="cs-CZ" altLang="cs-CZ" dirty="0"/>
              <a:t>knihovní a výpůjční řád knihovny</a:t>
            </a:r>
          </a:p>
          <a:p>
            <a:pPr lvl="1"/>
            <a:r>
              <a:rPr lang="cs-CZ" altLang="cs-CZ" dirty="0"/>
              <a:t>není-li něco definováno, řídí se OZ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471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134055-2B20-435B-804C-5499DD1B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Knihovní řád</a:t>
            </a:r>
          </a:p>
        </p:txBody>
      </p:sp>
      <p:pic>
        <p:nvPicPr>
          <p:cNvPr id="25602" name="Picture 2" descr="Knihovní řád 2020 by Městská knihovna v Praze - issuu">
            <a:extLst>
              <a:ext uri="{FF2B5EF4-FFF2-40B4-BE49-F238E27FC236}">
                <a16:creationId xmlns:a16="http://schemas.microsoft.com/office/drawing/2014/main" id="{6E6C108D-05D2-4030-AF2F-5E2176EC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47874">
            <a:off x="723248" y="759497"/>
            <a:ext cx="3585465" cy="50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CABFC-F816-4107-9415-95E60021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základní pravidla pro využívání knihovního fondu a služeb</a:t>
            </a:r>
          </a:p>
          <a:p>
            <a:r>
              <a:rPr lang="cs-CZ" altLang="cs-CZ" dirty="0"/>
              <a:t>pro různé typy knihoven</a:t>
            </a:r>
          </a:p>
          <a:p>
            <a:r>
              <a:rPr lang="cs-CZ" altLang="cs-CZ" dirty="0"/>
              <a:t>vzor KŘ na </a:t>
            </a:r>
            <a:r>
              <a:rPr lang="cs-CZ" altLang="cs-CZ" dirty="0">
                <a:hlinkClick r:id="rId3"/>
              </a:rPr>
              <a:t>webu NKP</a:t>
            </a:r>
            <a:endParaRPr lang="cs-CZ" altLang="cs-CZ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584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100CA-5320-43BF-84A4-8D8EE83D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knihovního řádu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AE755-7CC2-43C1-92EA-3F3A09568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uživatelé</a:t>
            </a:r>
          </a:p>
          <a:p>
            <a:pPr lvl="1"/>
            <a:r>
              <a:rPr lang="cs-CZ" altLang="cs-CZ" dirty="0"/>
              <a:t>kdo se může stát uživatelem, za jakých podmínek, dělení uživatelů, způsob registrace, platby za registraci</a:t>
            </a:r>
          </a:p>
          <a:p>
            <a:r>
              <a:rPr lang="cs-CZ" altLang="cs-CZ" dirty="0"/>
              <a:t>přehled služeb</a:t>
            </a:r>
          </a:p>
          <a:p>
            <a:pPr lvl="1"/>
            <a:r>
              <a:rPr lang="cs-CZ" altLang="cs-CZ" dirty="0"/>
              <a:t>charakteristika, jaké služby jakému okruhu uživatelů, délka výpůjček, poplatky, sankce, podmínky</a:t>
            </a:r>
          </a:p>
          <a:p>
            <a:r>
              <a:rPr lang="cs-CZ" altLang="cs-CZ" dirty="0"/>
              <a:t>práva a povinnosti uživatelů</a:t>
            </a:r>
          </a:p>
          <a:p>
            <a:r>
              <a:rPr lang="cs-CZ" altLang="cs-CZ" dirty="0"/>
              <a:t>pravidla využívání studoven a ICT</a:t>
            </a:r>
          </a:p>
        </p:txBody>
      </p:sp>
    </p:spTree>
    <p:extLst>
      <p:ext uri="{BB962C8B-B14F-4D97-AF65-F5344CB8AC3E}">
        <p14:creationId xmlns:p14="http://schemas.microsoft.com/office/powerpoint/2010/main" val="392694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4FE09-ADB4-4B62-90DC-6DFAA626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882B35-D2C1-4BC8-8445-3927E0BAF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Práva</a:t>
            </a:r>
          </a:p>
          <a:p>
            <a:pPr lvl="1"/>
            <a:r>
              <a:rPr lang="cs-CZ" altLang="cs-CZ" dirty="0"/>
              <a:t>vypůjčit si dokument</a:t>
            </a:r>
          </a:p>
          <a:p>
            <a:pPr lvl="1"/>
            <a:r>
              <a:rPr lang="cs-CZ" altLang="cs-CZ" dirty="0"/>
              <a:t>užívat jej sám (v rámci rodiny)</a:t>
            </a:r>
          </a:p>
          <a:p>
            <a:r>
              <a:rPr lang="cs-CZ" altLang="cs-CZ" dirty="0"/>
              <a:t>Povinnosti</a:t>
            </a:r>
          </a:p>
          <a:p>
            <a:pPr lvl="1"/>
            <a:r>
              <a:rPr lang="cs-CZ" altLang="cs-CZ" dirty="0"/>
              <a:t>chránit vypůjčený dokument před poškozením, ztrátou, zničením</a:t>
            </a:r>
          </a:p>
          <a:p>
            <a:pPr lvl="1"/>
            <a:r>
              <a:rPr lang="cs-CZ" altLang="cs-CZ" dirty="0"/>
              <a:t>okamžitě ohlásit poškození, ztrátu, zničení</a:t>
            </a:r>
          </a:p>
          <a:p>
            <a:pPr lvl="1"/>
            <a:r>
              <a:rPr lang="cs-CZ" altLang="cs-CZ" dirty="0"/>
              <a:t>dodržovat výpůjční lhůtu, platit upomínky</a:t>
            </a:r>
          </a:p>
          <a:p>
            <a:pPr lvl="1"/>
            <a:r>
              <a:rPr lang="cs-CZ" altLang="cs-CZ" dirty="0"/>
              <a:t>na žádost knihovny dokument vrátit dříve (pokud byl zapůjčen bezplatně)</a:t>
            </a:r>
          </a:p>
        </p:txBody>
      </p:sp>
      <p:pic>
        <p:nvPicPr>
          <p:cNvPr id="4" name="Picture 4" descr="MC900390758[1]">
            <a:extLst>
              <a:ext uri="{FF2B5EF4-FFF2-40B4-BE49-F238E27FC236}">
                <a16:creationId xmlns:a16="http://schemas.microsoft.com/office/drawing/2014/main" id="{C7F7D9DD-6F6C-4216-8C2C-CA9C3B54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80" y="286603"/>
            <a:ext cx="2340611" cy="24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3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AE4A7-4C69-4749-8830-F5728A24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2CA84-F26F-4F40-A026-76B61E6B4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Práva</a:t>
            </a:r>
          </a:p>
          <a:p>
            <a:pPr lvl="1"/>
            <a:r>
              <a:rPr lang="cs-CZ" altLang="cs-CZ" dirty="0"/>
              <a:t>požadovat vrácení dokumentu i před ukončením výpůjčky (bezplatné půjčení)</a:t>
            </a:r>
          </a:p>
          <a:p>
            <a:pPr lvl="1"/>
            <a:r>
              <a:rPr lang="cs-CZ" altLang="cs-CZ" dirty="0"/>
              <a:t>vybírat upomínky za pozdní vrácení</a:t>
            </a:r>
          </a:p>
          <a:p>
            <a:pPr lvl="1"/>
            <a:r>
              <a:rPr lang="cs-CZ" altLang="cs-CZ" dirty="0"/>
              <a:t>neprodloužit výpůjčku (v případě zájmu dalších uživatelů)</a:t>
            </a:r>
          </a:p>
          <a:p>
            <a:r>
              <a:rPr lang="cs-CZ" altLang="cs-CZ" dirty="0"/>
              <a:t>Povinnosti</a:t>
            </a:r>
          </a:p>
          <a:p>
            <a:pPr lvl="1"/>
            <a:r>
              <a:rPr lang="cs-CZ" altLang="cs-CZ" dirty="0"/>
              <a:t>vyžadovat vrácení dokumentu po uplynutí výpůjční lhůty</a:t>
            </a:r>
          </a:p>
          <a:p>
            <a:pPr lvl="1"/>
            <a:r>
              <a:rPr lang="cs-CZ" altLang="cs-CZ" dirty="0"/>
              <a:t>vymáhat náhradu ztracené nebo poškozené výpůjčky (i soudně)</a:t>
            </a:r>
          </a:p>
        </p:txBody>
      </p:sp>
      <p:pic>
        <p:nvPicPr>
          <p:cNvPr id="4" name="Picture 4" descr="MC900056755[1]">
            <a:extLst>
              <a:ext uri="{FF2B5EF4-FFF2-40B4-BE49-F238E27FC236}">
                <a16:creationId xmlns:a16="http://schemas.microsoft.com/office/drawing/2014/main" id="{77D59C74-C10C-4D1B-A64D-6D1096CD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20" y="307023"/>
            <a:ext cx="2429193" cy="19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4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A8EFA-47E6-4812-B6E6-F243F7AC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náhradu škody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A9898F-3435-48CA-B9FA-E384C3A41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promlčí se 2 roky ode dne, kdy:</a:t>
            </a:r>
          </a:p>
          <a:p>
            <a:pPr lvl="1"/>
            <a:r>
              <a:rPr lang="cs-CZ" altLang="cs-CZ" dirty="0"/>
              <a:t>čtenář ohlásil ztrátu nebo poškození výpůjčky</a:t>
            </a:r>
          </a:p>
          <a:p>
            <a:pPr lvl="1"/>
            <a:r>
              <a:rPr lang="cs-CZ" altLang="cs-CZ" dirty="0"/>
              <a:t>knihovna prokázala čtenáři ztrátu nebo poškození výpůjčky</a:t>
            </a:r>
          </a:p>
          <a:p>
            <a:r>
              <a:rPr lang="cs-CZ" altLang="cs-CZ" dirty="0"/>
              <a:t>povinnost hlídat termíny!!!</a:t>
            </a:r>
          </a:p>
        </p:txBody>
      </p:sp>
      <p:pic>
        <p:nvPicPr>
          <p:cNvPr id="4" name="Picture 4" descr="MC900354002[1]">
            <a:extLst>
              <a:ext uri="{FF2B5EF4-FFF2-40B4-BE49-F238E27FC236}">
                <a16:creationId xmlns:a16="http://schemas.microsoft.com/office/drawing/2014/main" id="{C6F9D490-46F7-4A6F-9C08-2894AA5E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3950187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5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E074D2-FB06-48A9-BAF6-78801A35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/>
              <a:t>Půjčování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AD0E51F-1CCD-4DEE-BDE6-8FE1A6BDF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" r="3" b="15106"/>
          <a:stretch/>
        </p:blipFill>
        <p:spPr bwMode="auto">
          <a:xfrm>
            <a:off x="633999" y="581098"/>
            <a:ext cx="402029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657B6183-5784-4A17-B834-E4BFD9A8C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5" r="3" b="14511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7C001-0D06-45F3-B385-BA97832F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/>
              <a:t>samoobslužné (např. </a:t>
            </a:r>
            <a:r>
              <a:rPr lang="cs-CZ" err="1"/>
              <a:t>self-check</a:t>
            </a:r>
            <a:r>
              <a:rPr lang="cs-CZ"/>
              <a:t>, )</a:t>
            </a:r>
          </a:p>
          <a:p>
            <a:r>
              <a:rPr lang="cs-CZ"/>
              <a:t>u výpůjčního pultu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020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56A1A-8685-45C8-A64C-D5045ACB4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C32297-5BF2-487F-B416-0994CF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34946"/>
            <a:ext cx="4015087" cy="1450757"/>
          </a:xfrm>
        </p:spPr>
        <p:txBody>
          <a:bodyPr>
            <a:normAutofit/>
          </a:bodyPr>
          <a:lstStyle/>
          <a:p>
            <a:r>
              <a:rPr lang="cs-CZ" dirty="0"/>
              <a:t>Vracení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67C2EFE-27A8-4D92-9BF4-3B8305F57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r="247" b="1"/>
          <a:stretch/>
        </p:blipFill>
        <p:spPr bwMode="auto">
          <a:xfrm>
            <a:off x="628952" y="623178"/>
            <a:ext cx="3671055" cy="29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DF55E6-8C71-4381-81E4-31D3EBC96D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863" y="623178"/>
            <a:ext cx="2447148" cy="1728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DBD9A78-04C7-49D4-BC42-3CD4C287F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 r="2" b="2"/>
          <a:stretch/>
        </p:blipFill>
        <p:spPr bwMode="auto">
          <a:xfrm>
            <a:off x="4465863" y="623178"/>
            <a:ext cx="2447148" cy="17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E0AD8B-255F-4090-B0E4-668B3F32FC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5671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9DE44C1-A00E-40B3-B723-D1199BD4EB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3709572"/>
            <a:ext cx="3659927" cy="19734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D2E64A-57BB-4F2D-9D1B-6948CBEAC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4" r="1" b="21128"/>
          <a:stretch/>
        </p:blipFill>
        <p:spPr bwMode="auto">
          <a:xfrm>
            <a:off x="640080" y="3709572"/>
            <a:ext cx="3659927" cy="1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937AB46-008D-417A-A052-2213E50CD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9" r="15143" b="-2"/>
          <a:stretch/>
        </p:blipFill>
        <p:spPr bwMode="auto">
          <a:xfrm>
            <a:off x="4465863" y="2512667"/>
            <a:ext cx="2447148" cy="31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309827-BA11-45F7-9DAC-050451B6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2198914"/>
            <a:ext cx="4015087" cy="3670180"/>
          </a:xfrm>
        </p:spPr>
        <p:txBody>
          <a:bodyPr>
            <a:normAutofit/>
          </a:bodyPr>
          <a:lstStyle/>
          <a:p>
            <a:r>
              <a:rPr lang="cs-CZ" dirty="0"/>
              <a:t>u výpůjčního pultu</a:t>
            </a:r>
          </a:p>
          <a:p>
            <a:r>
              <a:rPr lang="cs-CZ" dirty="0" err="1"/>
              <a:t>vracecí</a:t>
            </a:r>
            <a:r>
              <a:rPr lang="cs-CZ" dirty="0"/>
              <a:t> box (např. </a:t>
            </a:r>
            <a:r>
              <a:rPr lang="cs-CZ" dirty="0" err="1"/>
              <a:t>bibliobox</a:t>
            </a:r>
            <a:r>
              <a:rPr lang="cs-CZ" dirty="0"/>
              <a:t>)</a:t>
            </a:r>
          </a:p>
          <a:p>
            <a:r>
              <a:rPr lang="cs-CZ" dirty="0"/>
              <a:t>okénka a jiné sofistikované systémy založené na RFID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D14EB9-7D82-468B-B45D-876BE90A5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302865-9184-47F8-9D42-09980A3E5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687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bout – Library Operations">
            <a:extLst>
              <a:ext uri="{FF2B5EF4-FFF2-40B4-BE49-F238E27FC236}">
                <a16:creationId xmlns:a16="http://schemas.microsoft.com/office/drawing/2014/main" id="{19B91EC1-0AEA-4936-857B-AC79D386B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5" r="1" b="240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D041FE4-7B92-428F-A3CE-EDCAAAD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Druhy výpůjček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49A1E-B22F-4FB0-BB14-8C54448D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altLang="cs-CZ" dirty="0"/>
              <a:t>absenční</a:t>
            </a:r>
          </a:p>
          <a:p>
            <a:r>
              <a:rPr lang="cs-CZ" altLang="cs-CZ" dirty="0"/>
              <a:t>prezenční</a:t>
            </a:r>
          </a:p>
          <a:p>
            <a:r>
              <a:rPr lang="cs-CZ" altLang="cs-CZ" dirty="0"/>
              <a:t>cirkulační</a:t>
            </a:r>
          </a:p>
          <a:p>
            <a:r>
              <a:rPr lang="cs-CZ" altLang="cs-CZ" dirty="0"/>
              <a:t>MVS, MMVS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83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AB937-0665-4D46-B66C-00D08D47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Absenční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BBE43-5B40-4F8C-91FA-E0B87B89D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43415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výpůjčky mimo knihovnu</a:t>
            </a:r>
          </a:p>
          <a:p>
            <a:r>
              <a:rPr lang="cs-CZ" altLang="cs-CZ" dirty="0"/>
              <a:t>omezení počtu současných výpůjček</a:t>
            </a:r>
          </a:p>
          <a:p>
            <a:pPr lvl="1"/>
            <a:r>
              <a:rPr lang="cs-CZ" altLang="cs-CZ" dirty="0"/>
              <a:t>např. 10, 30, neomezeno</a:t>
            </a:r>
          </a:p>
          <a:p>
            <a:r>
              <a:rPr lang="cs-CZ" altLang="cs-CZ" dirty="0"/>
              <a:t>dělení</a:t>
            </a:r>
          </a:p>
          <a:p>
            <a:pPr lvl="1"/>
            <a:r>
              <a:rPr lang="cs-CZ" altLang="cs-CZ" dirty="0"/>
              <a:t>měsíční (28, 30 dnů)</a:t>
            </a:r>
          </a:p>
          <a:p>
            <a:pPr lvl="1"/>
            <a:r>
              <a:rPr lang="cs-CZ" altLang="cs-CZ" dirty="0"/>
              <a:t>dlouhodobá/trvalá</a:t>
            </a:r>
          </a:p>
          <a:p>
            <a:pPr lvl="2"/>
            <a:r>
              <a:rPr lang="cs-CZ" altLang="cs-CZ" dirty="0"/>
              <a:t>semestr, pracovní poměr</a:t>
            </a:r>
          </a:p>
          <a:p>
            <a:pPr lvl="1"/>
            <a:r>
              <a:rPr lang="cs-CZ" altLang="cs-CZ" dirty="0"/>
              <a:t>krátkodobá</a:t>
            </a:r>
          </a:p>
          <a:p>
            <a:pPr lvl="2"/>
            <a:r>
              <a:rPr lang="cs-CZ" altLang="cs-CZ" dirty="0"/>
              <a:t>žádané dokumenty</a:t>
            </a:r>
          </a:p>
          <a:p>
            <a:pPr lvl="2"/>
            <a:r>
              <a:rPr lang="cs-CZ" altLang="cs-CZ" dirty="0"/>
              <a:t>např. 1 týden</a:t>
            </a:r>
          </a:p>
          <a:p>
            <a:pPr lvl="2"/>
            <a:r>
              <a:rPr lang="cs-CZ" altLang="cs-CZ" dirty="0"/>
              <a:t>výpůjčky přes noc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1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nihovna, Přírody, Naturopatii, Vzdělání, Literatura">
            <a:extLst>
              <a:ext uri="{FF2B5EF4-FFF2-40B4-BE49-F238E27FC236}">
                <a16:creationId xmlns:a16="http://schemas.microsoft.com/office/drawing/2014/main" id="{1EF07255-F4EB-430F-89C8-B3FEC7470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 b="55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9CF3645-60E3-464F-BB58-D084EAAD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Veřejné knihovnické a informační služby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0ABAD-6364-42ED-B4E8-78CE2431B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služby poskytované knihovnou</a:t>
            </a:r>
          </a:p>
          <a:p>
            <a:r>
              <a:rPr lang="cs-CZ" altLang="cs-CZ">
                <a:solidFill>
                  <a:schemeClr val="tx1"/>
                </a:solidFill>
              </a:rPr>
              <a:t>definovány knihovním zákonem</a:t>
            </a:r>
          </a:p>
          <a:p>
            <a:r>
              <a:rPr lang="cs-CZ" altLang="cs-CZ">
                <a:solidFill>
                  <a:schemeClr val="tx1"/>
                </a:solidFill>
              </a:rPr>
              <a:t>poskytovány bezplatně</a:t>
            </a:r>
          </a:p>
          <a:p>
            <a:pPr lvl="1"/>
            <a:r>
              <a:rPr lang="cs-CZ" altLang="cs-CZ">
                <a:solidFill>
                  <a:schemeClr val="tx1"/>
                </a:solidFill>
              </a:rPr>
              <a:t>výjimky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3273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153E0-59F0-4724-8E56-43C43605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Prolongace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DB9DC-F92D-47C4-A369-FE6E0A88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prodloužení výpůjční lhůty</a:t>
            </a:r>
          </a:p>
          <a:p>
            <a:r>
              <a:rPr lang="cs-CZ" altLang="cs-CZ" dirty="0"/>
              <a:t>nesmí být další požadavek</a:t>
            </a:r>
          </a:p>
          <a:p>
            <a:r>
              <a:rPr lang="cs-CZ" altLang="cs-CZ" dirty="0"/>
              <a:t>pro statistiky nová výpůjčka</a:t>
            </a:r>
          </a:p>
          <a:p>
            <a:r>
              <a:rPr lang="cs-CZ" altLang="cs-CZ" dirty="0"/>
              <a:t>prostřednictvím AKS</a:t>
            </a:r>
          </a:p>
          <a:p>
            <a:pPr lvl="1"/>
            <a:r>
              <a:rPr lang="cs-CZ" altLang="cs-CZ" dirty="0"/>
              <a:t>čtenářské konto</a:t>
            </a:r>
          </a:p>
          <a:p>
            <a:pPr lvl="1"/>
            <a:r>
              <a:rPr lang="cs-CZ" altLang="cs-CZ" dirty="0"/>
              <a:t>na výpůjčním pultu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03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F098D-4A31-4D67-9EDB-03DF4970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Rezervace dokumentů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336D9-9074-4968-89E5-A603BC05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pokud je dokument vypůjčený</a:t>
            </a:r>
          </a:p>
          <a:p>
            <a:r>
              <a:rPr lang="cs-CZ" altLang="cs-CZ" dirty="0"/>
              <a:t>uživatel v řadě čekatelů</a:t>
            </a:r>
          </a:p>
          <a:p>
            <a:r>
              <a:rPr lang="cs-CZ" altLang="cs-CZ" dirty="0"/>
              <a:t>po vrácení se odešle upozornění dalšímu v pořadí</a:t>
            </a:r>
          </a:p>
          <a:p>
            <a:pPr lvl="1"/>
            <a:r>
              <a:rPr lang="cs-CZ" altLang="cs-CZ" dirty="0"/>
              <a:t>elektronicky (AKS, e-mail)</a:t>
            </a:r>
          </a:p>
          <a:p>
            <a:pPr lvl="1"/>
            <a:r>
              <a:rPr lang="cs-CZ" altLang="cs-CZ" dirty="0"/>
              <a:t>písemně, telefonicky</a:t>
            </a:r>
          </a:p>
          <a:p>
            <a:r>
              <a:rPr lang="cs-CZ" altLang="cs-CZ" dirty="0"/>
              <a:t>poplatky???</a:t>
            </a:r>
          </a:p>
          <a:p>
            <a:r>
              <a:rPr lang="cs-CZ" altLang="cs-CZ" dirty="0"/>
              <a:t>omezení počtu rezervací</a:t>
            </a:r>
          </a:p>
        </p:txBody>
      </p:sp>
    </p:spTree>
    <p:extLst>
      <p:ext uri="{BB962C8B-B14F-4D97-AF65-F5344CB8AC3E}">
        <p14:creationId xmlns:p14="http://schemas.microsoft.com/office/powerpoint/2010/main" val="410137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71B91-ADDF-45ED-8D65-3EAD8CE5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0F4F1-C8FA-4D4D-BCE4-C6227CBF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55495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poplatek za pozdní vrácení</a:t>
            </a:r>
          </a:p>
          <a:p>
            <a:r>
              <a:rPr lang="cs-CZ" altLang="cs-CZ" dirty="0"/>
              <a:t>definovány v KŘ</a:t>
            </a:r>
          </a:p>
          <a:p>
            <a:r>
              <a:rPr lang="cs-CZ" altLang="cs-CZ" dirty="0"/>
              <a:t>upozornění</a:t>
            </a:r>
          </a:p>
          <a:p>
            <a:pPr lvl="1"/>
            <a:r>
              <a:rPr lang="cs-CZ" altLang="cs-CZ" dirty="0"/>
              <a:t>elektronicky (AKS, e-mail od knihovníka)</a:t>
            </a:r>
          </a:p>
          <a:p>
            <a:pPr lvl="1"/>
            <a:r>
              <a:rPr lang="cs-CZ" altLang="cs-CZ" dirty="0"/>
              <a:t>písemně, telefonicky</a:t>
            </a:r>
          </a:p>
          <a:p>
            <a:pPr lvl="1"/>
            <a:r>
              <a:rPr lang="cs-CZ" altLang="cs-CZ" dirty="0"/>
              <a:t>upomínky se evidují</a:t>
            </a:r>
          </a:p>
          <a:p>
            <a:pPr lvl="1"/>
            <a:r>
              <a:rPr lang="cs-CZ" altLang="cs-CZ" dirty="0"/>
              <a:t>poslední = doporučený dopis</a:t>
            </a:r>
          </a:p>
          <a:p>
            <a:r>
              <a:rPr lang="cs-CZ" altLang="cs-CZ" dirty="0"/>
              <a:t>lze uplatňovat soudně</a:t>
            </a:r>
          </a:p>
          <a:p>
            <a:r>
              <a:rPr lang="cs-CZ" altLang="cs-CZ" dirty="0"/>
              <a:t>podepsaný doklad o výpůjčce???</a:t>
            </a:r>
          </a:p>
        </p:txBody>
      </p:sp>
    </p:spTree>
    <p:extLst>
      <p:ext uri="{BB962C8B-B14F-4D97-AF65-F5344CB8AC3E}">
        <p14:creationId xmlns:p14="http://schemas.microsoft.com/office/powerpoint/2010/main" val="1998807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158D2-D968-4FB4-9F69-40A444CD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výpůjčky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B9D78-5EBE-4C36-BC5E-15E0F8BB3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pouze do studovny</a:t>
            </a:r>
          </a:p>
          <a:p>
            <a:r>
              <a:rPr lang="cs-CZ" altLang="cs-CZ" dirty="0"/>
              <a:t>žádaná literatura, málo výtisků, vzácná nebo drahá literatura, i podle typu uživatelů</a:t>
            </a:r>
          </a:p>
          <a:p>
            <a:r>
              <a:rPr lang="cs-CZ" altLang="cs-CZ" dirty="0"/>
              <a:t>odlišení od absenčního fondu</a:t>
            </a:r>
          </a:p>
          <a:p>
            <a:pPr lvl="1"/>
            <a:r>
              <a:rPr lang="cs-CZ" altLang="cs-CZ" dirty="0"/>
              <a:t>např. červený proužek, kolečko apod.</a:t>
            </a:r>
          </a:p>
          <a:p>
            <a:r>
              <a:rPr lang="cs-CZ" altLang="cs-CZ" dirty="0"/>
              <a:t>výpůjčky přes noc</a:t>
            </a:r>
          </a:p>
          <a:p>
            <a:r>
              <a:rPr lang="cs-CZ" altLang="cs-CZ" dirty="0"/>
              <a:t>periodika, VŠKP, AV nosiče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1BBC4FF4-2309-41D6-8094-4376D6A0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988" y="54930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D2E5E4-E8FE-44C1-B854-768B42174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817" y="708712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9212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ED906-349C-4981-A6D6-16BCA475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Cirkulační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AA4F9-859F-40E2-9045-2F6840E60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výpůjčky v rámci instituce</a:t>
            </a:r>
          </a:p>
          <a:p>
            <a:r>
              <a:rPr lang="cs-CZ" altLang="cs-CZ" dirty="0"/>
              <a:t>zejména pro časopisy</a:t>
            </a:r>
          </a:p>
          <a:p>
            <a:r>
              <a:rPr lang="cs-CZ" altLang="cs-CZ" dirty="0"/>
              <a:t>předem dané pořadí a lhůty vrácení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35FFE569-972A-4086-8EA2-6D2B957B23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19396" y="2966474"/>
            <a:ext cx="2430462" cy="2592388"/>
            <a:chOff x="2381" y="2296"/>
            <a:chExt cx="1531" cy="1633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7621182E-5731-4D3D-A7D9-C9E647583C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796408F-0949-4489-AC1A-9DDD2C49F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EBFA4EE-7E99-462F-AE56-E75B80BDB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34E1C1C-328E-40C5-8DE7-ECFE8F346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B3CB2B3-B748-4360-98E5-C861DD86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C9E540E-5FE3-480D-9FEE-ED6DB76FF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D316A39-7DB5-4E61-82DF-F56DCFB3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1E7FD34-F892-4E53-BDB2-C6DEDB84E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56AEB68-EBF0-4C55-B495-BF37A3D8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DD23AAC-A049-48A8-99B2-48E73D825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C579B99-400B-40B7-8F73-46FF3723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7E3B42A-99D1-42E7-B881-6FC590598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66831E19-CA9F-446D-881C-7B2C2F54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D7CBEC2B-A306-4E7E-ABA0-04B77B920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20F34EF-4D44-4480-B693-A443AA14D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FE9C8D7-8D1F-4EB6-B8E1-543E256AA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61D5FCE1-4887-48F7-88BD-30E8F017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D226EAC6-BE07-4EFC-9636-6F322FA5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75FBE28F-3F43-498F-AA5C-E7DE6FDC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A230F6C-A900-4B7D-912B-906A9188D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87DF91A5-6EE6-4ABB-8E25-D2D21CCE7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07479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A98C82-3872-4EDA-A3EF-C42BF00B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Meziknihovní služby</a:t>
            </a:r>
          </a:p>
        </p:txBody>
      </p:sp>
      <p:pic>
        <p:nvPicPr>
          <p:cNvPr id="27652" name="Picture 4" descr="Books (ILL)">
            <a:extLst>
              <a:ext uri="{FF2B5EF4-FFF2-40B4-BE49-F238E27FC236}">
                <a16:creationId xmlns:a16="http://schemas.microsoft.com/office/drawing/2014/main" id="{FEF2B62D-24AE-49B2-AF41-27184AB676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7" y="2114104"/>
            <a:ext cx="10916463" cy="21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12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7DC7D-17C9-42ED-BB8A-C0319A3C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Meziknihovní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CCD68-3D74-4D0D-9C20-F247B17B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5997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druhy:</a:t>
            </a:r>
          </a:p>
          <a:p>
            <a:pPr lvl="1"/>
            <a:r>
              <a:rPr lang="cs-CZ" altLang="cs-CZ" dirty="0"/>
              <a:t>meziknihovní informační služby (MIS)</a:t>
            </a:r>
          </a:p>
          <a:p>
            <a:pPr lvl="1"/>
            <a:r>
              <a:rPr lang="cs-CZ" altLang="cs-CZ" b="1" dirty="0"/>
              <a:t>meziknihovní výpůjční služby</a:t>
            </a:r>
            <a:r>
              <a:rPr lang="cs-CZ" altLang="cs-CZ" dirty="0"/>
              <a:t> (MVS)</a:t>
            </a:r>
          </a:p>
          <a:p>
            <a:pPr lvl="1"/>
            <a:r>
              <a:rPr lang="cs-CZ" altLang="cs-CZ" dirty="0"/>
              <a:t>meziknihovní reprografické služby (MRS)</a:t>
            </a:r>
          </a:p>
          <a:p>
            <a:pPr lvl="1"/>
            <a:r>
              <a:rPr lang="cs-CZ" altLang="cs-CZ" b="1" dirty="0"/>
              <a:t>mezinárodní meziknihovní výpůjční služby</a:t>
            </a:r>
            <a:r>
              <a:rPr lang="cs-CZ" altLang="cs-CZ" dirty="0"/>
              <a:t> (MIS)</a:t>
            </a:r>
          </a:p>
          <a:p>
            <a:r>
              <a:rPr lang="cs-CZ" altLang="cs-CZ" sz="3400" dirty="0"/>
              <a:t>realizace</a:t>
            </a:r>
          </a:p>
          <a:p>
            <a:pPr lvl="1"/>
            <a:r>
              <a:rPr lang="cs-CZ" altLang="cs-CZ" sz="2800" dirty="0"/>
              <a:t>elektronicky (formulář, e-mail)</a:t>
            </a:r>
          </a:p>
          <a:p>
            <a:pPr lvl="1"/>
            <a:r>
              <a:rPr lang="cs-CZ" altLang="cs-CZ" sz="2800" dirty="0"/>
              <a:t>písemně</a:t>
            </a:r>
          </a:p>
          <a:p>
            <a:r>
              <a:rPr lang="cs-CZ" altLang="cs-CZ" sz="3400" dirty="0">
                <a:hlinkClick r:id="rId2"/>
              </a:rPr>
              <a:t>vyhláška č. 88/2002Sb.</a:t>
            </a:r>
            <a:endParaRPr lang="cs-CZ" altLang="cs-CZ" sz="3400" dirty="0"/>
          </a:p>
        </p:txBody>
      </p:sp>
    </p:spTree>
    <p:extLst>
      <p:ext uri="{BB962C8B-B14F-4D97-AF65-F5344CB8AC3E}">
        <p14:creationId xmlns:p14="http://schemas.microsoft.com/office/powerpoint/2010/main" val="310013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87F2F-CE9B-4658-8696-53F0A36E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 dirty="0"/>
              <a:t>Meziknihovní výpůjční služby (MVS)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7AD8D-0F95-4CBB-84CE-EC20F6538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výměna dokumentů mezi českými knihovnami</a:t>
            </a:r>
          </a:p>
          <a:p>
            <a:r>
              <a:rPr lang="cs-CZ" altLang="cs-CZ" dirty="0"/>
              <a:t>formulář na webu, e-mail, žádanka</a:t>
            </a:r>
          </a:p>
          <a:p>
            <a:r>
              <a:rPr lang="cs-CZ" altLang="cs-CZ" dirty="0"/>
              <a:t>bezplatně</a:t>
            </a:r>
          </a:p>
          <a:p>
            <a:pPr lvl="1"/>
            <a:r>
              <a:rPr lang="cs-CZ" altLang="cs-CZ" dirty="0"/>
              <a:t>dodávající knihovna může vyžadovat náklady (např. zhotovení kopie, poštovné)</a:t>
            </a:r>
          </a:p>
          <a:p>
            <a:r>
              <a:rPr lang="cs-CZ" altLang="cs-CZ" dirty="0"/>
              <a:t>povinnost ze zákona</a:t>
            </a:r>
          </a:p>
          <a:p>
            <a:r>
              <a:rPr lang="cs-CZ" altLang="cs-CZ" dirty="0"/>
              <a:t>dokument nebo xerokopie</a:t>
            </a:r>
          </a:p>
        </p:txBody>
      </p:sp>
    </p:spTree>
    <p:extLst>
      <p:ext uri="{BB962C8B-B14F-4D97-AF65-F5344CB8AC3E}">
        <p14:creationId xmlns:p14="http://schemas.microsoft.com/office/powerpoint/2010/main" val="3057692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99EAE-6DFD-4DF6-B5C0-20D5A108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žádající 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D745C-7899-470F-9B9F-80B0C7B4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vést evidenci o výpůjčce</a:t>
            </a:r>
          </a:p>
          <a:p>
            <a:r>
              <a:rPr lang="cs-CZ" altLang="cs-CZ" dirty="0"/>
              <a:t>dodržet výpůjční lhůtu</a:t>
            </a:r>
          </a:p>
          <a:p>
            <a:pPr lvl="1"/>
            <a:r>
              <a:rPr lang="cs-CZ" altLang="cs-CZ" dirty="0"/>
              <a:t>má právo požádat o prodloužení</a:t>
            </a:r>
          </a:p>
          <a:p>
            <a:r>
              <a:rPr lang="cs-CZ" altLang="cs-CZ" dirty="0"/>
              <a:t>řídit se pokyny půjčující knihovny</a:t>
            </a:r>
          </a:p>
          <a:p>
            <a:pPr lvl="1"/>
            <a:r>
              <a:rPr lang="cs-CZ" altLang="cs-CZ" dirty="0"/>
              <a:t>např. půjčit dokument jen prezenčně</a:t>
            </a:r>
          </a:p>
        </p:txBody>
      </p:sp>
    </p:spTree>
    <p:extLst>
      <p:ext uri="{BB962C8B-B14F-4D97-AF65-F5344CB8AC3E}">
        <p14:creationId xmlns:p14="http://schemas.microsoft.com/office/powerpoint/2010/main" val="1274496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5059B-CCE1-47D9-9C7A-BADC11CB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dožádané knihovny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F36E7-04A1-455A-8902-0E961912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57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knihovna, která dokument poskytuje</a:t>
            </a:r>
          </a:p>
          <a:p>
            <a:r>
              <a:rPr lang="cs-CZ" altLang="cs-CZ" dirty="0"/>
              <a:t>vést evidenci o půjčeném dokumentu</a:t>
            </a:r>
          </a:p>
          <a:p>
            <a:r>
              <a:rPr lang="cs-CZ" altLang="cs-CZ" dirty="0"/>
              <a:t>dodržet 14-ti denní lhůtu na vyřízení výpůjčky</a:t>
            </a:r>
          </a:p>
          <a:p>
            <a:r>
              <a:rPr lang="cs-CZ" altLang="cs-CZ" dirty="0"/>
              <a:t>informovat o vyřízení žádosti</a:t>
            </a:r>
          </a:p>
          <a:p>
            <a:pPr lvl="1"/>
            <a:r>
              <a:rPr lang="cs-CZ" altLang="cs-CZ" dirty="0"/>
              <a:t>kladné, záporné (+důvody)</a:t>
            </a:r>
          </a:p>
          <a:p>
            <a:r>
              <a:rPr lang="cs-CZ" altLang="cs-CZ" dirty="0"/>
              <a:t>platí náklady na poštovné a balné</a:t>
            </a:r>
          </a:p>
          <a:p>
            <a:pPr lvl="1"/>
            <a:r>
              <a:rPr lang="cs-CZ" altLang="cs-CZ" dirty="0"/>
              <a:t>může vymáhat na žádající knihovně</a:t>
            </a:r>
          </a:p>
          <a:p>
            <a:pPr lvl="1"/>
            <a:r>
              <a:rPr lang="cs-CZ" altLang="cs-CZ" dirty="0"/>
              <a:t>na základě faktury nebo předplatného</a:t>
            </a:r>
          </a:p>
        </p:txBody>
      </p:sp>
    </p:spTree>
    <p:extLst>
      <p:ext uri="{BB962C8B-B14F-4D97-AF65-F5344CB8AC3E}">
        <p14:creationId xmlns:p14="http://schemas.microsoft.com/office/powerpoint/2010/main" val="360020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ze zákona </a:t>
            </a:r>
            <a:r>
              <a:rPr lang="cs-CZ" dirty="0">
                <a:solidFill>
                  <a:schemeClr val="accent2"/>
                </a:solidFill>
              </a:rPr>
              <a:t>povinné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691597" cy="4217842"/>
          </a:xfrm>
        </p:spPr>
        <p:txBody>
          <a:bodyPr>
            <a:normAutofit/>
          </a:bodyPr>
          <a:lstStyle/>
          <a:p>
            <a:r>
              <a:rPr lang="cs-CZ" altLang="cs-CZ" dirty="0"/>
              <a:t>zpřístupňování dokumentů </a:t>
            </a:r>
          </a:p>
          <a:p>
            <a:pPr lvl="1"/>
            <a:r>
              <a:rPr lang="cs-CZ" altLang="cs-CZ" dirty="0"/>
              <a:t>z fondu knihovny</a:t>
            </a:r>
          </a:p>
          <a:p>
            <a:pPr lvl="1"/>
            <a:r>
              <a:rPr lang="cs-CZ" altLang="cs-CZ" dirty="0"/>
              <a:t>z jiné knihovny (MVS)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ústní</a:t>
            </a:r>
            <a:r>
              <a:rPr lang="cs-CZ" altLang="cs-CZ" dirty="0"/>
              <a:t> bibliografické, referenční a faktografické </a:t>
            </a:r>
            <a:r>
              <a:rPr lang="cs-CZ" altLang="cs-CZ" dirty="0" err="1"/>
              <a:t>info</a:t>
            </a:r>
            <a:r>
              <a:rPr lang="cs-CZ" altLang="cs-CZ" dirty="0"/>
              <a:t> a rešerše</a:t>
            </a:r>
          </a:p>
          <a:p>
            <a:r>
              <a:rPr lang="cs-CZ" altLang="cs-CZ" dirty="0"/>
              <a:t>zprostředkování </a:t>
            </a:r>
            <a:r>
              <a:rPr lang="cs-CZ" altLang="cs-CZ" dirty="0" err="1"/>
              <a:t>info</a:t>
            </a:r>
            <a:r>
              <a:rPr lang="cs-CZ" altLang="cs-CZ" dirty="0"/>
              <a:t> z vnějších informačních zdrojů</a:t>
            </a:r>
          </a:p>
          <a:p>
            <a:pPr lvl="1"/>
            <a:r>
              <a:rPr lang="cs-CZ" altLang="cs-CZ" dirty="0"/>
              <a:t>zejména informací ze státní správy a samosprávy</a:t>
            </a:r>
          </a:p>
          <a:p>
            <a:r>
              <a:rPr lang="cs-CZ" altLang="cs-CZ" dirty="0"/>
              <a:t>přístupu k </a:t>
            </a:r>
            <a:r>
              <a:rPr lang="cs-CZ" altLang="cs-CZ" dirty="0" err="1"/>
              <a:t>info</a:t>
            </a:r>
            <a:r>
              <a:rPr lang="cs-CZ" altLang="cs-CZ" dirty="0"/>
              <a:t> na internetu</a:t>
            </a:r>
          </a:p>
          <a:p>
            <a:pPr lvl="1"/>
            <a:r>
              <a:rPr lang="cs-CZ" altLang="cs-CZ" dirty="0"/>
              <a:t>neplacené zdroje </a:t>
            </a:r>
          </a:p>
        </p:txBody>
      </p:sp>
    </p:spTree>
    <p:extLst>
      <p:ext uri="{BB962C8B-B14F-4D97-AF65-F5344CB8AC3E}">
        <p14:creationId xmlns:p14="http://schemas.microsoft.com/office/powerpoint/2010/main" val="6285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A9C86-FDB7-438F-A903-34767B23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možnosti MVS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7ACF5F-96EA-4BD6-9D24-4FDB8D894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678160" cy="4352544"/>
          </a:xfrm>
        </p:spPr>
        <p:txBody>
          <a:bodyPr>
            <a:normAutofit/>
          </a:bodyPr>
          <a:lstStyle/>
          <a:p>
            <a:r>
              <a:rPr lang="cs-CZ" dirty="0"/>
              <a:t>objednání přes Souborný katalog ČR</a:t>
            </a:r>
          </a:p>
          <a:p>
            <a:r>
              <a:rPr lang="cs-CZ" dirty="0"/>
              <a:t>služba Získej</a:t>
            </a:r>
          </a:p>
          <a:p>
            <a:pPr lvl="1"/>
            <a:r>
              <a:rPr lang="cs-CZ" dirty="0"/>
              <a:t>provozuje Národní technická knihovna</a:t>
            </a:r>
          </a:p>
          <a:p>
            <a:pPr lvl="1"/>
            <a:r>
              <a:rPr lang="cs-CZ" dirty="0"/>
              <a:t>rozhraní pro knihovny</a:t>
            </a:r>
          </a:p>
          <a:p>
            <a:pPr lvl="1"/>
            <a:r>
              <a:rPr lang="cs-CZ" dirty="0"/>
              <a:t>rozhraní pro uživatele = samoobslužná objednávka (</a:t>
            </a:r>
            <a:r>
              <a:rPr lang="cs-CZ" dirty="0" err="1">
                <a:hlinkClick r:id="rId2"/>
              </a:rPr>
              <a:t>info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uživatelé mohou samoobslužné objednávat přes Knihovny.cz</a:t>
            </a:r>
          </a:p>
          <a:p>
            <a:pPr lvl="2"/>
            <a:r>
              <a:rPr lang="cs-CZ" dirty="0"/>
              <a:t>přihlásí se do své knihovny a u dokumentu kliknou na objednávku, odešlou ji</a:t>
            </a:r>
          </a:p>
          <a:p>
            <a:pPr lvl="2"/>
            <a:r>
              <a:rPr lang="cs-CZ" dirty="0"/>
              <a:t>cena 70 Kč/položku</a:t>
            </a:r>
          </a:p>
          <a:p>
            <a:pPr lvl="2"/>
            <a:r>
              <a:rPr lang="cs-CZ" dirty="0"/>
              <a:t>na pozadí proběhne MVS, kniha je dodána do domovské knihovny uživatele</a:t>
            </a:r>
          </a:p>
          <a:p>
            <a:pPr lvl="2"/>
            <a:r>
              <a:rPr lang="cs-CZ" dirty="0"/>
              <a:t>na stejné místo ji pak uživatel vrací a knihovna se postará o vrácení do dožádané knihovny</a:t>
            </a:r>
          </a:p>
        </p:txBody>
      </p:sp>
    </p:spTree>
    <p:extLst>
      <p:ext uri="{BB962C8B-B14F-4D97-AF65-F5344CB8AC3E}">
        <p14:creationId xmlns:p14="http://schemas.microsoft.com/office/powerpoint/2010/main" val="2002141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B2337-5877-4D9A-AB5D-B0B5111E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dodávání dokumentů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35FBC-A607-45BF-9A1B-E97833707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dodávání elektronických kopií z fondů knihoven</a:t>
            </a:r>
          </a:p>
          <a:p>
            <a:r>
              <a:rPr lang="cs-CZ" dirty="0"/>
              <a:t>vhodné na části dokumentů</a:t>
            </a:r>
          </a:p>
          <a:p>
            <a:pPr lvl="1"/>
            <a:r>
              <a:rPr lang="cs-CZ" dirty="0"/>
              <a:t>články, příspěvky, kapitoly z knih,…</a:t>
            </a:r>
          </a:p>
          <a:p>
            <a:r>
              <a:rPr lang="cs-CZ" dirty="0"/>
              <a:t>naskenování a poslání mezi knihovnami</a:t>
            </a:r>
          </a:p>
          <a:p>
            <a:r>
              <a:rPr lang="cs-CZ" dirty="0"/>
              <a:t>zprostředkování koncovému uživateli</a:t>
            </a:r>
          </a:p>
          <a:p>
            <a:r>
              <a:rPr lang="cs-CZ" dirty="0"/>
              <a:t>funguje dle kolektivní smlouvy mezi NKP a </a:t>
            </a:r>
            <a:r>
              <a:rPr lang="cs-CZ" dirty="0" err="1"/>
              <a:t>Dilia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021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1726A-BD64-49D6-93F0-F8A7B980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Varianta 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6681F-3192-4ABF-9E3D-F770CA80D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49263" indent="-449263"/>
            <a:r>
              <a:rPr lang="cs-CZ" altLang="cs-CZ" dirty="0"/>
              <a:t>digitální kopie pro přenos mezi knihovnami, vytištění uživateli</a:t>
            </a:r>
          </a:p>
          <a:p>
            <a:pPr marL="449263" indent="-449263"/>
            <a:r>
              <a:rPr lang="cs-CZ" altLang="cs-CZ" dirty="0"/>
              <a:t>cena za stranu: </a:t>
            </a:r>
            <a:r>
              <a:rPr lang="cs-CZ" altLang="cs-CZ" b="1" dirty="0">
                <a:solidFill>
                  <a:srgbClr val="008000"/>
                </a:solidFill>
              </a:rPr>
              <a:t>2 Kč</a:t>
            </a:r>
          </a:p>
          <a:p>
            <a:pPr marL="449263" indent="-449263"/>
            <a:r>
              <a:rPr lang="cs-CZ" altLang="cs-CZ" dirty="0"/>
              <a:t>min. poplatek: </a:t>
            </a:r>
            <a:r>
              <a:rPr lang="cs-CZ" altLang="cs-CZ" b="1" dirty="0">
                <a:solidFill>
                  <a:srgbClr val="008000"/>
                </a:solidFill>
              </a:rPr>
              <a:t>10 Kč</a:t>
            </a:r>
          </a:p>
          <a:p>
            <a:pPr marL="449263" indent="-449263"/>
            <a:r>
              <a:rPr lang="cs-CZ" altLang="cs-CZ" dirty="0"/>
              <a:t>max. autorský poplatek: </a:t>
            </a:r>
            <a:r>
              <a:rPr lang="cs-CZ" altLang="cs-CZ" b="1" dirty="0">
                <a:solidFill>
                  <a:srgbClr val="008000"/>
                </a:solidFill>
              </a:rPr>
              <a:t>75 Kč</a:t>
            </a:r>
          </a:p>
          <a:p>
            <a:pPr marL="449263" indent="-449263"/>
            <a:r>
              <a:rPr lang="cs-CZ" altLang="cs-CZ" dirty="0"/>
              <a:t>rozsahu stran</a:t>
            </a:r>
          </a:p>
          <a:p>
            <a:pPr marL="1077913" lvl="1" indent="-446088"/>
            <a:r>
              <a:rPr lang="cs-CZ" altLang="cs-CZ" dirty="0"/>
              <a:t>knihy - max. 20 stran</a:t>
            </a:r>
          </a:p>
          <a:p>
            <a:pPr marL="1077913" lvl="1" indent="-446088"/>
            <a:r>
              <a:rPr lang="cs-CZ" altLang="cs-CZ" dirty="0"/>
              <a:t>články - bez omezení</a:t>
            </a:r>
          </a:p>
          <a:p>
            <a:pPr marL="449263" indent="-449263"/>
            <a:r>
              <a:rPr lang="cs-CZ" altLang="cs-CZ" dirty="0"/>
              <a:t>+DPH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59D1691-6DA7-4A3C-9AAD-97FE66BA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07" y="3637935"/>
            <a:ext cx="1600596" cy="213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0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2E405-7B4E-4D1E-9AA9-22F16E81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Varianta 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8035E0-968C-4ACD-9B96-9D353F63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49263" indent="-449263"/>
            <a:r>
              <a:rPr lang="cs-CZ" altLang="cs-CZ" dirty="0"/>
              <a:t>digitální kopie pro uživatele</a:t>
            </a:r>
          </a:p>
          <a:p>
            <a:pPr marL="449263" indent="-449263"/>
            <a:r>
              <a:rPr lang="cs-CZ" altLang="cs-CZ" dirty="0"/>
              <a:t>poslání e-mailem, úložiště, USB, CD/DVD apod.</a:t>
            </a:r>
          </a:p>
          <a:p>
            <a:pPr marL="449263" indent="-449263"/>
            <a:r>
              <a:rPr lang="cs-CZ" altLang="cs-CZ" dirty="0"/>
              <a:t>cena za stranu: </a:t>
            </a:r>
            <a:r>
              <a:rPr lang="cs-CZ" altLang="cs-CZ" b="1" dirty="0">
                <a:solidFill>
                  <a:srgbClr val="008000"/>
                </a:solidFill>
              </a:rPr>
              <a:t>5 Kč</a:t>
            </a:r>
          </a:p>
          <a:p>
            <a:pPr marL="449263" indent="-449263"/>
            <a:r>
              <a:rPr lang="cs-CZ" altLang="cs-CZ" dirty="0"/>
              <a:t>min. poplatek: </a:t>
            </a:r>
            <a:r>
              <a:rPr lang="cs-CZ" altLang="cs-CZ" b="1" dirty="0">
                <a:solidFill>
                  <a:srgbClr val="008000"/>
                </a:solidFill>
              </a:rPr>
              <a:t>10 Kč</a:t>
            </a:r>
          </a:p>
          <a:p>
            <a:pPr marL="449263" indent="-449263"/>
            <a:r>
              <a:rPr lang="cs-CZ" altLang="cs-CZ" dirty="0"/>
              <a:t>max. autorský poplatek: </a:t>
            </a:r>
            <a:r>
              <a:rPr lang="cs-CZ" altLang="cs-CZ" b="1" dirty="0">
                <a:solidFill>
                  <a:srgbClr val="008000"/>
                </a:solidFill>
              </a:rPr>
              <a:t>75 Kč</a:t>
            </a:r>
          </a:p>
          <a:p>
            <a:pPr marL="449263" indent="-449263"/>
            <a:r>
              <a:rPr lang="cs-CZ" altLang="cs-CZ" dirty="0"/>
              <a:t>rozsahu stran</a:t>
            </a:r>
          </a:p>
          <a:p>
            <a:pPr marL="1077913" lvl="1" indent="-446088"/>
            <a:r>
              <a:rPr lang="cs-CZ" altLang="cs-CZ" dirty="0"/>
              <a:t>knihy - max. 20 stran</a:t>
            </a:r>
          </a:p>
          <a:p>
            <a:pPr marL="1077913" lvl="1" indent="-446088"/>
            <a:r>
              <a:rPr lang="cs-CZ" altLang="cs-CZ" dirty="0"/>
              <a:t>články - bez omezení</a:t>
            </a:r>
          </a:p>
          <a:p>
            <a:pPr marL="449263" indent="-449263"/>
            <a:r>
              <a:rPr lang="cs-CZ" altLang="cs-CZ" dirty="0"/>
              <a:t>+DPH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8E7C35-562A-4DCB-9A9E-1C819970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66" y="3276705"/>
            <a:ext cx="19081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E4AF3AD-0723-424C-A57A-289D29E0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66" y="4500669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27E538A-1490-4D36-89AF-F62CABE4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228" y="4961043"/>
            <a:ext cx="1428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334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B22B9-3CEB-4BDA-9255-917D5839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67404-8962-4C14-820F-7F7D38986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EOD – </a:t>
            </a:r>
            <a:r>
              <a:rPr lang="cs-CZ" dirty="0" err="1">
                <a:hlinkClick r:id="rId2"/>
              </a:rPr>
              <a:t>eBooks</a:t>
            </a:r>
            <a:r>
              <a:rPr lang="cs-CZ" dirty="0">
                <a:hlinkClick r:id="rId2"/>
              </a:rPr>
              <a:t> on </a:t>
            </a:r>
            <a:r>
              <a:rPr lang="cs-CZ" dirty="0" err="1">
                <a:hlinkClick r:id="rId2"/>
              </a:rPr>
              <a:t>Demand</a:t>
            </a:r>
            <a:endParaRPr lang="cs-CZ" dirty="0"/>
          </a:p>
          <a:p>
            <a:pPr lvl="1"/>
            <a:r>
              <a:rPr lang="cs-CZ" dirty="0"/>
              <a:t>na knihy již nechráněné autorským zákonem</a:t>
            </a:r>
          </a:p>
          <a:p>
            <a:pPr lvl="1"/>
            <a:r>
              <a:rPr lang="cs-CZ" dirty="0"/>
              <a:t>objednáte, zaplatíte a ostatním je to pak přístupné</a:t>
            </a:r>
          </a:p>
          <a:p>
            <a:pPr lvl="1"/>
            <a:r>
              <a:rPr lang="cs-CZ" dirty="0"/>
              <a:t>poskytuje např. NK nebo </a:t>
            </a:r>
            <a:r>
              <a:rPr lang="cs-CZ" dirty="0">
                <a:hlinkClick r:id="rId3"/>
              </a:rPr>
              <a:t>MZK</a:t>
            </a:r>
            <a:endParaRPr lang="cs-CZ" dirty="0"/>
          </a:p>
          <a:p>
            <a:r>
              <a:rPr lang="cs-CZ" dirty="0" err="1">
                <a:hlinkClick r:id="rId4"/>
              </a:rPr>
              <a:t>eDDO</a:t>
            </a:r>
            <a:endParaRPr lang="cs-CZ" dirty="0"/>
          </a:p>
          <a:p>
            <a:pPr lvl="1"/>
            <a:r>
              <a:rPr lang="cs-CZ" dirty="0"/>
              <a:t>poskytuje NK</a:t>
            </a:r>
          </a:p>
          <a:p>
            <a:pPr lvl="1"/>
            <a:r>
              <a:rPr lang="cs-CZ" dirty="0"/>
              <a:t>aktuálně také jen autorsky chráněné dokumenty</a:t>
            </a:r>
          </a:p>
        </p:txBody>
      </p:sp>
      <p:pic>
        <p:nvPicPr>
          <p:cNvPr id="28676" name="Picture 4" descr="eBooks on Demand | Institut umění – Divadelní ústav">
            <a:extLst>
              <a:ext uri="{FF2B5EF4-FFF2-40B4-BE49-F238E27FC236}">
                <a16:creationId xmlns:a16="http://schemas.microsoft.com/office/drawing/2014/main" id="{84FC2F84-0D37-4FB5-93C4-75EBE2456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3" r="64656" b="27733"/>
          <a:stretch/>
        </p:blipFill>
        <p:spPr bwMode="auto">
          <a:xfrm>
            <a:off x="9733280" y="2140954"/>
            <a:ext cx="1361440" cy="128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C171A30F-7F9F-425A-95B8-B309BBA7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180" y="4275794"/>
            <a:ext cx="1099820" cy="11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70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C104B-A741-4A85-A608-AF77DE90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566A5-5ED1-4F30-9F63-E24B3305F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A1A1A"/>
                </a:solidFill>
                <a:effectLst/>
                <a:latin typeface="Univers-Regular-Bold"/>
              </a:rPr>
              <a:t>Virtuální polytechnická knihovna (VPK)</a:t>
            </a:r>
          </a:p>
          <a:p>
            <a:pPr lvl="1"/>
            <a:r>
              <a:rPr lang="cs-CZ" dirty="0"/>
              <a:t>provozuje NTK</a:t>
            </a:r>
          </a:p>
          <a:p>
            <a:pPr lvl="1"/>
            <a:r>
              <a:rPr lang="cs-CZ" dirty="0"/>
              <a:t>kopie z fondu zapojených knihoven</a:t>
            </a:r>
          </a:p>
          <a:p>
            <a:r>
              <a:rPr lang="cs-CZ" dirty="0"/>
              <a:t>Získej EDD</a:t>
            </a:r>
          </a:p>
          <a:p>
            <a:pPr lvl="1"/>
            <a:r>
              <a:rPr lang="cs-CZ" dirty="0"/>
              <a:t>národní služba</a:t>
            </a:r>
          </a:p>
          <a:p>
            <a:pPr lvl="1"/>
            <a:r>
              <a:rPr lang="cs-CZ" dirty="0"/>
              <a:t>kopie z fondů knihoven</a:t>
            </a:r>
          </a:p>
          <a:p>
            <a:pPr lvl="1"/>
            <a:r>
              <a:rPr lang="cs-CZ" dirty="0"/>
              <a:t>implementace v Knihovny.cz v roce 2021</a:t>
            </a:r>
          </a:p>
        </p:txBody>
      </p:sp>
      <p:pic>
        <p:nvPicPr>
          <p:cNvPr id="29698" name="Picture 2" descr="Logo VPK">
            <a:extLst>
              <a:ext uri="{FF2B5EF4-FFF2-40B4-BE49-F238E27FC236}">
                <a16:creationId xmlns:a16="http://schemas.microsoft.com/office/drawing/2014/main" id="{C5211042-3613-4663-8654-DF367EAC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270" y="1842770"/>
            <a:ext cx="951738" cy="15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Mobirise">
            <a:extLst>
              <a:ext uri="{FF2B5EF4-FFF2-40B4-BE49-F238E27FC236}">
                <a16:creationId xmlns:a16="http://schemas.microsoft.com/office/drawing/2014/main" id="{D7063DE3-47AE-4B37-9676-8CE4FB21F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r="21913"/>
          <a:stretch/>
        </p:blipFill>
        <p:spPr bwMode="auto">
          <a:xfrm>
            <a:off x="9346655" y="4067704"/>
            <a:ext cx="2326968" cy="11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85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4A45F-F059-460E-B402-AC0E4CD0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meziknihovní výpůjční služby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76520-AADA-4453-8660-D2AEEA954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dirty="0"/>
              <a:t>mezinárodní služba </a:t>
            </a:r>
            <a:r>
              <a:rPr lang="cs-CZ" altLang="cs-CZ" sz="2800" dirty="0"/>
              <a:t>(IFLA žádanka)</a:t>
            </a:r>
          </a:p>
          <a:p>
            <a:r>
              <a:rPr lang="cs-CZ" altLang="cs-CZ" sz="3200" dirty="0"/>
              <a:t>MMVS zajišťují např. NKP, MZK, NTK, NLK, </a:t>
            </a:r>
            <a:r>
              <a:rPr lang="cs-CZ" altLang="cs-CZ" sz="3200" dirty="0" err="1"/>
              <a:t>KnAV</a:t>
            </a:r>
            <a:r>
              <a:rPr lang="cs-CZ" altLang="cs-CZ" sz="3200" dirty="0"/>
              <a:t> ČR, VK OL</a:t>
            </a:r>
          </a:p>
          <a:p>
            <a:r>
              <a:rPr lang="cs-CZ" altLang="cs-CZ" sz="3200" dirty="0"/>
              <a:t>placená služba</a:t>
            </a:r>
          </a:p>
          <a:p>
            <a:r>
              <a:rPr lang="cs-CZ" altLang="cs-CZ" sz="3200" dirty="0"/>
              <a:t>poplatky (např. ceník MZK)</a:t>
            </a:r>
          </a:p>
          <a:p>
            <a:endParaRPr lang="cs-CZ" dirty="0"/>
          </a:p>
        </p:txBody>
      </p:sp>
      <p:graphicFrame>
        <p:nvGraphicFramePr>
          <p:cNvPr id="4" name="Group 63">
            <a:extLst>
              <a:ext uri="{FF2B5EF4-FFF2-40B4-BE49-F238E27FC236}">
                <a16:creationId xmlns:a16="http://schemas.microsoft.com/office/drawing/2014/main" id="{34463491-B790-4621-B870-6EAFFD9F5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277082"/>
              </p:ext>
            </p:extLst>
          </p:nvPr>
        </p:nvGraphicFramePr>
        <p:xfrm>
          <a:off x="6201082" y="3569185"/>
          <a:ext cx="5113338" cy="2519365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Služba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Poplatek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kontinentální Evropa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GBR a svět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kopie článku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1-10 stran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11-20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21+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690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FB31F9-550F-498B-98E1-E4EA8E0F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Informační služby</a:t>
            </a:r>
          </a:p>
        </p:txBody>
      </p:sp>
      <p:pic>
        <p:nvPicPr>
          <p:cNvPr id="32770" name="Picture 2" descr="Kniha, Čtení, Informace, Znalosti, Svět, Moudrost, Sen">
            <a:extLst>
              <a:ext uri="{FF2B5EF4-FFF2-40B4-BE49-F238E27FC236}">
                <a16:creationId xmlns:a16="http://schemas.microsoft.com/office/drawing/2014/main" id="{5F587339-7F35-4452-BEF5-8D4B3AFAF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" r="2" b="4530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308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D0BA4-82F1-4E77-9426-520212A8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potřeba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88721-4C52-4BD6-9FA6-1FF4E45BB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definice dle </a:t>
            </a:r>
            <a:r>
              <a:rPr lang="cs-CZ" altLang="cs-CZ" dirty="0">
                <a:hlinkClick r:id="rId2"/>
              </a:rPr>
              <a:t>A. </a:t>
            </a:r>
            <a:r>
              <a:rPr lang="cs-CZ" altLang="cs-CZ" dirty="0" err="1">
                <a:hlinkClick r:id="rId2"/>
              </a:rPr>
              <a:t>Stöcklové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dirty="0"/>
              <a:t>Deficit informací, který je nutný k vyřešení nějakého úkolu či problému.</a:t>
            </a:r>
          </a:p>
          <a:p>
            <a:pPr lvl="1"/>
            <a:r>
              <a:rPr lang="cs-CZ" altLang="cs-CZ" dirty="0"/>
              <a:t>Vědomí deficitu je prvním krokem k uspokojování informačních potřeb.</a:t>
            </a:r>
          </a:p>
          <a:p>
            <a:pPr lvl="1"/>
            <a:r>
              <a:rPr lang="cs-CZ" altLang="cs-CZ" dirty="0"/>
              <a:t>Druhým krokem je identifikace těchto potřeb.</a:t>
            </a:r>
          </a:p>
          <a:p>
            <a:r>
              <a:rPr lang="cs-CZ" altLang="cs-CZ" dirty="0"/>
              <a:t>dělení IP</a:t>
            </a:r>
          </a:p>
          <a:p>
            <a:pPr lvl="1"/>
            <a:r>
              <a:rPr lang="cs-CZ" altLang="cs-CZ" dirty="0"/>
              <a:t>osobní</a:t>
            </a:r>
          </a:p>
          <a:p>
            <a:pPr lvl="1"/>
            <a:r>
              <a:rPr lang="cs-CZ" altLang="cs-CZ" dirty="0"/>
              <a:t>profesní</a:t>
            </a:r>
          </a:p>
        </p:txBody>
      </p:sp>
    </p:spTree>
    <p:extLst>
      <p:ext uri="{BB962C8B-B14F-4D97-AF65-F5344CB8AC3E}">
        <p14:creationId xmlns:p14="http://schemas.microsoft.com/office/powerpoint/2010/main" val="2681823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86BAC-B01F-4EA6-802A-184AD3BBCEC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2640" y="1330960"/>
            <a:ext cx="10058400" cy="42265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cs-CZ" altLang="cs-CZ" sz="4800" dirty="0"/>
              <a:t>Uspokojování informačních</a:t>
            </a:r>
          </a:p>
          <a:p>
            <a:pPr algn="ctr">
              <a:buFontTx/>
              <a:buNone/>
            </a:pPr>
            <a:r>
              <a:rPr lang="cs-CZ" altLang="cs-CZ" sz="4800" dirty="0"/>
              <a:t>a kulturních potřeb občana</a:t>
            </a:r>
          </a:p>
          <a:p>
            <a:pPr algn="ctr">
              <a:buFontTx/>
              <a:buNone/>
            </a:pPr>
            <a:r>
              <a:rPr lang="cs-CZ" altLang="cs-CZ" sz="4800" dirty="0"/>
              <a:t>=</a:t>
            </a:r>
          </a:p>
          <a:p>
            <a:pPr algn="ctr">
              <a:buFontTx/>
              <a:buNone/>
            </a:pPr>
            <a:r>
              <a:rPr lang="cs-CZ" altLang="cs-CZ" sz="6000" b="1" dirty="0">
                <a:solidFill>
                  <a:schemeClr val="hlink"/>
                </a:solidFill>
              </a:rPr>
              <a:t>základní</a:t>
            </a:r>
            <a:r>
              <a:rPr lang="cs-CZ" altLang="cs-CZ" sz="6000" dirty="0"/>
              <a:t> úkol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27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ze zákona </a:t>
            </a:r>
            <a:r>
              <a:rPr lang="cs-CZ" dirty="0">
                <a:solidFill>
                  <a:schemeClr val="accent2"/>
                </a:solidFill>
              </a:rPr>
              <a:t>nepovinné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691597" cy="4217842"/>
          </a:xfrm>
        </p:spPr>
        <p:txBody>
          <a:bodyPr>
            <a:normAutofit/>
          </a:bodyPr>
          <a:lstStyle/>
          <a:p>
            <a:r>
              <a:rPr lang="cs-CZ" altLang="cs-CZ" dirty="0"/>
              <a:t>reprografické služby</a:t>
            </a:r>
          </a:p>
          <a:p>
            <a:r>
              <a:rPr lang="cs-CZ" altLang="cs-CZ" dirty="0"/>
              <a:t>přístup k placeným informacím</a:t>
            </a:r>
          </a:p>
          <a:p>
            <a:pPr lvl="1"/>
            <a:r>
              <a:rPr lang="cs-CZ" altLang="cs-CZ" dirty="0"/>
              <a:t>např. databáze a další placené e-zdroje</a:t>
            </a:r>
          </a:p>
          <a:p>
            <a:r>
              <a:rPr lang="cs-CZ" altLang="cs-CZ" dirty="0"/>
              <a:t>kulturní, výchovná a vzdělávací činnost</a:t>
            </a:r>
          </a:p>
          <a:p>
            <a:r>
              <a:rPr lang="cs-CZ" altLang="cs-CZ" dirty="0"/>
              <a:t>vydávání tematických publikací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písemné</a:t>
            </a:r>
            <a:r>
              <a:rPr lang="cs-CZ" altLang="cs-CZ" dirty="0"/>
              <a:t> bibliografické, referenční a faktografické informace</a:t>
            </a:r>
          </a:p>
          <a:p>
            <a:pPr lvl="1"/>
            <a:r>
              <a:rPr lang="cs-CZ" altLang="cs-CZ" dirty="0"/>
              <a:t>rešerše</a:t>
            </a:r>
          </a:p>
        </p:txBody>
      </p:sp>
    </p:spTree>
    <p:extLst>
      <p:ext uri="{BB962C8B-B14F-4D97-AF65-F5344CB8AC3E}">
        <p14:creationId xmlns:p14="http://schemas.microsoft.com/office/powerpoint/2010/main" val="4000823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nihovna, Knihy, Samec, Model, Vzdělávání, Literatura">
            <a:extLst>
              <a:ext uri="{FF2B5EF4-FFF2-40B4-BE49-F238E27FC236}">
                <a16:creationId xmlns:a16="http://schemas.microsoft.com/office/drawing/2014/main" id="{B8D4619B-168D-4466-917F-0ACBD345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b="25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FF7F707-ACE7-48ED-BB12-A573F5B4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Informační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E2E22A-AFD6-4BB7-9AA8-043602549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zpřístupnění informací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fondu knihovny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fondů jiných knihoven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okolí (např. </a:t>
            </a:r>
            <a:r>
              <a:rPr lang="cs-CZ" dirty="0" err="1">
                <a:solidFill>
                  <a:schemeClr val="tx1"/>
                </a:solidFill>
              </a:rPr>
              <a:t>info</a:t>
            </a:r>
            <a:r>
              <a:rPr lang="cs-CZ" dirty="0">
                <a:solidFill>
                  <a:schemeClr val="tx1"/>
                </a:solidFill>
              </a:rPr>
              <a:t> ze státní správy a samosprávy)</a:t>
            </a:r>
          </a:p>
          <a:p>
            <a:r>
              <a:rPr lang="cs-CZ" dirty="0">
                <a:solidFill>
                  <a:schemeClr val="tx1"/>
                </a:solidFill>
              </a:rPr>
              <a:t>poradenství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pomoc uživatelům s řešením konkrétních problémů</a:t>
            </a:r>
          </a:p>
          <a:p>
            <a:pPr lvl="1"/>
            <a:r>
              <a:rPr lang="cs-CZ" altLang="cs-CZ" dirty="0"/>
              <a:t>např. pomoc při vyhledávání DB, jak správně citovat, jak psát odborné práce,...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392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CD684-3392-4AD6-9C18-8E007F89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z vnějších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7C0D60-41D5-4AE9-BC64-9639EA866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primárně z volně dostupných zdrojů</a:t>
            </a:r>
          </a:p>
          <a:p>
            <a:r>
              <a:rPr lang="cs-CZ" dirty="0"/>
              <a:t>zejména informace ze státní správy a samosprávy</a:t>
            </a:r>
          </a:p>
          <a:p>
            <a:pPr lvl="1"/>
            <a:r>
              <a:rPr lang="cs-CZ" dirty="0"/>
              <a:t>např. fungování samosprávy, hlasování, legislativa apod.</a:t>
            </a:r>
          </a:p>
          <a:p>
            <a:r>
              <a:rPr lang="cs-CZ" dirty="0"/>
              <a:t>proto nutný internet v knihovnách</a:t>
            </a:r>
          </a:p>
        </p:txBody>
      </p:sp>
    </p:spTree>
    <p:extLst>
      <p:ext uri="{BB962C8B-B14F-4D97-AF65-F5344CB8AC3E}">
        <p14:creationId xmlns:p14="http://schemas.microsoft.com/office/powerpoint/2010/main" val="217275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91663-5179-4324-B598-2E9A6B90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Ptejte se knihovny</a:t>
            </a:r>
            <a:endParaRPr lang="cs-CZ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DD28E-08D2-4987-A0DE-40D523EC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služba NKP</a:t>
            </a:r>
          </a:p>
          <a:p>
            <a:r>
              <a:rPr lang="cs-CZ" dirty="0"/>
              <a:t>odpověď formou e-mailu do 48 hodin</a:t>
            </a:r>
          </a:p>
          <a:p>
            <a:r>
              <a:rPr lang="cs-CZ" dirty="0"/>
              <a:t>doplněno o zdroje</a:t>
            </a:r>
          </a:p>
          <a:p>
            <a:r>
              <a:rPr lang="cs-CZ" dirty="0"/>
              <a:t>lze se ptát na cokoliv</a:t>
            </a:r>
          </a:p>
          <a:p>
            <a:r>
              <a:rPr lang="cs-CZ" dirty="0"/>
              <a:t>odpovědi uloženy na jejich webu + vyhledávání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E3C1157C-0384-4DB6-AAD4-94C05656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718661"/>
            <a:ext cx="2514600" cy="7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20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72754-04ED-473D-9D69-77235160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internetu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2B37AF-0DF7-4BB9-AA29-091DAD32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ze zákona</a:t>
            </a:r>
          </a:p>
          <a:p>
            <a:r>
              <a:rPr lang="cs-CZ" dirty="0"/>
              <a:t>každá knihovna by měla nabízet bezplatný internet</a:t>
            </a:r>
          </a:p>
          <a:p>
            <a:r>
              <a:rPr lang="cs-CZ" dirty="0"/>
              <a:t>aktuálně důraz na vysokorychlostní internet (viz Koncepce rozvoje knihoven)</a:t>
            </a:r>
          </a:p>
        </p:txBody>
      </p:sp>
    </p:spTree>
    <p:extLst>
      <p:ext uri="{BB962C8B-B14F-4D97-AF65-F5344CB8AC3E}">
        <p14:creationId xmlns:p14="http://schemas.microsoft.com/office/powerpoint/2010/main" val="3445091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2D308-34EF-4D44-B305-92DA0575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rešerše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57836-F03F-4DEC-8BC8-6A9D1513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2544"/>
          </a:xfrm>
        </p:spPr>
        <p:txBody>
          <a:bodyPr/>
          <a:lstStyle/>
          <a:p>
            <a:r>
              <a:rPr lang="cs-CZ" dirty="0"/>
              <a:t>volitelná služba</a:t>
            </a:r>
          </a:p>
          <a:p>
            <a:r>
              <a:rPr lang="cs-CZ" dirty="0"/>
              <a:t>soupis zdrojů na dané téma </a:t>
            </a:r>
          </a:p>
          <a:p>
            <a:r>
              <a:rPr lang="cs-CZ" dirty="0"/>
              <a:t>souhrn faktografických informací</a:t>
            </a:r>
          </a:p>
          <a:p>
            <a:r>
              <a:rPr lang="cs-CZ" dirty="0"/>
              <a:t>obvykle placená služba</a:t>
            </a:r>
          </a:p>
          <a:p>
            <a:pPr lvl="1"/>
            <a:r>
              <a:rPr lang="cs-CZ" dirty="0"/>
              <a:t>některé knihovny nabízejí zdarma pro určité skupiny uživatelů (např. pro akademiky apod.)</a:t>
            </a:r>
          </a:p>
          <a:p>
            <a:r>
              <a:rPr lang="cs-CZ" dirty="0"/>
              <a:t>formální podoba – dříve norma ČSN ISO 01 01 98</a:t>
            </a:r>
          </a:p>
        </p:txBody>
      </p:sp>
    </p:spTree>
    <p:extLst>
      <p:ext uri="{BB962C8B-B14F-4D97-AF65-F5344CB8AC3E}">
        <p14:creationId xmlns:p14="http://schemas.microsoft.com/office/powerpoint/2010/main" val="3240196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D15E1-06F1-43C2-947E-C30B7B97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rešerší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C4A68-380A-49AC-8036-E6C184013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jednorázové</a:t>
            </a:r>
          </a:p>
          <a:p>
            <a:pPr lvl="1"/>
            <a:r>
              <a:rPr lang="cs-CZ" dirty="0"/>
              <a:t>provedou se 1x na téma zadané uživatelem</a:t>
            </a:r>
          </a:p>
          <a:p>
            <a:r>
              <a:rPr lang="cs-CZ" dirty="0"/>
              <a:t>opakované</a:t>
            </a:r>
          </a:p>
          <a:p>
            <a:pPr lvl="1"/>
            <a:r>
              <a:rPr lang="cs-CZ" dirty="0"/>
              <a:t>navazují na předchozí rešerše</a:t>
            </a:r>
          </a:p>
          <a:p>
            <a:r>
              <a:rPr lang="cs-CZ" dirty="0"/>
              <a:t>průběžné </a:t>
            </a:r>
          </a:p>
          <a:p>
            <a:pPr lvl="1"/>
            <a:r>
              <a:rPr lang="cs-CZ" dirty="0"/>
              <a:t>realizují se pravidelně v určených intervalech</a:t>
            </a:r>
          </a:p>
          <a:p>
            <a:pPr lvl="1"/>
            <a:r>
              <a:rPr lang="cs-CZ" dirty="0"/>
              <a:t>dříve tzv. výstřižková služba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302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6C124-00EF-4E41-BB41-5AE2F659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a kulturní 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11AB67-277C-4A28-9331-172A6F5C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76836"/>
          </a:xfrm>
        </p:spPr>
        <p:txBody>
          <a:bodyPr>
            <a:normAutofit/>
          </a:bodyPr>
          <a:lstStyle/>
          <a:p>
            <a:r>
              <a:rPr lang="cs-CZ" dirty="0"/>
              <a:t>akademické</a:t>
            </a:r>
          </a:p>
          <a:p>
            <a:pPr lvl="1"/>
            <a:r>
              <a:rPr lang="cs-CZ" dirty="0"/>
              <a:t>důraz na informační vzdělávání</a:t>
            </a:r>
          </a:p>
          <a:p>
            <a:pPr lvl="1"/>
            <a:r>
              <a:rPr lang="cs-CZ" dirty="0"/>
              <a:t>kurzy, školení, pronikání do výuky, individuální konzultace</a:t>
            </a:r>
          </a:p>
          <a:p>
            <a:pPr lvl="1"/>
            <a:r>
              <a:rPr lang="cs-CZ" dirty="0"/>
              <a:t>podpora vědy a výzkumu, knihovník součástí výzkumných týmů</a:t>
            </a:r>
          </a:p>
          <a:p>
            <a:r>
              <a:rPr lang="cs-CZ" dirty="0"/>
              <a:t>základní</a:t>
            </a:r>
          </a:p>
          <a:p>
            <a:pPr lvl="1"/>
            <a:r>
              <a:rPr lang="cs-CZ" dirty="0"/>
              <a:t>důraz na čtenářství, počítačovou a informační gramotnost</a:t>
            </a:r>
          </a:p>
          <a:p>
            <a:pPr lvl="1"/>
            <a:r>
              <a:rPr lang="cs-CZ" dirty="0"/>
              <a:t>orientace na kulturní akce, výstavy, soutěže,…</a:t>
            </a:r>
          </a:p>
          <a:p>
            <a:pPr lvl="1"/>
            <a:r>
              <a:rPr lang="cs-CZ" dirty="0"/>
              <a:t>akce pro děti, spolupráce se školami</a:t>
            </a:r>
          </a:p>
        </p:txBody>
      </p:sp>
    </p:spTree>
    <p:extLst>
      <p:ext uri="{BB962C8B-B14F-4D97-AF65-F5344CB8AC3E}">
        <p14:creationId xmlns:p14="http://schemas.microsoft.com/office/powerpoint/2010/main" val="1054136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ěvče, Žena, Číst, Kniha, Sit, Příroda, Řeka, Učit">
            <a:extLst>
              <a:ext uri="{FF2B5EF4-FFF2-40B4-BE49-F238E27FC236}">
                <a16:creationId xmlns:a16="http://schemas.microsoft.com/office/drawing/2014/main" id="{5DE99A0D-89F1-4608-A067-6C4414E8C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4072"/>
          <a:stretch/>
        </p:blipFill>
        <p:spPr bwMode="auto">
          <a:xfrm>
            <a:off x="20" y="10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988" name="Straight Connector 134">
            <a:extLst>
              <a:ext uri="{FF2B5EF4-FFF2-40B4-BE49-F238E27FC236}">
                <a16:creationId xmlns:a16="http://schemas.microsoft.com/office/drawing/2014/main" id="{327CAB8F-A0BA-4128-8B2F-EC1879A167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28548A8-0E48-4C06-9C11-1FE69205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Čtenářství</a:t>
            </a:r>
          </a:p>
        </p:txBody>
      </p:sp>
      <p:sp>
        <p:nvSpPr>
          <p:cNvPr id="41990" name="Rectangle 136">
            <a:extLst>
              <a:ext uri="{FF2B5EF4-FFF2-40B4-BE49-F238E27FC236}">
                <a16:creationId xmlns:a16="http://schemas.microsoft.com/office/drawing/2014/main" id="{C672EAF5-5470-4BA7-B932-B6C0D09E7F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91" name="Rectangle 138">
            <a:extLst>
              <a:ext uri="{FF2B5EF4-FFF2-40B4-BE49-F238E27FC236}">
                <a16:creationId xmlns:a16="http://schemas.microsoft.com/office/drawing/2014/main" id="{94620B5C-0452-4C14-93BC-D29D4DD20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8ADF9677-3731-4516-972D-CE19CE21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 fontScale="92500"/>
          </a:bodyPr>
          <a:lstStyle/>
          <a:p>
            <a:r>
              <a:rPr lang="cs-CZ" altLang="cs-CZ" dirty="0"/>
              <a:t>aktivní vztah k četbě a literatuře</a:t>
            </a:r>
          </a:p>
          <a:p>
            <a:r>
              <a:rPr lang="cs-CZ" altLang="cs-CZ" dirty="0"/>
              <a:t>důležitý faktor kultivace a socializace jedince</a:t>
            </a:r>
          </a:p>
          <a:p>
            <a:pPr lvl="1"/>
            <a:r>
              <a:rPr lang="cs-CZ" altLang="cs-CZ" dirty="0">
                <a:sym typeface="Wingdings" pitchFamily="2" charset="2"/>
              </a:rPr>
              <a:t>částečně ovlivňuje vzdělanost národa </a:t>
            </a:r>
          </a:p>
          <a:p>
            <a:r>
              <a:rPr lang="cs-CZ" altLang="cs-CZ" dirty="0">
                <a:sym typeface="Wingdings" pitchFamily="2" charset="2"/>
              </a:rPr>
              <a:t>čtenářská gramotnost </a:t>
            </a:r>
          </a:p>
          <a:p>
            <a:pPr lvl="1"/>
            <a:r>
              <a:rPr lang="cs-CZ" altLang="cs-CZ" dirty="0">
                <a:sym typeface="Wingdings" pitchFamily="2" charset="2"/>
              </a:rPr>
              <a:t>schopnost porozumět psanému textu, přemýšlet o něm a používat jej k dosahování určitých cílů, k rozvoji vlastních schopností a vědomostí a k aktivnímu začlenění do života společnosti </a:t>
            </a:r>
            <a:r>
              <a:rPr lang="cs-CZ" altLang="cs-CZ" sz="1800" dirty="0">
                <a:sym typeface="Wingdings" pitchFamily="2" charset="2"/>
              </a:rPr>
              <a:t>(</a:t>
            </a:r>
            <a:r>
              <a:rPr lang="cs-CZ" altLang="cs-CZ" sz="1800" b="1" dirty="0">
                <a:sym typeface="Wingdings" pitchFamily="2" charset="2"/>
                <a:hlinkClick r:id="rId3"/>
              </a:rPr>
              <a:t>I. Procházková</a:t>
            </a:r>
            <a:r>
              <a:rPr lang="cs-CZ" altLang="cs-CZ" sz="1800" dirty="0">
                <a:sym typeface="Wingdings" pitchFamily="2" charset="2"/>
              </a:rPr>
              <a:t>)</a:t>
            </a:r>
          </a:p>
          <a:p>
            <a:r>
              <a:rPr lang="cs-CZ" altLang="cs-CZ" dirty="0">
                <a:sym typeface="Wingdings" pitchFamily="2" charset="2"/>
              </a:rPr>
              <a:t>podpora čtenářství = </a:t>
            </a:r>
            <a:r>
              <a:rPr lang="cs-CZ" altLang="cs-CZ" dirty="0"/>
              <a:t>získat děti i dospělé pro četbu</a:t>
            </a:r>
            <a:endParaRPr lang="cs-CZ" alt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50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1B0110-BD71-436B-9A7E-E054B16D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Výzkumy čtenářství</a:t>
            </a:r>
          </a:p>
        </p:txBody>
      </p:sp>
      <p:pic>
        <p:nvPicPr>
          <p:cNvPr id="37890" name="Picture 2" descr="Rodina, škola, knihovna - Náš vztah ke čtení a co ho ovlivňuje (2018) obálka knihy">
            <a:extLst>
              <a:ext uri="{FF2B5EF4-FFF2-40B4-BE49-F238E27FC236}">
                <a16:creationId xmlns:a16="http://schemas.microsoft.com/office/drawing/2014/main" id="{E4908229-70BE-42C6-A998-B6A89EA4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237" y="640081"/>
            <a:ext cx="3700839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24612-2E04-4D28-80A0-E1C829B0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dirty="0"/>
              <a:t>výzkumy čtenářství prof. Trávníčka</a:t>
            </a:r>
          </a:p>
          <a:p>
            <a:pPr lvl="1"/>
            <a:r>
              <a:rPr lang="cs-CZ" sz="2600" b="0" i="0" dirty="0">
                <a:effectLst/>
                <a:latin typeface="LatoWeb"/>
              </a:rPr>
              <a:t>od roku 2010, kontinuita</a:t>
            </a:r>
          </a:p>
          <a:p>
            <a:pPr lvl="1"/>
            <a:r>
              <a:rPr lang="cs-CZ" sz="2600" b="0" i="0" dirty="0">
                <a:effectLst/>
                <a:latin typeface="LatoWeb"/>
              </a:rPr>
              <a:t>TRÁVNÍČEK, Jiří. </a:t>
            </a:r>
            <a:r>
              <a:rPr lang="cs-CZ" sz="2600" b="0" i="1" dirty="0">
                <a:effectLst/>
                <a:latin typeface="LatoWeb"/>
              </a:rPr>
              <a:t>Rodina, škola, knihovna: náš vztah ke čtení a co ho ovlivňuje (2018)</a:t>
            </a:r>
            <a:r>
              <a:rPr lang="cs-CZ" sz="2600" b="0" i="0" dirty="0">
                <a:effectLst/>
                <a:latin typeface="LatoWeb"/>
              </a:rPr>
              <a:t>. Brno: Host, 2019. ISBN 978-80-7577-994-6. </a:t>
            </a:r>
            <a:r>
              <a:rPr lang="cs-CZ" sz="2000" b="0" i="0" dirty="0">
                <a:effectLst/>
                <a:latin typeface="LatoWeb"/>
                <a:hlinkClick r:id="rId3"/>
              </a:rPr>
              <a:t>Zjistit dostupnost</a:t>
            </a:r>
            <a:endParaRPr lang="cs-CZ" sz="26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8698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C816795D-B728-42B6-8D67-FFD7AD12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30" y="1949470"/>
            <a:ext cx="74866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0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AB3DA-7F85-4EB3-A2DE-4306B070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Bezplatné služby???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AFE7D-18B3-4BB6-8F35-FD9DCBB1C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půjčování audio a video</a:t>
            </a:r>
          </a:p>
          <a:p>
            <a:r>
              <a:rPr lang="cs-CZ" altLang="cs-CZ" dirty="0"/>
              <a:t>náklady na MVS</a:t>
            </a:r>
          </a:p>
          <a:p>
            <a:r>
              <a:rPr lang="cs-CZ" altLang="cs-CZ" dirty="0"/>
              <a:t>poplatky za MMVS</a:t>
            </a:r>
          </a:p>
          <a:p>
            <a:r>
              <a:rPr lang="cs-CZ" altLang="cs-CZ" dirty="0"/>
              <a:t>poplatky za registraci</a:t>
            </a:r>
          </a:p>
          <a:p>
            <a:r>
              <a:rPr lang="cs-CZ" altLang="cs-CZ" dirty="0"/>
              <a:t>poplatky za kopie/tisk/skenování</a:t>
            </a:r>
          </a:p>
        </p:txBody>
      </p:sp>
    </p:spTree>
    <p:extLst>
      <p:ext uri="{BB962C8B-B14F-4D97-AF65-F5344CB8AC3E}">
        <p14:creationId xmlns:p14="http://schemas.microsoft.com/office/powerpoint/2010/main" val="2162194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B05D5531-2990-4323-A871-30DFB8C0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28" y="1955503"/>
            <a:ext cx="74390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2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60B063DC-7D82-470C-B75B-64C10FDC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92" y="1944144"/>
            <a:ext cx="7429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45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A2893-3720-4991-9092-0D0A3DC3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výzkumy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2A087-4FDE-415B-812D-87357355F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670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>
                <a:hlinkClick r:id="rId2"/>
              </a:rPr>
              <a:t>PISA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mezinárodní projekt OECD (</a:t>
            </a:r>
            <a:r>
              <a:rPr lang="en-US" altLang="cs-CZ" dirty="0"/>
              <a:t>&gt;60</a:t>
            </a:r>
            <a:r>
              <a:rPr lang="cs-CZ" altLang="cs-CZ" dirty="0"/>
              <a:t> zemí)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orientace na žáky ZŠ (15 let)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oblast čtenářské, matematické a přírodovědné gramotnosti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srovnání úspěšnosti a efektivity vzdělávacích systémů zapojených zemí</a:t>
            </a:r>
          </a:p>
          <a:p>
            <a:pPr>
              <a:lnSpc>
                <a:spcPct val="110000"/>
              </a:lnSpc>
            </a:pPr>
            <a:r>
              <a:rPr lang="cs-CZ" altLang="cs-CZ" dirty="0">
                <a:hlinkClick r:id="rId3"/>
              </a:rPr>
              <a:t>PIAAC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mezinárodní projekt OECD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hodnocení úrovně funkční gramotnosti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připravenost na život v moderní společnosti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cílová skupina dospělí (16–64 let)</a:t>
            </a:r>
          </a:p>
        </p:txBody>
      </p:sp>
    </p:spTree>
    <p:extLst>
      <p:ext uri="{BB962C8B-B14F-4D97-AF65-F5344CB8AC3E}">
        <p14:creationId xmlns:p14="http://schemas.microsoft.com/office/powerpoint/2010/main" val="135438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DB9AD-CAC6-4E17-8BC0-BB3965C7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výzkumy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480ED-F33C-4D03-A250-599EAB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PIRLS</a:t>
            </a:r>
            <a:endParaRPr lang="cs-CZ" altLang="cs-CZ" dirty="0"/>
          </a:p>
          <a:p>
            <a:pPr lvl="1"/>
            <a:r>
              <a:rPr lang="cs-CZ" altLang="cs-CZ" dirty="0"/>
              <a:t>mezinárodní projekt </a:t>
            </a:r>
            <a:r>
              <a:rPr lang="cs-CZ" altLang="cs-CZ" dirty="0">
                <a:hlinkClick r:id="rId3"/>
              </a:rPr>
              <a:t>IEA</a:t>
            </a:r>
            <a:endParaRPr lang="cs-CZ" altLang="cs-CZ" dirty="0"/>
          </a:p>
          <a:p>
            <a:pPr lvl="1"/>
            <a:r>
              <a:rPr lang="cs-CZ" altLang="cs-CZ" dirty="0"/>
              <a:t>orientace na žáky 4. tříd ZŠ</a:t>
            </a:r>
          </a:p>
          <a:p>
            <a:pPr lvl="1"/>
            <a:r>
              <a:rPr lang="cs-CZ" altLang="cs-CZ" dirty="0"/>
              <a:t>oblasti čtenářské gramotnosti</a:t>
            </a:r>
          </a:p>
        </p:txBody>
      </p:sp>
    </p:spTree>
    <p:extLst>
      <p:ext uri="{BB962C8B-B14F-4D97-AF65-F5344CB8AC3E}">
        <p14:creationId xmlns:p14="http://schemas.microsoft.com/office/powerpoint/2010/main" val="2371719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6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1184174" y="958850"/>
            <a:ext cx="10369549" cy="782074"/>
          </a:xfrm>
        </p:spPr>
        <p:txBody>
          <a:bodyPr>
            <a:noAutofit/>
          </a:bodyPr>
          <a:lstStyle/>
          <a:p>
            <a:r>
              <a:rPr lang="cs-CZ" altLang="cs-CZ" b="1" dirty="0"/>
              <a:t>Projekty zaměřené na čtenářství</a:t>
            </a:r>
          </a:p>
        </p:txBody>
      </p:sp>
      <p:graphicFrame>
        <p:nvGraphicFramePr>
          <p:cNvPr id="805897" name="Object 9">
            <a:hlinkClick r:id="rId3"/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4430378"/>
              </p:ext>
            </p:extLst>
          </p:nvPr>
        </p:nvGraphicFramePr>
        <p:xfrm>
          <a:off x="3365500" y="3720615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4" imgW="3809524" imgH="1066291" progId="Photoshop.Image.8">
                  <p:embed/>
                </p:oleObj>
              </mc:Choice>
              <mc:Fallback>
                <p:oleObj name="Image" r:id="rId4" imgW="3809524" imgH="1066291" progId="Photoshop.Image.8">
                  <p:embed/>
                  <p:pic>
                    <p:nvPicPr>
                      <p:cNvPr id="805897" name="Object 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3720615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5" name="Object 17">
            <a:hlinkClick r:id="rId6"/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55352923"/>
              </p:ext>
            </p:extLst>
          </p:nvPr>
        </p:nvGraphicFramePr>
        <p:xfrm>
          <a:off x="6456466" y="3447488"/>
          <a:ext cx="1079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age" r:id="rId7" imgW="1752381" imgH="1028571" progId="Photoshop.Image.8">
                  <p:embed/>
                </p:oleObj>
              </mc:Choice>
              <mc:Fallback>
                <p:oleObj name="Image" r:id="rId7" imgW="1752381" imgH="1028571" progId="Photoshop.Image.8">
                  <p:embed/>
                  <p:pic>
                    <p:nvPicPr>
                      <p:cNvPr id="805905" name="Object 17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466" y="3447488"/>
                        <a:ext cx="10795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9" name="Object 21">
            <a:hlinkClick r:id="rId9"/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67944208"/>
              </p:ext>
            </p:extLst>
          </p:nvPr>
        </p:nvGraphicFramePr>
        <p:xfrm>
          <a:off x="1594644" y="4786313"/>
          <a:ext cx="20891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10" imgW="3047619" imgH="1904762" progId="Photoshop.Image.8">
                  <p:embed/>
                </p:oleObj>
              </mc:Choice>
              <mc:Fallback>
                <p:oleObj name="Image" r:id="rId10" imgW="3047619" imgH="1904762" progId="Photoshop.Image.8">
                  <p:embed/>
                  <p:pic>
                    <p:nvPicPr>
                      <p:cNvPr id="805909" name="Object 21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644" y="4786313"/>
                        <a:ext cx="20891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892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7" y="2012387"/>
            <a:ext cx="1871663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3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1" y="1983607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4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33" y="5408640"/>
            <a:ext cx="2376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5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3516313"/>
            <a:ext cx="1655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6" name="Picture 8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37" y="2006011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0" name="Picture 1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98" y="1983607"/>
            <a:ext cx="1181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1" name="Picture 13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44" y="3236298"/>
            <a:ext cx="1225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63" y="4447611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11" name="Picture 23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5049837"/>
            <a:ext cx="1362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5912" name="Object 24">
            <a:hlinkClick r:id="rId30"/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79123296"/>
              </p:ext>
            </p:extLst>
          </p:nvPr>
        </p:nvGraphicFramePr>
        <p:xfrm>
          <a:off x="8245887" y="4286250"/>
          <a:ext cx="3094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31" imgW="7453968" imgH="1841270" progId="Photoshop.Image.8">
                  <p:embed/>
                </p:oleObj>
              </mc:Choice>
              <mc:Fallback>
                <p:oleObj name="Image" r:id="rId31" imgW="7453968" imgH="1841270" progId="Photoshop.Image.8">
                  <p:embed/>
                  <p:pic>
                    <p:nvPicPr>
                      <p:cNvPr id="805912" name="Object 24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5887" y="4286250"/>
                        <a:ext cx="3094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914" name="Picture 26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650" y="2652738"/>
            <a:ext cx="13112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63A3BE9-D36E-42B5-8F41-8C0A04C5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Nejznámější akce na podporu čtenářství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B0486F7-F0E3-402F-9ED1-58A66CBA5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pasování prvňáčků</a:t>
            </a:r>
          </a:p>
          <a:p>
            <a:r>
              <a:rPr lang="cs-CZ" dirty="0"/>
              <a:t>Už jsem čtenář – knížka pro prvňáčka</a:t>
            </a:r>
          </a:p>
          <a:p>
            <a:r>
              <a:rPr lang="cs-CZ" dirty="0"/>
              <a:t>Noc s Andersenem</a:t>
            </a:r>
          </a:p>
          <a:p>
            <a:r>
              <a:rPr lang="cs-CZ" dirty="0"/>
              <a:t>Březen - měsíc čtenářů</a:t>
            </a:r>
          </a:p>
          <a:p>
            <a:r>
              <a:rPr lang="cs-CZ" dirty="0"/>
              <a:t>autorská čtení v knihovnách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087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Heslo dne...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955" y="1956618"/>
            <a:ext cx="8407195" cy="418854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/>
              <a:t>ČTĚME DĚTEM </a:t>
            </a:r>
            <a:r>
              <a:rPr lang="cs-CZ" altLang="cs-CZ" b="1" dirty="0">
                <a:solidFill>
                  <a:schemeClr val="hlink"/>
                </a:solidFill>
              </a:rPr>
              <a:t>20 MINUT</a:t>
            </a:r>
            <a:r>
              <a:rPr lang="cs-CZ" altLang="cs-CZ" b="1" dirty="0"/>
              <a:t> DENNĚ.</a:t>
            </a:r>
            <a:br>
              <a:rPr lang="cs-CZ" altLang="cs-CZ" b="1" dirty="0"/>
            </a:br>
            <a:r>
              <a:rPr lang="cs-CZ" altLang="cs-CZ" b="1" dirty="0"/>
              <a:t>KAŽDÝ DEN!</a:t>
            </a:r>
            <a:endParaRPr lang="cs-CZ" altLang="cs-CZ" dirty="0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2852739"/>
            <a:ext cx="5832475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... nebo ještě lépe...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88" y="1838632"/>
            <a:ext cx="7777162" cy="4974918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/>
              <a:t>ČTĚME DĚTEM </a:t>
            </a:r>
            <a:r>
              <a:rPr lang="cs-CZ" altLang="cs-CZ" b="1" dirty="0">
                <a:solidFill>
                  <a:schemeClr val="hlink"/>
                </a:solidFill>
              </a:rPr>
              <a:t>20 MINUT</a:t>
            </a:r>
            <a:r>
              <a:rPr lang="cs-CZ" altLang="cs-CZ" b="1" dirty="0"/>
              <a:t> DENNĚ.</a:t>
            </a:r>
            <a:br>
              <a:rPr lang="cs-CZ" altLang="cs-CZ" b="1" dirty="0"/>
            </a:br>
            <a:r>
              <a:rPr lang="cs-CZ" altLang="cs-CZ" b="1" dirty="0"/>
              <a:t>KAŽDÝ DEN!</a:t>
            </a:r>
            <a:endParaRPr lang="cs-CZ" altLang="cs-CZ" dirty="0"/>
          </a:p>
        </p:txBody>
      </p:sp>
      <p:sp>
        <p:nvSpPr>
          <p:cNvPr id="812039" name="Line 7"/>
          <p:cNvSpPr>
            <a:spLocks noChangeShapeType="1"/>
          </p:cNvSpPr>
          <p:nvPr/>
        </p:nvSpPr>
        <p:spPr bwMode="auto">
          <a:xfrm flipV="1">
            <a:off x="4723785" y="1834291"/>
            <a:ext cx="1512888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 rot="2100000" flipV="1">
            <a:off x="4652349" y="1834291"/>
            <a:ext cx="1512887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776538"/>
            <a:ext cx="5184775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/>
      <p:bldP spid="8120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...třeba i takto</a:t>
            </a: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88" y="1818966"/>
            <a:ext cx="3972423" cy="434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67F78-FA8A-49C8-91DA-2C3559DA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zdroje ke čtenářství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16E732-B543-430F-A13B-14F75F42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317972" cy="3912278"/>
          </a:xfrm>
        </p:spPr>
        <p:txBody>
          <a:bodyPr>
            <a:normAutofit/>
          </a:bodyPr>
          <a:lstStyle/>
          <a:p>
            <a:r>
              <a:rPr lang="cs-CZ" altLang="cs-CZ" dirty="0">
                <a:hlinkClick r:id="rId2"/>
              </a:rPr>
              <a:t>čtenářství</a:t>
            </a:r>
            <a:r>
              <a:rPr lang="cs-CZ" altLang="cs-CZ" dirty="0"/>
              <a:t> na webu IPK NKP</a:t>
            </a:r>
          </a:p>
          <a:p>
            <a:r>
              <a:rPr lang="cs-CZ" altLang="cs-CZ" dirty="0"/>
              <a:t>web </a:t>
            </a:r>
            <a:r>
              <a:rPr lang="cs-CZ" altLang="cs-CZ" dirty="0">
                <a:hlinkClick r:id="rId3"/>
              </a:rPr>
              <a:t>Rosteme s knihou</a:t>
            </a:r>
            <a:endParaRPr lang="cs-CZ" altLang="cs-CZ" dirty="0">
              <a:hlinkClick r:id="rId4"/>
            </a:endParaRPr>
          </a:p>
          <a:p>
            <a:pPr lvl="1"/>
            <a:r>
              <a:rPr lang="cs-CZ" altLang="cs-CZ" dirty="0">
                <a:hlinkClick r:id="rId4"/>
              </a:rPr>
              <a:t>podpora čtenářství ve světě</a:t>
            </a:r>
            <a:endParaRPr lang="cs-CZ" altLang="cs-CZ" dirty="0"/>
          </a:p>
          <a:p>
            <a:r>
              <a:rPr lang="cs-CZ" altLang="cs-CZ" dirty="0"/>
              <a:t>web </a:t>
            </a:r>
            <a:r>
              <a:rPr lang="cs-CZ" altLang="cs-CZ" dirty="0">
                <a:hlinkClick r:id="rId5"/>
              </a:rPr>
              <a:t>Celé Česko čte dětem</a:t>
            </a:r>
            <a:endParaRPr lang="cs-CZ" altLang="cs-CZ" dirty="0"/>
          </a:p>
          <a:p>
            <a:r>
              <a:rPr lang="cs-CZ" altLang="cs-CZ" dirty="0"/>
              <a:t>hodnocení výzkumů PISA</a:t>
            </a:r>
          </a:p>
          <a:p>
            <a:pPr lvl="1"/>
            <a:r>
              <a:rPr lang="cs-CZ" altLang="cs-CZ" dirty="0"/>
              <a:t>KRAMPLOVÁ, I. </a:t>
            </a:r>
            <a:r>
              <a:rPr lang="cs-CZ" altLang="cs-CZ" dirty="0">
                <a:hlinkClick r:id="rId6"/>
              </a:rPr>
              <a:t>Zakroužkuj – vyber – zdůvodni</a:t>
            </a:r>
            <a:r>
              <a:rPr lang="cs-CZ" altLang="cs-CZ" dirty="0"/>
              <a:t>. Praha: ÚIV, 2011.</a:t>
            </a:r>
          </a:p>
        </p:txBody>
      </p:sp>
    </p:spTree>
    <p:extLst>
      <p:ext uri="{BB962C8B-B14F-4D97-AF65-F5344CB8AC3E}">
        <p14:creationId xmlns:p14="http://schemas.microsoft.com/office/powerpoint/2010/main" val="179025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B51F8-CAE9-4ABC-9722-6203C590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Platba za služby v KZ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0B03AF-E418-474F-96BA-0CBD1D013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dirty="0"/>
              <a:t>(4) Provozovatel knihovny je oprávněn požadovat za poskytování knihovnických a informačních služeb, uvedených v odstavci 2 písm. a) až c), a dalších služeb úhradu </a:t>
            </a:r>
            <a:r>
              <a:rPr lang="cs-CZ" altLang="cs-CZ" sz="3200" dirty="0">
                <a:solidFill>
                  <a:schemeClr val="accent2"/>
                </a:solidFill>
              </a:rPr>
              <a:t>skutečně vynaložených nákladů</a:t>
            </a:r>
            <a:r>
              <a:rPr lang="cs-CZ" altLang="cs-CZ" sz="3200" dirty="0"/>
              <a:t>. </a:t>
            </a:r>
          </a:p>
          <a:p>
            <a:r>
              <a:rPr lang="cs-CZ" altLang="cs-CZ" sz="3200" dirty="0"/>
              <a:t>(5) Provozovatel knihovny je oprávněn požadovat úhradu nákladů vynaložených na </a:t>
            </a:r>
            <a:r>
              <a:rPr lang="cs-CZ" altLang="cs-CZ" sz="3200" dirty="0">
                <a:solidFill>
                  <a:schemeClr val="accent2"/>
                </a:solidFill>
              </a:rPr>
              <a:t>administrativní úkony</a:t>
            </a:r>
            <a:r>
              <a:rPr lang="cs-CZ" altLang="cs-CZ" sz="3200" dirty="0"/>
              <a:t> spojené s </a:t>
            </a:r>
            <a:r>
              <a:rPr lang="cs-CZ" altLang="cs-CZ" sz="3200" dirty="0">
                <a:solidFill>
                  <a:schemeClr val="accent2"/>
                </a:solidFill>
              </a:rPr>
              <a:t>evidencí uživatelů </a:t>
            </a:r>
            <a:r>
              <a:rPr lang="cs-CZ" altLang="cs-CZ" sz="3200" dirty="0"/>
              <a:t>knihovny. </a:t>
            </a:r>
          </a:p>
        </p:txBody>
      </p:sp>
    </p:spTree>
    <p:extLst>
      <p:ext uri="{BB962C8B-B14F-4D97-AF65-F5344CB8AC3E}">
        <p14:creationId xmlns:p14="http://schemas.microsoft.com/office/powerpoint/2010/main" val="1866639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75DF0B-2818-4075-A42B-B7871B93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Přístup k placeným zdrojům</a:t>
            </a:r>
          </a:p>
        </p:txBody>
      </p:sp>
      <p:pic>
        <p:nvPicPr>
          <p:cNvPr id="38914" name="Picture 2" descr="Knihy, Smartphone, Ruční, Ponechat, Mobilní Telefon">
            <a:extLst>
              <a:ext uri="{FF2B5EF4-FFF2-40B4-BE49-F238E27FC236}">
                <a16:creationId xmlns:a16="http://schemas.microsoft.com/office/drawing/2014/main" id="{C445BC0D-4257-446B-9221-F9DA3BD75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r="20213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9789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6D93C-BBB4-47C6-9EB9-097FE42E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placeným zdrojům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B81EC-FB35-4015-80C7-504013498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elektronické informační zdroje (databáze)</a:t>
            </a:r>
          </a:p>
          <a:p>
            <a:pPr lvl="1"/>
            <a:r>
              <a:rPr lang="cs-CZ" dirty="0"/>
              <a:t>články, knihy, šedá literatura,… v elektronické podobě online</a:t>
            </a:r>
          </a:p>
          <a:p>
            <a:pPr lvl="1"/>
            <a:r>
              <a:rPr lang="cs-CZ" dirty="0"/>
              <a:t>lze číst přes PC a mobilní zařízení</a:t>
            </a:r>
          </a:p>
          <a:p>
            <a:pPr lvl="1"/>
            <a:r>
              <a:rPr lang="cs-CZ" dirty="0"/>
              <a:t>dostupné online</a:t>
            </a:r>
          </a:p>
          <a:p>
            <a:pPr lvl="1"/>
            <a:r>
              <a:rPr lang="cs-CZ" dirty="0"/>
              <a:t>vzdálený přístup = přihlašování</a:t>
            </a:r>
          </a:p>
          <a:p>
            <a:pPr lvl="2"/>
            <a:r>
              <a:rPr lang="cs-CZ" dirty="0" err="1"/>
              <a:t>Shibboleth</a:t>
            </a:r>
            <a:r>
              <a:rPr lang="cs-CZ" dirty="0"/>
              <a:t>, </a:t>
            </a:r>
            <a:r>
              <a:rPr lang="cs-CZ" dirty="0" err="1"/>
              <a:t>proxy</a:t>
            </a:r>
            <a:r>
              <a:rPr lang="cs-CZ" dirty="0"/>
              <a:t>, </a:t>
            </a:r>
            <a:r>
              <a:rPr lang="cs-CZ" dirty="0" err="1"/>
              <a:t>Ezproxy</a:t>
            </a:r>
            <a:r>
              <a:rPr lang="cs-CZ" dirty="0"/>
              <a:t>, IP adresy, login a heslo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741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C8795-B6B0-451F-9EF8-D85DFEA9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E-knihy do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861F9-E45F-43F6-B37B-FFE743226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aktivity od roku 2010</a:t>
            </a:r>
          </a:p>
          <a:p>
            <a:r>
              <a:rPr lang="cs-CZ" dirty="0"/>
              <a:t>nutná spolupráce s vydavateli</a:t>
            </a:r>
          </a:p>
          <a:p>
            <a:r>
              <a:rPr lang="cs-CZ" dirty="0"/>
              <a:t>různé obchodní modely</a:t>
            </a:r>
          </a:p>
          <a:p>
            <a:pPr lvl="1"/>
            <a:r>
              <a:rPr lang="cs-CZ" dirty="0"/>
              <a:t>roční předplatné (</a:t>
            </a:r>
            <a:r>
              <a:rPr lang="cs-CZ" dirty="0" err="1"/>
              <a:t>eBrary</a:t>
            </a:r>
            <a:r>
              <a:rPr lang="cs-CZ" dirty="0"/>
              <a:t>, Gale VRL, EBSCO)</a:t>
            </a:r>
          </a:p>
          <a:p>
            <a:pPr lvl="1"/>
            <a:r>
              <a:rPr lang="cs-CZ" dirty="0"/>
              <a:t>půjčování (</a:t>
            </a:r>
            <a:r>
              <a:rPr lang="cs-CZ" dirty="0" err="1"/>
              <a:t>Bookport</a:t>
            </a:r>
            <a:r>
              <a:rPr lang="cs-CZ" dirty="0"/>
              <a:t>, </a:t>
            </a:r>
            <a:r>
              <a:rPr lang="cs-CZ" dirty="0" err="1"/>
              <a:t>Palmknihy</a:t>
            </a:r>
            <a:r>
              <a:rPr lang="cs-CZ" dirty="0"/>
              <a:t>, </a:t>
            </a:r>
            <a:r>
              <a:rPr lang="cs-CZ" dirty="0" err="1"/>
              <a:t>Flexibooks</a:t>
            </a:r>
            <a:r>
              <a:rPr lang="cs-CZ" dirty="0"/>
              <a:t>)</a:t>
            </a:r>
          </a:p>
        </p:txBody>
      </p:sp>
      <p:pic>
        <p:nvPicPr>
          <p:cNvPr id="45058" name="Picture 2" descr="Flexibooks | K-net">
            <a:extLst>
              <a:ext uri="{FF2B5EF4-FFF2-40B4-BE49-F238E27FC236}">
                <a16:creationId xmlns:a16="http://schemas.microsoft.com/office/drawing/2014/main" id="{B81739A2-AC52-4816-87E5-2190EDD5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63" y="4978399"/>
            <a:ext cx="1707339" cy="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Bookport | Knihy Grada">
            <a:extLst>
              <a:ext uri="{FF2B5EF4-FFF2-40B4-BE49-F238E27FC236}">
                <a16:creationId xmlns:a16="http://schemas.microsoft.com/office/drawing/2014/main" id="{1A587473-8F94-4408-BA2F-89270ECF7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8" b="13734"/>
          <a:stretch/>
        </p:blipFill>
        <p:spPr bwMode="auto">
          <a:xfrm>
            <a:off x="2236024" y="4866641"/>
            <a:ext cx="1875485" cy="12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Akce | Městská knihovna Frýdek-Místek">
            <a:extLst>
              <a:ext uri="{FF2B5EF4-FFF2-40B4-BE49-F238E27FC236}">
                <a16:creationId xmlns:a16="http://schemas.microsoft.com/office/drawing/2014/main" id="{13113894-C23F-4237-A72F-CB3932B5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09" y="4722665"/>
            <a:ext cx="41148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916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DC621-80A3-4E6E-8A7B-96C5BF8F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služby půjčování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B1928-F208-4380-9E23-6298CAB5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47339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Amazon a </a:t>
            </a:r>
            <a:r>
              <a:rPr lang="cs-CZ" altLang="cs-CZ" dirty="0" err="1"/>
              <a:t>Overdrive</a:t>
            </a:r>
            <a:endParaRPr lang="cs-CZ" altLang="cs-CZ" dirty="0"/>
          </a:p>
          <a:p>
            <a:pPr lvl="1"/>
            <a:r>
              <a:rPr lang="cs-CZ" altLang="cs-CZ" dirty="0"/>
              <a:t>od roku 2002</a:t>
            </a:r>
          </a:p>
          <a:p>
            <a:pPr lvl="1"/>
            <a:r>
              <a:rPr lang="cs-CZ" altLang="cs-CZ" dirty="0"/>
              <a:t>zejména USA a další země, ne ČR</a:t>
            </a:r>
          </a:p>
          <a:p>
            <a:r>
              <a:rPr lang="cs-CZ" altLang="cs-CZ" dirty="0" err="1"/>
              <a:t>DiViBib</a:t>
            </a:r>
            <a:r>
              <a:rPr lang="cs-CZ" altLang="cs-CZ" dirty="0"/>
              <a:t> a služba </a:t>
            </a:r>
            <a:r>
              <a:rPr lang="cs-CZ" altLang="cs-CZ" dirty="0" err="1">
                <a:hlinkClick r:id="rId2"/>
              </a:rPr>
              <a:t>OnLeihe</a:t>
            </a:r>
            <a:endParaRPr lang="cs-CZ" altLang="cs-CZ" dirty="0"/>
          </a:p>
          <a:p>
            <a:pPr lvl="1"/>
            <a:r>
              <a:rPr lang="cs-CZ" altLang="cs-CZ" dirty="0"/>
              <a:t>GER, AUT, SWI</a:t>
            </a:r>
          </a:p>
          <a:p>
            <a:pPr lvl="1"/>
            <a:r>
              <a:rPr lang="cs-CZ" altLang="cs-CZ" dirty="0"/>
              <a:t>od roku 2007</a:t>
            </a:r>
          </a:p>
          <a:p>
            <a:pPr lvl="1"/>
            <a:r>
              <a:rPr lang="cs-CZ" altLang="cs-CZ" dirty="0"/>
              <a:t>předplacená služba knihovnou</a:t>
            </a:r>
          </a:p>
          <a:p>
            <a:r>
              <a:rPr lang="cs-CZ" altLang="cs-CZ" dirty="0" err="1">
                <a:hlinkClick r:id="rId3"/>
              </a:rPr>
              <a:t>OpenLibrary</a:t>
            </a:r>
            <a:endParaRPr lang="cs-CZ" altLang="cs-CZ" dirty="0"/>
          </a:p>
          <a:p>
            <a:pPr lvl="1"/>
            <a:r>
              <a:rPr lang="cs-CZ" altLang="cs-CZ" dirty="0"/>
              <a:t>volně dostupné knihy</a:t>
            </a:r>
          </a:p>
        </p:txBody>
      </p:sp>
    </p:spTree>
    <p:extLst>
      <p:ext uri="{BB962C8B-B14F-4D97-AF65-F5344CB8AC3E}">
        <p14:creationId xmlns:p14="http://schemas.microsoft.com/office/powerpoint/2010/main" val="5747231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10F94-BB34-4D59-8AF9-B71CAB7C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e-</a:t>
            </a:r>
            <a:r>
              <a:rPr lang="cs-CZ" dirty="0" err="1"/>
              <a:t>prezenčky</a:t>
            </a:r>
            <a:r>
              <a:rPr lang="cs-CZ" dirty="0"/>
              <a:t> na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0F2B7-1F48-4178-ADDD-8117CAE7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67003"/>
          </a:xfrm>
        </p:spPr>
        <p:txBody>
          <a:bodyPr>
            <a:normAutofit lnSpcReduction="10000"/>
          </a:bodyPr>
          <a:lstStyle/>
          <a:p>
            <a:pPr marL="449263" indent="-449263">
              <a:tabLst/>
            </a:pPr>
            <a:r>
              <a:rPr lang="cs-CZ" altLang="cs-CZ" dirty="0"/>
              <a:t>zpřístupnění literatury na PC v knihovně</a:t>
            </a:r>
          </a:p>
          <a:p>
            <a:pPr marL="449263" indent="-449263">
              <a:tabLst/>
            </a:pPr>
            <a:r>
              <a:rPr lang="cs-CZ" altLang="cs-CZ" dirty="0"/>
              <a:t>skenování vytížené literatury</a:t>
            </a:r>
          </a:p>
          <a:p>
            <a:pPr marL="449263" indent="-449263">
              <a:tabLst/>
            </a:pPr>
            <a:r>
              <a:rPr lang="cs-CZ" altLang="cs-CZ" dirty="0"/>
              <a:t>zabezpečení proti zhotovení kopie</a:t>
            </a:r>
          </a:p>
          <a:p>
            <a:pPr marL="1077913" lvl="1" indent="-446088">
              <a:tabLst/>
            </a:pPr>
            <a:r>
              <a:rPr lang="cs-CZ" altLang="cs-CZ" dirty="0"/>
              <a:t>terminálový přístup</a:t>
            </a:r>
          </a:p>
          <a:p>
            <a:pPr marL="449263" indent="-449263">
              <a:tabLst/>
            </a:pPr>
            <a:r>
              <a:rPr lang="cs-CZ" altLang="cs-CZ" dirty="0"/>
              <a:t>2009 - pilotní projekt na FSS a FF</a:t>
            </a:r>
          </a:p>
          <a:p>
            <a:pPr marL="449263" indent="-449263">
              <a:tabLst/>
            </a:pPr>
            <a:r>
              <a:rPr lang="cs-CZ" altLang="cs-CZ" dirty="0"/>
              <a:t>2010 - rozšíření na celou MU</a:t>
            </a:r>
          </a:p>
          <a:p>
            <a:pPr marL="1077913" lvl="1" indent="-446088">
              <a:tabLst/>
            </a:pPr>
            <a:r>
              <a:rPr lang="cs-CZ" altLang="cs-CZ" dirty="0"/>
              <a:t>projekt FRVŠ</a:t>
            </a:r>
          </a:p>
          <a:p>
            <a:pPr marL="452438" indent="-446088">
              <a:tabLst>
                <a:tab pos="452438" algn="l"/>
              </a:tabLst>
            </a:pPr>
            <a:r>
              <a:rPr lang="cs-CZ" altLang="cs-CZ" dirty="0"/>
              <a:t>postupně převzaly další instituce, dnes základ půjčování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809B2A-7EB9-48B3-BDF0-311ED7B9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712" y="775526"/>
            <a:ext cx="215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228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E6159-2B1D-4D2E-8EBF-B8D8D00E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DNNT = díla nedostupná na trhu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40872E-0E57-415C-8191-EDF9C6B2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0465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projekt NK, technické řešení ve spolupráci s MZK</a:t>
            </a:r>
          </a:p>
          <a:p>
            <a:r>
              <a:rPr lang="cs-CZ" dirty="0"/>
              <a:t>smlouva DILIA, SČKN a NK</a:t>
            </a:r>
          </a:p>
          <a:p>
            <a:r>
              <a:rPr lang="cs-CZ" dirty="0"/>
              <a:t>podmínky</a:t>
            </a:r>
          </a:p>
          <a:p>
            <a:pPr lvl="1"/>
            <a:r>
              <a:rPr lang="cs-CZ" dirty="0"/>
              <a:t>vytváří se seznam děl, která nebyly dlouho vydány, ty lze v elektronické podobě zpřístupnit</a:t>
            </a:r>
          </a:p>
          <a:p>
            <a:pPr lvl="1"/>
            <a:r>
              <a:rPr lang="cs-CZ" dirty="0"/>
              <a:t>v roce 2020 pouze knihy a časopisy do roku 1989</a:t>
            </a:r>
          </a:p>
          <a:p>
            <a:pPr lvl="1"/>
            <a:r>
              <a:rPr lang="cs-CZ" dirty="0"/>
              <a:t>v roce 2021 zvýší se limit do roku 2000</a:t>
            </a:r>
          </a:p>
          <a:p>
            <a:pPr lvl="1"/>
            <a:r>
              <a:rPr lang="cs-CZ" dirty="0"/>
              <a:t>přístupné pro čtenáře po přihlášení přes zapojené knihovny</a:t>
            </a:r>
          </a:p>
          <a:p>
            <a:pPr lvl="1"/>
            <a:r>
              <a:rPr lang="cs-CZ" dirty="0" err="1"/>
              <a:t>roznhraní</a:t>
            </a:r>
            <a:r>
              <a:rPr lang="cs-CZ" dirty="0"/>
              <a:t> NK, </a:t>
            </a:r>
            <a:r>
              <a:rPr lang="cs-CZ" dirty="0">
                <a:hlinkClick r:id="rId2"/>
              </a:rPr>
              <a:t>MZK</a:t>
            </a:r>
            <a:r>
              <a:rPr lang="cs-CZ" dirty="0"/>
              <a:t> a lze i přes Knihovny.cz</a:t>
            </a:r>
          </a:p>
          <a:p>
            <a:r>
              <a:rPr lang="cs-CZ" dirty="0"/>
              <a:t>roční odvody DILIA</a:t>
            </a:r>
          </a:p>
        </p:txBody>
      </p:sp>
    </p:spTree>
    <p:extLst>
      <p:ext uri="{BB962C8B-B14F-4D97-AF65-F5344CB8AC3E}">
        <p14:creationId xmlns:p14="http://schemas.microsoft.com/office/powerpoint/2010/main" val="19106627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A211A-34DF-4B4E-A6A3-37EF6C05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digitálních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B4E4C-8DC0-491C-86C3-1FDB235D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/>
              <a:t>volná díla</a:t>
            </a:r>
          </a:p>
          <a:p>
            <a:pPr marL="449263" indent="-449263">
              <a:tabLst/>
            </a:pPr>
            <a:r>
              <a:rPr lang="cs-CZ" altLang="cs-CZ" dirty="0"/>
              <a:t>závěrečné práce</a:t>
            </a:r>
          </a:p>
          <a:p>
            <a:pPr marL="1077913" lvl="1" indent="-446088">
              <a:tabLst/>
            </a:pPr>
            <a:r>
              <a:rPr lang="cs-CZ" altLang="cs-CZ" dirty="0"/>
              <a:t>thesis.cz (MU a 29 dalších škol)</a:t>
            </a:r>
          </a:p>
          <a:p>
            <a:pPr marL="1077913" lvl="1" indent="-446088">
              <a:tabLst/>
            </a:pPr>
            <a:r>
              <a:rPr lang="cs-CZ" altLang="cs-CZ" dirty="0"/>
              <a:t>digitální </a:t>
            </a:r>
            <a:r>
              <a:rPr lang="cs-CZ" altLang="cs-CZ" dirty="0" err="1"/>
              <a:t>repozitáře</a:t>
            </a:r>
            <a:r>
              <a:rPr lang="cs-CZ" altLang="cs-CZ" dirty="0"/>
              <a:t> (</a:t>
            </a:r>
            <a:r>
              <a:rPr lang="cs-CZ" altLang="cs-CZ" dirty="0" err="1"/>
              <a:t>DSpace</a:t>
            </a:r>
            <a:r>
              <a:rPr lang="cs-CZ" altLang="cs-CZ" dirty="0"/>
              <a:t>)</a:t>
            </a:r>
          </a:p>
          <a:p>
            <a:pPr marL="449263" indent="-449263">
              <a:tabLst/>
            </a:pPr>
            <a:r>
              <a:rPr lang="cs-CZ" altLang="cs-CZ" dirty="0"/>
              <a:t>odborná a zaměstnanecká díla</a:t>
            </a:r>
          </a:p>
          <a:p>
            <a:pPr marL="1077913" lvl="1" indent="-446088">
              <a:tabLst/>
            </a:pPr>
            <a:r>
              <a:rPr lang="cs-CZ" altLang="cs-CZ" dirty="0" err="1"/>
              <a:t>repozitáře</a:t>
            </a:r>
            <a:r>
              <a:rPr lang="cs-CZ" altLang="cs-CZ" dirty="0"/>
              <a:t> univerzit (režim Open Access)</a:t>
            </a:r>
          </a:p>
          <a:p>
            <a:pPr marL="1077913" lvl="1" indent="-446088">
              <a:tabLst/>
            </a:pPr>
            <a:r>
              <a:rPr lang="cs-CZ" altLang="cs-CZ" dirty="0"/>
              <a:t>MU - Repozitar.cz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F4832F-0151-4653-9D40-2720DEF07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3065463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02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86AFC-AA84-4E45-A869-DAE6FD12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Projekty digitalizace v knihovnách</a:t>
            </a:r>
          </a:p>
        </p:txBody>
      </p:sp>
      <p:pic>
        <p:nvPicPr>
          <p:cNvPr id="4" name="Picture 15" descr="ndk">
            <a:extLst>
              <a:ext uri="{FF2B5EF4-FFF2-40B4-BE49-F238E27FC236}">
                <a16:creationId xmlns:a16="http://schemas.microsoft.com/office/drawing/2014/main" id="{873B1D58-F2C1-4274-AD86-912641FC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03" y="256222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arne">
            <a:extLst>
              <a:ext uri="{FF2B5EF4-FFF2-40B4-BE49-F238E27FC236}">
                <a16:creationId xmlns:a16="http://schemas.microsoft.com/office/drawing/2014/main" id="{5AD01CB7-A45C-4F71-8CA4-45653468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22" y="4416174"/>
            <a:ext cx="3160395" cy="47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Mimořádná otevírací doba poboček Městské knihovny v Praze - Praha 11">
            <a:extLst>
              <a:ext uri="{FF2B5EF4-FFF2-40B4-BE49-F238E27FC236}">
                <a16:creationId xmlns:a16="http://schemas.microsoft.com/office/drawing/2014/main" id="{51926D93-6DCE-47D0-A70B-B722A856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68" y="2090103"/>
            <a:ext cx="2648023" cy="37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Digitální knihovna">
            <a:extLst>
              <a:ext uri="{FF2B5EF4-FFF2-40B4-BE49-F238E27FC236}">
                <a16:creationId xmlns:a16="http://schemas.microsoft.com/office/drawing/2014/main" id="{F0360498-775F-41DA-8620-FB45281D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57" y="4182701"/>
            <a:ext cx="2905760" cy="9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1B4BEE5D-D9B7-441F-8A78-469EB96B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33" y="3014662"/>
            <a:ext cx="37623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482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51CBC5-E9F5-48C4-8DCF-BA0C79BA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Vydavatelská činnost</a:t>
            </a:r>
          </a:p>
        </p:txBody>
      </p:sp>
      <p:pic>
        <p:nvPicPr>
          <p:cNvPr id="40962" name="Picture 2" descr="Knihy, Literatura, Kniha, Číst, Znalosti, Vzdělávání">
            <a:extLst>
              <a:ext uri="{FF2B5EF4-FFF2-40B4-BE49-F238E27FC236}">
                <a16:creationId xmlns:a16="http://schemas.microsoft.com/office/drawing/2014/main" id="{CF4BA2A3-D7AE-4D31-A40C-B10781AEA2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9595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11329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6026F-20AD-4A3F-8CFC-721F0085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Vydavatelská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F67A4-E391-4B1F-A7CA-E63CE63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5829"/>
          </a:xfrm>
        </p:spPr>
        <p:txBody>
          <a:bodyPr/>
          <a:lstStyle/>
          <a:p>
            <a:r>
              <a:rPr lang="cs-CZ" dirty="0"/>
              <a:t>volitelná služba</a:t>
            </a:r>
          </a:p>
          <a:p>
            <a:r>
              <a:rPr lang="cs-CZ" dirty="0"/>
              <a:t>vydávání publikací na regionální témata</a:t>
            </a:r>
          </a:p>
          <a:p>
            <a:pPr lvl="1"/>
            <a:r>
              <a:rPr lang="cs-CZ" dirty="0"/>
              <a:t>historie</a:t>
            </a:r>
          </a:p>
          <a:p>
            <a:pPr lvl="1"/>
            <a:r>
              <a:rPr lang="cs-CZ" dirty="0"/>
              <a:t>osobnosti</a:t>
            </a:r>
          </a:p>
          <a:p>
            <a:pPr lvl="1"/>
            <a:r>
              <a:rPr lang="cs-CZ" dirty="0"/>
              <a:t>přírodní a kulturní památky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/>
              <a:t>spolupráce s dalšími paměťovými institucemi</a:t>
            </a:r>
          </a:p>
          <a:p>
            <a:r>
              <a:rPr lang="cs-CZ" dirty="0"/>
              <a:t>vychází z aktuální Koncepce rozvoje knihoven</a:t>
            </a:r>
          </a:p>
        </p:txBody>
      </p:sp>
    </p:spTree>
    <p:extLst>
      <p:ext uri="{BB962C8B-B14F-4D97-AF65-F5344CB8AC3E}">
        <p14:creationId xmlns:p14="http://schemas.microsoft.com/office/powerpoint/2010/main" val="365483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A238D-9459-4DA3-9014-8F3FEAA6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poskytování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61562-4B88-4BBD-A7C0-F94DB3357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definovány v knihovním řádu</a:t>
            </a:r>
          </a:p>
          <a:p>
            <a:r>
              <a:rPr lang="cs-CZ" altLang="cs-CZ" dirty="0"/>
              <a:t>povinný dokument</a:t>
            </a:r>
          </a:p>
          <a:p>
            <a:r>
              <a:rPr lang="cs-CZ" altLang="cs-CZ" dirty="0"/>
              <a:t>rovný přístup ke službám pro všechny</a:t>
            </a:r>
          </a:p>
        </p:txBody>
      </p:sp>
    </p:spTree>
    <p:extLst>
      <p:ext uri="{BB962C8B-B14F-4D97-AF65-F5344CB8AC3E}">
        <p14:creationId xmlns:p14="http://schemas.microsoft.com/office/powerpoint/2010/main" val="17065313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85FAE0-EE20-4ED1-BA4B-F26A1FD5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Reprografické služby</a:t>
            </a:r>
          </a:p>
        </p:txBody>
      </p:sp>
      <p:pic>
        <p:nvPicPr>
          <p:cNvPr id="43010" name="Picture 2" descr="Kopírka, Tiskárna, Technologie">
            <a:extLst>
              <a:ext uri="{FF2B5EF4-FFF2-40B4-BE49-F238E27FC236}">
                <a16:creationId xmlns:a16="http://schemas.microsoft.com/office/drawing/2014/main" id="{B4261D66-3F83-4AB6-A57E-74C6DF5F2F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r="21353" b="-1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0783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B698F-D9E2-4564-BB7C-22384641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Reprografické služby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D719D-08EE-43FA-92CE-21DDD3FE7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/>
              <a:t>kopírování, skenování a tisk</a:t>
            </a:r>
          </a:p>
          <a:p>
            <a:r>
              <a:rPr lang="cs-CZ" altLang="cs-CZ"/>
              <a:t>samoobslužná zařízení</a:t>
            </a:r>
          </a:p>
          <a:p>
            <a:r>
              <a:rPr lang="cs-CZ" altLang="cs-CZ"/>
              <a:t>multifunkční kopírky, knižní skenery</a:t>
            </a:r>
          </a:p>
          <a:p>
            <a:pPr lvl="1"/>
            <a:r>
              <a:rPr lang="cs-CZ" altLang="cs-CZ"/>
              <a:t>interní platební systém (např. SUPO na MU)</a:t>
            </a:r>
          </a:p>
          <a:p>
            <a:pPr lvl="1"/>
            <a:r>
              <a:rPr lang="cs-CZ" altLang="cs-CZ"/>
              <a:t>předplacené karty</a:t>
            </a:r>
          </a:p>
          <a:p>
            <a:pPr lvl="1"/>
            <a:r>
              <a:rPr lang="cs-CZ" altLang="cs-CZ"/>
              <a:t>platba v hotovosti (hlavně malé knihovny)</a:t>
            </a:r>
          </a:p>
          <a:p>
            <a:pPr lvl="2"/>
            <a:r>
              <a:rPr lang="cs-CZ" altLang="cs-CZ"/>
              <a:t>u knihovníka</a:t>
            </a:r>
          </a:p>
          <a:p>
            <a:pPr lvl="2"/>
            <a:r>
              <a:rPr lang="cs-CZ" altLang="cs-CZ"/>
              <a:t>přes automat = bankovníky</a:t>
            </a:r>
            <a:endParaRPr lang="cs-CZ" altLang="cs-CZ" dirty="0"/>
          </a:p>
        </p:txBody>
      </p:sp>
      <p:pic>
        <p:nvPicPr>
          <p:cNvPr id="30722" name="Picture 2" descr="ISIC – jedna karta, dva účty | IT služby Masarykovy univerzity">
            <a:extLst>
              <a:ext uri="{FF2B5EF4-FFF2-40B4-BE49-F238E27FC236}">
                <a16:creationId xmlns:a16="http://schemas.microsoft.com/office/drawing/2014/main" id="{2F91432D-C508-4800-8F51-CC634AB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067" y="2053675"/>
            <a:ext cx="3239968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601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74BF2-AC7B-437D-BD0A-BB107A65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funkce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6D3DC-7A7E-4327-9625-55EC1297D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zvýšit dostupnost a kvalitu knihovních služeb</a:t>
            </a:r>
          </a:p>
          <a:p>
            <a:r>
              <a:rPr lang="cs-CZ" dirty="0"/>
              <a:t>metodická pomoc a poradenství knihovnám</a:t>
            </a:r>
          </a:p>
          <a:p>
            <a:r>
              <a:rPr lang="cs-CZ" dirty="0"/>
              <a:t>vzdělávání knihovníků</a:t>
            </a:r>
          </a:p>
          <a:p>
            <a:r>
              <a:rPr lang="cs-CZ" dirty="0"/>
              <a:t>budování výměnných fondů</a:t>
            </a:r>
          </a:p>
          <a:p>
            <a:r>
              <a:rPr lang="cs-CZ" dirty="0"/>
              <a:t>statistiky</a:t>
            </a:r>
          </a:p>
          <a:p>
            <a:r>
              <a:rPr lang="cs-CZ" dirty="0"/>
              <a:t>realizují krajské a pověřené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232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A9514C-5900-4B74-9A0A-8160CFB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Otázky k zamyšlení</a:t>
            </a:r>
          </a:p>
        </p:txBody>
      </p:sp>
      <p:pic>
        <p:nvPicPr>
          <p:cNvPr id="23554" name="Picture 2" descr="OtaznÃ­k, PoznÃ¡mka, Duplikovat, PoÅ¾adavek, VÄc">
            <a:extLst>
              <a:ext uri="{FF2B5EF4-FFF2-40B4-BE49-F238E27FC236}">
                <a16:creationId xmlns:a16="http://schemas.microsoft.com/office/drawing/2014/main" id="{E55E3F8A-5366-4B9E-A481-3F7A4D58E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6652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1637B-9F46-4263-92D2-4F6CC8C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276702" cy="3670180"/>
          </a:xfrm>
        </p:spPr>
        <p:txBody>
          <a:bodyPr>
            <a:normAutofit lnSpcReduction="10000"/>
          </a:bodyPr>
          <a:lstStyle/>
          <a:p>
            <a:pPr marL="628650" indent="-539750"/>
            <a:r>
              <a:rPr lang="pl-PL" sz="3600" dirty="0"/>
              <a:t>Poskytuje knihovna moderní služby?</a:t>
            </a:r>
          </a:p>
          <a:p>
            <a:pPr marL="628650" indent="-539750"/>
            <a:r>
              <a:rPr lang="pl-PL" sz="3600" dirty="0"/>
              <a:t>Jsou knihovny v oblasti služeb dostatečně atraktivní?</a:t>
            </a:r>
          </a:p>
          <a:p>
            <a:pPr marL="628650" indent="-539750"/>
            <a:r>
              <a:rPr lang="pl-PL" sz="3600" dirty="0"/>
              <a:t>Jaké služby by šlo realizovat online a po kterých by byla největší poptávka?</a:t>
            </a:r>
          </a:p>
        </p:txBody>
      </p:sp>
    </p:spTree>
    <p:extLst>
      <p:ext uri="{BB962C8B-B14F-4D97-AF65-F5344CB8AC3E}">
        <p14:creationId xmlns:p14="http://schemas.microsoft.com/office/powerpoint/2010/main" val="3585554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FDE190-4871-4B05-963D-A5B1C6E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33355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dirty="0">
                <a:solidFill>
                  <a:srgbClr val="FFFFFF"/>
                </a:solidFill>
              </a:rPr>
              <a:t>Výpůjční služby</a:t>
            </a:r>
          </a:p>
        </p:txBody>
      </p:sp>
      <p:pic>
        <p:nvPicPr>
          <p:cNvPr id="23554" name="Picture 2" descr="Děvče, Knihy, Police, Knihovna, Čtení, Kolekce">
            <a:extLst>
              <a:ext uri="{FF2B5EF4-FFF2-40B4-BE49-F238E27FC236}">
                <a16:creationId xmlns:a16="http://schemas.microsoft.com/office/drawing/2014/main" id="{C21E4C64-308D-4DDE-B678-921154549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r="8078" b="-1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969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B3C15-C95A-43A2-A096-FE108275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předmětem výpůjčních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6512D9-5F61-43CC-ADB7-98432FD6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599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základní služba knihovny</a:t>
            </a:r>
          </a:p>
          <a:p>
            <a:r>
              <a:rPr lang="cs-CZ" altLang="cs-CZ" dirty="0"/>
              <a:t>půjčování knihovních jednotek</a:t>
            </a:r>
          </a:p>
          <a:p>
            <a:r>
              <a:rPr lang="cs-CZ" altLang="cs-CZ" dirty="0"/>
              <a:t>přijímaní vrácených </a:t>
            </a:r>
            <a:r>
              <a:rPr lang="cs-CZ" altLang="cs-CZ" dirty="0" err="1"/>
              <a:t>k.j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prolongace (prodloužení)</a:t>
            </a:r>
          </a:p>
          <a:p>
            <a:r>
              <a:rPr lang="cs-CZ" altLang="cs-CZ" dirty="0"/>
              <a:t>rezervace</a:t>
            </a:r>
          </a:p>
          <a:p>
            <a:r>
              <a:rPr lang="cs-CZ" altLang="cs-CZ" dirty="0"/>
              <a:t>upomínky</a:t>
            </a:r>
          </a:p>
          <a:p>
            <a:r>
              <a:rPr lang="cs-CZ" altLang="cs-CZ" dirty="0"/>
              <a:t>evidence čtenářů</a:t>
            </a:r>
          </a:p>
          <a:p>
            <a:r>
              <a:rPr lang="cs-CZ" altLang="cs-CZ" dirty="0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600169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2101</Words>
  <Application>Microsoft Office PowerPoint</Application>
  <PresentationFormat>Širokoúhlá obrazovka</PresentationFormat>
  <Paragraphs>454</Paragraphs>
  <Slides>74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83" baseType="lpstr">
      <vt:lpstr>Arial</vt:lpstr>
      <vt:lpstr>Calibri</vt:lpstr>
      <vt:lpstr>Calibri Light</vt:lpstr>
      <vt:lpstr>LatoWeb</vt:lpstr>
      <vt:lpstr>Univers-Regular-Bold</vt:lpstr>
      <vt:lpstr>Verdana</vt:lpstr>
      <vt:lpstr>Wingdings</vt:lpstr>
      <vt:lpstr>Retrospektiva</vt:lpstr>
      <vt:lpstr>Image</vt:lpstr>
      <vt:lpstr>Služby knihoven</vt:lpstr>
      <vt:lpstr>Veřejné knihovnické a informační služby</vt:lpstr>
      <vt:lpstr>Služby ze zákona povinné</vt:lpstr>
      <vt:lpstr>Služby ze zákona nepovinné</vt:lpstr>
      <vt:lpstr>Bezplatné služby???</vt:lpstr>
      <vt:lpstr>Platba za služby v KZ</vt:lpstr>
      <vt:lpstr>Zásady poskytování služeb</vt:lpstr>
      <vt:lpstr>Výpůjční služby</vt:lpstr>
      <vt:lpstr>Co je předmětem výpůjčních služeb</vt:lpstr>
      <vt:lpstr>Právní úprava půjčování</vt:lpstr>
      <vt:lpstr>Knihovní řád</vt:lpstr>
      <vt:lpstr>Obsah knihovního řádu</vt:lpstr>
      <vt:lpstr>Čtenář</vt:lpstr>
      <vt:lpstr>Knihovna</vt:lpstr>
      <vt:lpstr>Právo na náhradu škody</vt:lpstr>
      <vt:lpstr>Půjčování</vt:lpstr>
      <vt:lpstr>Vracení</vt:lpstr>
      <vt:lpstr>Druhy výpůjček</vt:lpstr>
      <vt:lpstr>Absenční</vt:lpstr>
      <vt:lpstr>Prolongace</vt:lpstr>
      <vt:lpstr>Rezervace dokumentů</vt:lpstr>
      <vt:lpstr>Upomínky</vt:lpstr>
      <vt:lpstr>Prezenční výpůjčky</vt:lpstr>
      <vt:lpstr>Cirkulační služby</vt:lpstr>
      <vt:lpstr>Meziknihovní služby</vt:lpstr>
      <vt:lpstr>Meziknihovní služby</vt:lpstr>
      <vt:lpstr>Meziknihovní výpůjční služby (MVS)</vt:lpstr>
      <vt:lpstr>Povinnosti žádající knihovny</vt:lpstr>
      <vt:lpstr>Povinnosti dožádané knihovny </vt:lpstr>
      <vt:lpstr>Národní možnosti MVS</vt:lpstr>
      <vt:lpstr>Elektronické dodávání dokumentů</vt:lpstr>
      <vt:lpstr>Varianta A</vt:lpstr>
      <vt:lpstr>Varianta B</vt:lpstr>
      <vt:lpstr>Služby EDD</vt:lpstr>
      <vt:lpstr>Služby EDD</vt:lpstr>
      <vt:lpstr>Mezinárodní meziknihovní výpůjční služby </vt:lpstr>
      <vt:lpstr>Informační služby</vt:lpstr>
      <vt:lpstr>Informační potřeba</vt:lpstr>
      <vt:lpstr>Prezentace aplikace PowerPoint</vt:lpstr>
      <vt:lpstr>Informační služby</vt:lpstr>
      <vt:lpstr>Informace z vnějších zdrojů</vt:lpstr>
      <vt:lpstr>Ptejte se knihovny</vt:lpstr>
      <vt:lpstr>Přístup k internetu</vt:lpstr>
      <vt:lpstr>Písemné rešerše</vt:lpstr>
      <vt:lpstr>Druhy rešerší</vt:lpstr>
      <vt:lpstr>Vzdělávací a kulturní akce</vt:lpstr>
      <vt:lpstr>Čtenářství</vt:lpstr>
      <vt:lpstr>Výzkumy čtenářství</vt:lpstr>
      <vt:lpstr>Podpora čtenářství</vt:lpstr>
      <vt:lpstr>Podpora čtenářství</vt:lpstr>
      <vt:lpstr>Podpora čtenářství</vt:lpstr>
      <vt:lpstr>Mezinárodní výzkumy</vt:lpstr>
      <vt:lpstr>Mezinárodní výzkumy</vt:lpstr>
      <vt:lpstr>Projekty zaměřené na čtenářství</vt:lpstr>
      <vt:lpstr>Nejznámější akce na podporu čtenářství</vt:lpstr>
      <vt:lpstr>Heslo dne...</vt:lpstr>
      <vt:lpstr>... nebo ještě lépe...</vt:lpstr>
      <vt:lpstr>...třeba i takto</vt:lpstr>
      <vt:lpstr>Další zdroje ke čtenářství</vt:lpstr>
      <vt:lpstr>Přístup k placeným zdrojům</vt:lpstr>
      <vt:lpstr>Přístup k placeným zdrojům</vt:lpstr>
      <vt:lpstr>E-knihy do knihoven</vt:lpstr>
      <vt:lpstr>Zahraniční služby půjčování</vt:lpstr>
      <vt:lpstr>Koncept e-prezenčky na MU</vt:lpstr>
      <vt:lpstr>DNNT = díla nedostupná na trhu</vt:lpstr>
      <vt:lpstr>Budování digitálních knihoven</vt:lpstr>
      <vt:lpstr>Projekty digitalizace v knihovnách</vt:lpstr>
      <vt:lpstr>Vydavatelská činnost</vt:lpstr>
      <vt:lpstr>Vydavatelská činnost</vt:lpstr>
      <vt:lpstr>Reprografické služby</vt:lpstr>
      <vt:lpstr>Reprografické služby</vt:lpstr>
      <vt:lpstr>Regionální funkce knihoven</vt:lpstr>
      <vt:lpstr>Otázky k zamyšlení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Služby knihoven</dc:title>
  <dc:creator>Martin Krčál</dc:creator>
  <cp:lastModifiedBy>Martin Krčál</cp:lastModifiedBy>
  <cp:revision>8</cp:revision>
  <dcterms:created xsi:type="dcterms:W3CDTF">2021-01-14T14:34:47Z</dcterms:created>
  <dcterms:modified xsi:type="dcterms:W3CDTF">2024-12-06T12:01:42Z</dcterms:modified>
</cp:coreProperties>
</file>