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5768" autoAdjust="0"/>
  </p:normalViewPr>
  <p:slideViewPr>
    <p:cSldViewPr snapToGrid="0">
      <p:cViewPr varScale="1">
        <p:scale>
          <a:sx n="65" d="100"/>
          <a:sy n="65" d="100"/>
        </p:scale>
        <p:origin x="66" y="2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0:3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24575,'13'1'0,"0"2"0,0-1 0,0 2 0,0 0 0,-1 0 0,1 2 0,-1-1 0,21 14 0,-1-2 0,342 191 0,-247-135 0,403 275 0,-510-332 0,0 1 0,-2 1 0,0 1 0,-1 0 0,0 2 0,-2 0 0,-1 0 0,0 2 0,-2-1 0,14 36 0,-18-40 0,133 318 0,-113-248 0,-12-36 0,38 87 0,-34-92 0,-3 0 0,-2 1 0,-2 1 0,8 64 0,2 2 0,26 132 0,47 176 0,-2-94 0,10 30 0,-69-244 0,-6-19 0,3-1 0,48 96 0,-10-43 0,35 64 0,-42-79 0,-51-101 0,2-1 0,1-1 0,1-1 0,33 45 0,-10-20 0,-2 1 0,36 74 0,-31-52 0,-32-61 0,0-2 0,1 1 0,1-1 0,0-1 0,0 0 0,2-1 0,24 18 0,116 63 0,-82-52 0,-42-25 0,1-1 0,0-1 0,1-2 0,50 13 0,138 17 0,-71-16 0,-115-19 0,1-1 0,0 2 0,54 20 0,-70-21 0,1-2 0,-1 0 0,1-1 0,27 1 0,-25-2 0,0 0 0,-1 1 0,26 8 0,94 32 0,49 19 0,-135-41 0,10 6 0,88 23 0,-96-38 0,42 12 0,-37-5 6,-26-9-691,39 17-1,-48-15-6140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0:3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24575,'8'0'0,"0"1"0,0 1 0,0-1 0,0 1 0,0 0 0,0 1 0,-1 0 0,1 0 0,-1 1 0,10 6 0,9 7 0,33 29 0,-24-17 0,-20-18 0,-6-5 0,0 1 0,-1-1 0,0 1 0,0 1 0,12 15 0,-19-22 0,0 1 0,0-1 0,0 1 0,0 0 0,-1-1 0,1 1 0,-1 0 0,1 0 0,-1-1 0,0 1 0,0 0 0,1 0 0,-1-1 0,0 1 0,-1 0 0,1 0 0,0 0 0,0-1 0,-1 1 0,1 0 0,-1 0 0,0-1 0,1 1 0,-1 0 0,0-1 0,0 1 0,0-1 0,0 1 0,0-1 0,0 0 0,-1 1 0,1-1 0,0 0 0,-1 0 0,1 0 0,-1 0 0,1 0 0,-1 0 0,1 0 0,-4 1 0,-17 10-170,-1-1-1,0-1 0,0-1 1,-1-1-1,0-1 0,0-1 1,-51 5-1,46-8-6655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0:4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24575,'1'1'0,"0"0"0,0 1 0,-1-1 0,1 0 0,0 0 0,0 0 0,1 0 0,-1 0 0,0 0 0,0 0 0,0-1 0,1 1 0,-1 0 0,0-1 0,1 1 0,-1-1 0,0 1 0,1-1 0,-1 1 0,1-1 0,-1 0 0,1 0 0,1 0 0,3 2 0,429 82 0,-240-51 0,-71-8 0,-2 6 0,-2 6 0,-1 4 0,161 81 0,-129-49 0,114 59 0,-6 10 0,275 200 0,-524-334 0,47 32 0,-2 2 0,-2 2 0,81 87 0,160 212 0,48 31 0,-280-302 0,-2 3 0,-5 3 0,50 91 0,31 87 0,48 86 0,-59-148 0,218 260 0,-298-398 0,374 397 0,-304-336 0,-67-68 0,1-2 0,3-2 0,2-3 0,1-2 0,88 47 0,242 152 0,-161-92 0,-138-94 0,312 180 0,-236-142 0,-85-46 0,155 66 0,-131-79 0,0-6 0,113 15 0,-97-19 0,8-1 0,81 18 0,-132-25 0,106 8 0,9 0 0,-105-9 0,-40-7 0,0 1 0,0 3 0,80 27 0,-36-4 0,155 38 0,-169-52-46,-28-6-613,84 12-1,-89-22-6166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0:4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24575,'52'4'0,"-1"3"0,-1 1 0,1 3 0,-2 2 0,59 23 0,-99-32 0,1 0 0,-1 0 0,1 1 0,-1 0 0,0 1 0,-1 0 0,0 0 0,0 1 0,0 0 0,-1 0 0,1 1 0,-2 0 0,8 11 0,-10-12 0,0 0 0,0 0 0,-1 0 0,0 1 0,0-1 0,-1 1 0,0 0 0,0 0 0,-1 0 0,0 0 0,0 0 0,-1 0 0,0 0 0,-1 0 0,1 0 0,-1 0 0,-4 13 0,2-15 0,0 1 0,0-1 0,-1 1 0,0-1 0,0 0 0,0 0 0,-1-1 0,0 1 0,0-1 0,0 0 0,-7 5 0,-8 5 0,-40 24 0,50-34 0,0-1 0,0 0 0,-1 0 0,1-1 0,-1-1 0,-18 2 0,-41 12 0,-37 21-1365,76-25-5461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0:58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1 657 24575,'741'-2'48,"917"5"-877,-998 11 782,191 2 875,-357-15-828,404-4 0,-239-32 0,-445 10 0,226-57 0,116-16 0,-257 51 0,187-14 0,-94 14 0,235-20 0,-436 51 0,-89 2 0,-60 7 0,69-2 0,-90 8 0,-1-1 0,0 0 0,0-1 0,0-2 0,-1 0 0,32-12 0,-28 9 0,0 2 0,1 1 0,-1 1 0,44-2 0,98 8 0,-65 1 0,19-1 0,191-5 0,-271-2 24,-1-1 0,0-3-1,0-1 1,56-23 0,58-15-1508,-122 41-5342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1:0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24575,'15'0'0,"-1"1"0,1 0 0,-1 1 0,1 1 0,-1 0 0,0 1 0,0 0 0,0 1 0,-1 1 0,15 8 0,-20-9 0,-1-1 0,0 1 0,-1 1 0,1-1 0,-1 1 0,0 0 0,0 1 0,-1-1 0,0 1 0,0 0 0,0 0 0,-1 1 0,0 0 0,-1-1 0,0 1 0,0 0 0,-1 1 0,3 12 0,-2-2 30,-1 0 0,0 0 0,-2 26 0,0-40-117,0 0-1,-1 1 1,0-1 0,0 0-1,0 0 1,-1 0 0,0 0-1,0 0 1,0 0-1,0 0 1,-1 0 0,0-1-1,0 1 1,0-1 0,0 0-1,-6 6 1,-11 3-6739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1:0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1 718 24575,'0'1'0,"0"0"0,1 0 0,-1 1 0,0-2 0,1 1 0,-1 0 0,1 0 0,-1 0 0,1 0 0,0 0 0,-1 0 0,1 0 0,0-1 0,0 1 0,-1 0 0,1-1 0,0 1 0,0 0 0,0-1 0,0 1 0,0-1 0,0 1 0,1-1 0,30 11 0,-21-8 0,35 7 0,0-1 0,1-3 0,-1-2 0,1-2 0,49-4 0,-20 2 0,1379-3 0,-451-83 0,-541 33 0,35-22 0,-165 21 0,-33 15 0,355-61 0,133-24 0,-735 117 0,5 0 0,1099-165 0,-790 117 0,-347 53 0,-1 0 0,1 1 0,-1 2 0,37 4 0,-45-3 0,-1 1 0,0 0 0,0 0 0,0 1 0,0 1 0,-1-1 0,1 2 0,-1-1 0,-1 1 0,13 11 0,9 9 0,-11-7 0,1-2 0,0 0 0,2-2 0,-1 0 0,46 22 0,-40-25 0,1-2 0,0 0 0,0-2 0,1-1 0,0-1 0,0-2 0,1-1 0,36 0 0,-26-5-103,-9 0-318,0 2 1,56 6-1,-55 1-6405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1:05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24575,'19'0'0,"0"0"0,1 2 0,-1 0 0,0 2 0,0 0 0,0 0 0,23 11 0,-38-14 0,1 1 0,-1 0 0,0 0 0,0 1 0,0-1 0,-1 1 0,1 0 0,-1 0 0,1 0 0,-1 0 0,0 0 0,0 1 0,0 0 0,-1-1 0,1 1 0,-1 0 0,0 0 0,0 1 0,0-1 0,-1 0 0,0 1 0,1-1 0,-1 0 0,-1 1 0,1 0 0,-1-1 0,0 1 0,0-1 0,0 1 0,0-1 0,-1 1 0,0-1 0,0 1 0,0-1 0,-1 1 0,-2 5 0,-2 6 0,-1-1 0,0 1 0,-2-1 0,1-1 0,-2 0 0,-14 17 0,-77 74 0,11-13 0,71-70-1365,1-2-5461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4:31:28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24575,'0'831'-1365,"0"-810"-5461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nagementmania.com/en/six-basic-emot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Ontologie, metadata, emoce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327B5-DE85-1D63-FBD5-3016F3887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FE2AF82-554F-9538-98D3-844296E7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D9556E9-C6D7-5B03-4E7C-AA819B6B0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 AI a metadat</a:t>
            </a:r>
          </a:p>
          <a:p>
            <a:r>
              <a:rPr lang="cs-CZ" dirty="0"/>
              <a:t>Klíčové je vědět, co chceme</a:t>
            </a:r>
          </a:p>
          <a:p>
            <a:r>
              <a:rPr lang="cs-CZ" dirty="0"/>
              <a:t>Otázka je, zda zůstaneme u kognitivních, racionálních entitních kategorií</a:t>
            </a:r>
          </a:p>
          <a:p>
            <a:r>
              <a:rPr lang="cs-CZ" dirty="0"/>
              <a:t>Rozhodující je kvalita a dopředu jasný cíl vývoje, což je ale problematické</a:t>
            </a:r>
          </a:p>
          <a:p>
            <a:r>
              <a:rPr lang="cs-CZ" dirty="0"/>
              <a:t>Různé vzdělávací paradigmata mají různé kategorie popisu</a:t>
            </a:r>
          </a:p>
        </p:txBody>
      </p:sp>
    </p:spTree>
    <p:extLst>
      <p:ext uri="{BB962C8B-B14F-4D97-AF65-F5344CB8AC3E}">
        <p14:creationId xmlns:p14="http://schemas.microsoft.com/office/powerpoint/2010/main" val="135278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4CA7C1-8505-40F5-67B9-F82457E99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70BD89-FE45-AD40-1C7C-EA23E35A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2AE203-5405-301C-4067-3993535CC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Affective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  <a:p>
            <a:r>
              <a:rPr lang="cs-CZ" dirty="0"/>
              <a:t>Otázka je, co jsou to emoce</a:t>
            </a:r>
          </a:p>
          <a:p>
            <a:r>
              <a:rPr lang="cs-CZ" dirty="0"/>
              <a:t>Jaký je vztah emocí k racionalitě?</a:t>
            </a:r>
          </a:p>
          <a:p>
            <a:r>
              <a:rPr lang="cs-CZ" dirty="0"/>
              <a:t>Proč potřebujeme emoce k učení?</a:t>
            </a:r>
          </a:p>
          <a:p>
            <a:r>
              <a:rPr lang="cs-CZ" dirty="0"/>
              <a:t>Jaké potřebujeme emoce k učení?</a:t>
            </a:r>
          </a:p>
        </p:txBody>
      </p:sp>
      <p:pic>
        <p:nvPicPr>
          <p:cNvPr id="1026" name="Picture 2" descr="Six Basic Emotions - ManagementMania.com">
            <a:hlinkClick r:id="rId2"/>
            <a:extLst>
              <a:ext uri="{FF2B5EF4-FFF2-40B4-BE49-F238E27FC236}">
                <a16:creationId xmlns:a16="http://schemas.microsoft.com/office/drawing/2014/main" id="{6B0D801A-C9F0-DB62-84EF-598E9EA0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7" y="179252"/>
            <a:ext cx="5098473" cy="44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2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2AD47-3CA8-48A8-C710-850430AE2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A4076D-3F6B-69F6-1652-E37CB73F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možného využití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99DABB-B924-F8C7-7257-D4D36334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Personalizace obsahu</a:t>
            </a:r>
          </a:p>
          <a:p>
            <a:r>
              <a:rPr lang="cs-CZ" dirty="0"/>
              <a:t>Změna edukačních či dialogových strategií</a:t>
            </a:r>
          </a:p>
          <a:p>
            <a:r>
              <a:rPr lang="cs-CZ" dirty="0"/>
              <a:t>Práce se stresem</a:t>
            </a:r>
          </a:p>
          <a:p>
            <a:r>
              <a:rPr lang="cs-CZ" dirty="0"/>
              <a:t>Práce s únavou</a:t>
            </a:r>
          </a:p>
          <a:p>
            <a:r>
              <a:rPr lang="cs-CZ" dirty="0"/>
              <a:t>Změny v ovládání nebo možnostech systému</a:t>
            </a:r>
          </a:p>
          <a:p>
            <a:r>
              <a:rPr lang="cs-CZ" dirty="0"/>
              <a:t>Možnost měnit tón hlasu u řečového výstupu</a:t>
            </a:r>
          </a:p>
          <a:p>
            <a:r>
              <a:rPr lang="cs-CZ" dirty="0"/>
              <a:t>Možnost porozumět lépe obsahu sdělení</a:t>
            </a:r>
          </a:p>
          <a:p>
            <a:r>
              <a:rPr lang="cs-CZ" dirty="0"/>
              <a:t>Podpora osob s poruchou v autistickém spektru</a:t>
            </a:r>
          </a:p>
        </p:txBody>
      </p:sp>
    </p:spTree>
    <p:extLst>
      <p:ext uri="{BB962C8B-B14F-4D97-AF65-F5344CB8AC3E}">
        <p14:creationId xmlns:p14="http://schemas.microsoft.com/office/powerpoint/2010/main" val="365647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6FDC04-6688-B2ED-34D4-748EA5CF8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8E3952-6F83-7175-4988-B037DCEF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cesty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51CABD-F92E-B566-6830-53F5A38E6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textových dokumentů</a:t>
            </a:r>
          </a:p>
          <a:p>
            <a:r>
              <a:rPr lang="cs-CZ" dirty="0"/>
              <a:t>Analýza video či audio vstupu</a:t>
            </a:r>
          </a:p>
          <a:p>
            <a:r>
              <a:rPr lang="cs-CZ" dirty="0"/>
              <a:t>Analýza gest a proxemiky</a:t>
            </a:r>
          </a:p>
          <a:p>
            <a:r>
              <a:rPr lang="cs-CZ" dirty="0"/>
              <a:t>Analýza fyziologických parametrů:</a:t>
            </a:r>
          </a:p>
          <a:p>
            <a:pPr lvl="1"/>
            <a:r>
              <a:rPr lang="cs-CZ" dirty="0"/>
              <a:t>Teplota</a:t>
            </a:r>
          </a:p>
          <a:p>
            <a:pPr lvl="1"/>
            <a:r>
              <a:rPr lang="cs-CZ" dirty="0"/>
              <a:t>Galvanický odpor kůže</a:t>
            </a:r>
          </a:p>
          <a:p>
            <a:pPr lvl="1"/>
            <a:r>
              <a:rPr lang="cs-CZ" dirty="0"/>
              <a:t>Tep</a:t>
            </a:r>
          </a:p>
          <a:p>
            <a:pPr lvl="1"/>
            <a:r>
              <a:rPr lang="cs-CZ" dirty="0"/>
              <a:t>Rychlost dýchání</a:t>
            </a:r>
          </a:p>
          <a:p>
            <a:pPr lvl="1"/>
            <a:r>
              <a:rPr lang="cs-CZ" dirty="0"/>
              <a:t>Třes</a:t>
            </a:r>
          </a:p>
          <a:p>
            <a:pPr lvl="1"/>
            <a:r>
              <a:rPr lang="cs-CZ" dirty="0"/>
              <a:t>…</a:t>
            </a:r>
          </a:p>
          <a:p>
            <a:pPr lvl="1"/>
            <a:r>
              <a:rPr lang="cs-CZ" dirty="0"/>
              <a:t>Hormonální rovnováha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69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EC60D9-3312-EDD1-2AD3-A63A45B7F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7FD13F-F2E6-43EA-0C98-7E9C3EE0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Katalogy emocí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6D6EBC-A0F2-69EC-4319-5A729C7E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Big 6: hněv, znechucení, štěstí, smutek, strach, překvapení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Arnold: hněv, nechuť, odvaha, sklíčenost, touha, zoufalství, strach, nenávist, naděje, láska, smutek</a:t>
            </a:r>
          </a:p>
          <a:p>
            <a:r>
              <a:rPr lang="cs-CZ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Ekman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Friesen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cs-CZ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Ellsworth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hněv, odpor, strach, radost, smutek, překvapení</a:t>
            </a:r>
          </a:p>
          <a:p>
            <a:r>
              <a:rPr lang="cs-CZ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Gray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vztek a hrůza, úzkost, radost</a:t>
            </a:r>
          </a:p>
          <a:p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</a:rPr>
              <a:t>Izard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</a:rPr>
              <a:t>: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hněv, opovržení, znechucení, úzkost, strach, vina, zájem, radost, stud, překvapení</a:t>
            </a:r>
          </a:p>
          <a:p>
            <a:endParaRPr lang="cs-CZ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8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34B1BF-B098-A226-7332-325EA0217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4419DB-9516-272E-CC02-406BA6E7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CB3B5E1-8F0D-37FE-0D88-A17FA7652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26991" cy="3593545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8BBAFE-94D0-0842-F57B-FAE7738E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104" y="2314351"/>
            <a:ext cx="4826991" cy="36229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293490B-D271-3E80-C824-2830CE3A0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009" y="3273759"/>
            <a:ext cx="4826991" cy="35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DB630-8DD4-3A4A-5EC0-2A1024015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5D39DF-46A4-BAB0-3681-73090132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Sémantizace</a:t>
            </a:r>
            <a:r>
              <a:rPr lang="cs-CZ" dirty="0"/>
              <a:t> obsahu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4564EB-2E6F-1943-2484-728E717A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AI zjistíme, co je obsahem a pracujeme s tím</a:t>
            </a:r>
          </a:p>
          <a:p>
            <a:r>
              <a:rPr lang="cs-CZ" dirty="0"/>
              <a:t>Pomocí popisu zjistíme, co data znamenají a pracujeme s tím</a:t>
            </a:r>
          </a:p>
          <a:p>
            <a:endParaRPr lang="cs-CZ" dirty="0"/>
          </a:p>
          <a:p>
            <a:r>
              <a:rPr lang="cs-CZ" dirty="0"/>
              <a:t>Obě varianty mají své pro a proti</a:t>
            </a:r>
          </a:p>
          <a:p>
            <a:r>
              <a:rPr lang="cs-CZ" dirty="0"/>
              <a:t>Základní motivace: chceme, aby počítač rozuměl určitým datům a uměl nad nimi provádět operace (od </a:t>
            </a:r>
            <a:r>
              <a:rPr lang="cs-CZ" dirty="0" err="1"/>
              <a:t>repozitářů</a:t>
            </a:r>
            <a:r>
              <a:rPr lang="cs-CZ" dirty="0"/>
              <a:t> k infrastrukturním výzkumným nástrojům)</a:t>
            </a:r>
          </a:p>
        </p:txBody>
      </p:sp>
    </p:spTree>
    <p:extLst>
      <p:ext uri="{BB962C8B-B14F-4D97-AF65-F5344CB8AC3E}">
        <p14:creationId xmlns:p14="http://schemas.microsoft.com/office/powerpoint/2010/main" val="352769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06A653-7BC1-4B85-71C2-18BBA8DF8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E240CD-55D8-C14C-2C91-D80D5EB7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6CE954-0D37-8D71-4DED-6449D57AF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dat je drahý</a:t>
            </a:r>
          </a:p>
          <a:p>
            <a:r>
              <a:rPr lang="cs-CZ" dirty="0"/>
              <a:t>Data sety jsou nekvalitní a nekonzistentní</a:t>
            </a:r>
          </a:p>
          <a:p>
            <a:r>
              <a:rPr lang="cs-CZ" dirty="0"/>
              <a:t>Data sety obsahují předsudky nebo chyby (víme, co je pravda?)</a:t>
            </a:r>
          </a:p>
          <a:p>
            <a:r>
              <a:rPr lang="cs-CZ" dirty="0"/>
              <a:t>Potřebujme přejít (někdy) od ontologie jednotlivin k ontologii systému</a:t>
            </a:r>
          </a:p>
          <a:p>
            <a:r>
              <a:rPr lang="cs-CZ" dirty="0"/>
              <a:t>Data sety jsou příliš velké</a:t>
            </a:r>
          </a:p>
          <a:p>
            <a:r>
              <a:rPr lang="cs-CZ" dirty="0"/>
              <a:t>Nevíme, co chceme nebo to nevíme dopředu</a:t>
            </a:r>
          </a:p>
          <a:p>
            <a:r>
              <a:rPr lang="cs-CZ" dirty="0"/>
              <a:t>Potřebujeme (někdy) jistotu správných odpovědí</a:t>
            </a:r>
          </a:p>
        </p:txBody>
      </p:sp>
    </p:spTree>
    <p:extLst>
      <p:ext uri="{BB962C8B-B14F-4D97-AF65-F5344CB8AC3E}">
        <p14:creationId xmlns:p14="http://schemas.microsoft.com/office/powerpoint/2010/main" val="145579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599FD5-6D38-FA58-A48D-8131EF0A9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B554A9-E7D1-0222-F6B1-C07A3794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Sémantické technologie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E6258A-451C-A028-A808-67EEA5965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Přiřazení informací k datům, typicky metadaty, AI nebo dolováním dat</a:t>
            </a:r>
          </a:p>
          <a:p>
            <a:r>
              <a:rPr lang="cs-CZ" dirty="0"/>
              <a:t>Sémantický web – web + metadata</a:t>
            </a:r>
          </a:p>
          <a:p>
            <a:r>
              <a:rPr lang="cs-CZ" dirty="0"/>
              <a:t>Stavěný na RDF (ale RDF je příliš obecné!)</a:t>
            </a:r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Integrace dat z více zdrojů</a:t>
            </a:r>
          </a:p>
          <a:p>
            <a:pPr lvl="1"/>
            <a:r>
              <a:rPr lang="cs-CZ" dirty="0"/>
              <a:t>Kvalitnější vyhledávání</a:t>
            </a:r>
          </a:p>
          <a:p>
            <a:pPr lvl="1"/>
            <a:r>
              <a:rPr lang="cs-CZ" dirty="0"/>
              <a:t>Komplexnější informace</a:t>
            </a:r>
          </a:p>
          <a:p>
            <a:pPr lvl="1"/>
            <a:r>
              <a:rPr lang="cs-CZ" dirty="0"/>
              <a:t>Popis vztahů mezi objekty</a:t>
            </a:r>
          </a:p>
          <a:p>
            <a:pPr lvl="1"/>
            <a:r>
              <a:rPr lang="cs-CZ" dirty="0"/>
              <a:t>Přiřazení významu informacím</a:t>
            </a:r>
          </a:p>
        </p:txBody>
      </p:sp>
    </p:spTree>
    <p:extLst>
      <p:ext uri="{BB962C8B-B14F-4D97-AF65-F5344CB8AC3E}">
        <p14:creationId xmlns:p14="http://schemas.microsoft.com/office/powerpoint/2010/main" val="303845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AFA390-5905-5C4E-C965-ACD687CA0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6B0878-AE0E-6C27-A255-8F14D2F8D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682389-1B30-12E5-6BFE-C38468F1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A908AD-A908-3589-4EB5-20155C48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světa, popisující jeho strukturu, entity a vztahy mezi nimi</a:t>
            </a:r>
          </a:p>
          <a:p>
            <a:r>
              <a:rPr lang="cs-CZ" dirty="0"/>
              <a:t>Čím přesnější, tím lepší</a:t>
            </a:r>
          </a:p>
          <a:p>
            <a:r>
              <a:rPr lang="cs-CZ" dirty="0"/>
              <a:t>Různé kategorie:</a:t>
            </a:r>
          </a:p>
          <a:p>
            <a:pPr lvl="1"/>
            <a:r>
              <a:rPr lang="cs-CZ" dirty="0"/>
              <a:t>Instance a objekty (individua)</a:t>
            </a:r>
          </a:p>
          <a:p>
            <a:pPr lvl="1"/>
            <a:r>
              <a:rPr lang="cs-CZ" dirty="0"/>
              <a:t>Třídy</a:t>
            </a:r>
          </a:p>
          <a:p>
            <a:pPr lvl="1"/>
            <a:r>
              <a:rPr lang="cs-CZ" dirty="0"/>
              <a:t>Vlastnosti</a:t>
            </a:r>
          </a:p>
          <a:p>
            <a:pPr lvl="1"/>
            <a:r>
              <a:rPr lang="cs-CZ" dirty="0"/>
              <a:t>Relace a vztahy</a:t>
            </a:r>
          </a:p>
          <a:p>
            <a:pPr lvl="1"/>
            <a:r>
              <a:rPr lang="cs-CZ" dirty="0"/>
              <a:t>Funkční výrazy (struktury nad relacemi)</a:t>
            </a:r>
          </a:p>
        </p:txBody>
      </p:sp>
    </p:spTree>
    <p:extLst>
      <p:ext uri="{BB962C8B-B14F-4D97-AF65-F5344CB8AC3E}">
        <p14:creationId xmlns:p14="http://schemas.microsoft.com/office/powerpoint/2010/main" val="92569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FC15B-DF9E-C0B9-36C7-4C8F926CB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FA428B-A940-244D-49EF-BEA5565C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</a:t>
            </a:r>
            <a:r>
              <a:rPr lang="cs-CZ" dirty="0" err="1"/>
              <a:t>enginy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281AE4-480B-A2B2-DDEF-F5A5F328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Programy, které z ontologicky popsaných datových struktur vyvozují nějaké informace</a:t>
            </a:r>
          </a:p>
          <a:p>
            <a:r>
              <a:rPr lang="cs-CZ" dirty="0"/>
              <a:t>Užívá se např. jazyk SPARQL (podobný SQL) -&gt; model dotaz – odpověď</a:t>
            </a:r>
          </a:p>
          <a:p>
            <a:r>
              <a:rPr lang="cs-CZ" dirty="0"/>
              <a:t>RDF</a:t>
            </a:r>
          </a:p>
          <a:p>
            <a:pPr lvl="1"/>
            <a:r>
              <a:rPr lang="cs-CZ" dirty="0"/>
              <a:t>Standard W3C</a:t>
            </a:r>
          </a:p>
          <a:p>
            <a:pPr lvl="1"/>
            <a:r>
              <a:rPr lang="cs-CZ" dirty="0"/>
              <a:t>Různé možnosti zpracování a zápisu do souborů</a:t>
            </a:r>
          </a:p>
          <a:p>
            <a:pPr lvl="1"/>
            <a:r>
              <a:rPr lang="cs-CZ" dirty="0"/>
              <a:t>Cíl: strojově čitelný a analyzovatelný kód se vztahy mezi objekty</a:t>
            </a:r>
          </a:p>
          <a:p>
            <a:pPr lvl="1"/>
            <a:r>
              <a:rPr lang="cs-CZ" dirty="0"/>
              <a:t>Každému zdroji na webu přiřadí trojici:</a:t>
            </a:r>
          </a:p>
          <a:p>
            <a:pPr lvl="2"/>
            <a:r>
              <a:rPr lang="cs-CZ" dirty="0" err="1"/>
              <a:t>Subject</a:t>
            </a:r>
            <a:r>
              <a:rPr lang="cs-CZ" dirty="0"/>
              <a:t> (subjekt, podmět)</a:t>
            </a:r>
          </a:p>
          <a:p>
            <a:pPr lvl="2"/>
            <a:r>
              <a:rPr lang="cs-CZ" dirty="0" err="1"/>
              <a:t>Predicate</a:t>
            </a:r>
            <a:r>
              <a:rPr lang="cs-CZ" dirty="0"/>
              <a:t> (predikát, vlastnost)</a:t>
            </a:r>
          </a:p>
          <a:p>
            <a:pPr lvl="2"/>
            <a:r>
              <a:rPr lang="cs-CZ" dirty="0" err="1"/>
              <a:t>Object</a:t>
            </a:r>
            <a:r>
              <a:rPr lang="cs-CZ" dirty="0"/>
              <a:t> (objekt, předmět)</a:t>
            </a:r>
          </a:p>
          <a:p>
            <a:pPr lvl="1"/>
            <a:r>
              <a:rPr lang="cs-CZ" dirty="0"/>
              <a:t>Objekty identifikuje URI</a:t>
            </a:r>
          </a:p>
          <a:p>
            <a:pPr lvl="1"/>
            <a:r>
              <a:rPr lang="cs-CZ" dirty="0"/>
              <a:t>Ukládání těchto trojic se dělá do </a:t>
            </a:r>
            <a:r>
              <a:rPr lang="cs-CZ" dirty="0" err="1"/>
              <a:t>triplestore</a:t>
            </a:r>
            <a:r>
              <a:rPr lang="cs-CZ" dirty="0"/>
              <a:t> databází nebo XML</a:t>
            </a:r>
          </a:p>
        </p:txBody>
      </p:sp>
    </p:spTree>
    <p:extLst>
      <p:ext uri="{BB962C8B-B14F-4D97-AF65-F5344CB8AC3E}">
        <p14:creationId xmlns:p14="http://schemas.microsoft.com/office/powerpoint/2010/main" val="250100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084032-A6C5-4135-D379-47A736876F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277AA-3F9C-F03F-6FC8-2DBC6D11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B4EDDF-6061-E476-2548-63CD84D7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Metadata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6D7927-A065-FFC8-07AF-5A4C8366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SCORM</a:t>
            </a:r>
          </a:p>
          <a:p>
            <a:r>
              <a:rPr lang="cs-CZ" dirty="0" err="1"/>
              <a:t>xAPI</a:t>
            </a:r>
            <a:endParaRPr lang="cs-CZ" dirty="0"/>
          </a:p>
          <a:p>
            <a:r>
              <a:rPr lang="cs-CZ" dirty="0"/>
              <a:t>IMS</a:t>
            </a:r>
          </a:p>
          <a:p>
            <a:r>
              <a:rPr lang="cs-CZ" dirty="0"/>
              <a:t>LOM</a:t>
            </a:r>
          </a:p>
          <a:p>
            <a:r>
              <a:rPr lang="cs-CZ" dirty="0"/>
              <a:t>ARIADNE</a:t>
            </a:r>
          </a:p>
          <a:p>
            <a:r>
              <a:rPr lang="cs-CZ" dirty="0"/>
              <a:t>CUBER</a:t>
            </a:r>
          </a:p>
        </p:txBody>
      </p:sp>
    </p:spTree>
    <p:extLst>
      <p:ext uri="{BB962C8B-B14F-4D97-AF65-F5344CB8AC3E}">
        <p14:creationId xmlns:p14="http://schemas.microsoft.com/office/powerpoint/2010/main" val="374668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F925BE-A06E-4E93-8F28-D82421665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98C50E-9CA2-9059-D019-05B7441F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 Metadata (LOM) Standard</a:t>
            </a:r>
            <a:r>
              <a:rPr lang="cs-CZ" dirty="0"/>
              <a:t> (1998!)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971C8E-1152-0A1D-904C-8AB5ADB49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Umožnit žákům nebo instruktorům vyhledávat, hodnotit, získávat a využívat výukové objekty.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Umožnit sdílení a výměnu výukových objektů v rámci jakékoli technologie.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Umožnit vývoj výukových objektů v jednotkách, které lze kombinovat a smysluplně rozkládat.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Umožnit počítačovým agentům automaticky a dynamicky skládat personalizované lekce pro jednotlivé studenty.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Doplnit přímou práci na standardech, které se zaměřují na  umožnění více výukových objektů spolupracovat v rámci otevřené distribuované výuky.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Umožnit, kde je to žádoucí, dokumentaci a uznávání dokončení stávajících nebo nových vzdělávacích a výkonnostních cílů spojených s výukou.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Umožnit silnou a rostoucí ekonomiku pro vzdělávací objekty, která podporuje a všechny formy distribuce; neziskové, neziskové i ziskové.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Umožnit vzdělávacím, školicím a vzdělávacím organizacím, representovat vzdělávací obsah a výkonnostní standardy ve formě standardizovaném formátu, který je nezávislý na samotném obsahu.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Poskytnout výzkumným pracovníkům standardy, které podporují shromažďování a sdílení dat. srovnatelných údajů týkajících se použitelnosti a efektivity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19972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A610C0-6318-70A8-E682-DEB7970D0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A059D4-7784-FBC9-FF0C-9833E5BC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LOM 2002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692A50D-38E4-8A7C-0ACE-7DF5BC09EB2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r>
              <a:rPr lang="cs-CZ" dirty="0"/>
              <a:t>Účel (výběr z deseti klíčových atributů – vzdělávací cíle, úroveň vzdělávání,…)</a:t>
            </a:r>
          </a:p>
          <a:p>
            <a:r>
              <a:rPr lang="cs-CZ" dirty="0"/>
              <a:t>Taxonomie</a:t>
            </a:r>
          </a:p>
          <a:p>
            <a:r>
              <a:rPr lang="cs-CZ" dirty="0"/>
              <a:t>Popis</a:t>
            </a:r>
          </a:p>
          <a:p>
            <a:r>
              <a:rPr lang="cs-CZ" dirty="0"/>
              <a:t>Klíčová slova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DB50642-4E51-C1F1-F3D0-64261878FCB1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 rotWithShape="1">
          <a:blip r:embed="rId2"/>
          <a:srcRect b="11632"/>
          <a:stretch/>
        </p:blipFill>
        <p:spPr>
          <a:xfrm>
            <a:off x="6251280" y="1701505"/>
            <a:ext cx="5219998" cy="4139998"/>
          </a:xfrm>
          <a:noFill/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6373191-2E00-E7C3-7505-7C341A4F177F}"/>
              </a:ext>
            </a:extLst>
          </p:cNvPr>
          <p:cNvGrpSpPr/>
          <p:nvPr/>
        </p:nvGrpSpPr>
        <p:grpSpPr>
          <a:xfrm>
            <a:off x="2904162" y="2861132"/>
            <a:ext cx="3625920" cy="2703960"/>
            <a:chOff x="2904162" y="2861132"/>
            <a:chExt cx="3625920" cy="27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B9AA6D98-0F10-8981-2F09-D5146E04CD80}"/>
                    </a:ext>
                  </a:extLst>
                </p14:cNvPr>
                <p14:cNvContentPartPr/>
                <p14:nvPr/>
              </p14:nvContentPartPr>
              <p14:xfrm>
                <a:off x="4604082" y="2861132"/>
                <a:ext cx="1839240" cy="2047320"/>
              </p14:xfrm>
            </p:contentPart>
          </mc:Choice>
          <mc:Fallback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B9AA6D98-0F10-8981-2F09-D5146E04CD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95082" y="2852492"/>
                  <a:ext cx="1856880" cy="20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FC2EA341-050D-893A-75D7-642E5E80CA45}"/>
                    </a:ext>
                  </a:extLst>
                </p14:cNvPr>
                <p14:cNvContentPartPr/>
                <p14:nvPr/>
              </p14:nvContentPartPr>
              <p14:xfrm>
                <a:off x="6421722" y="4851212"/>
                <a:ext cx="108360" cy="1195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FC2EA341-050D-893A-75D7-642E5E80CA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13082" y="4842572"/>
                  <a:ext cx="126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C6097158-B04A-A51C-19DE-222E5B0057A0}"/>
                    </a:ext>
                  </a:extLst>
                </p14:cNvPr>
                <p14:cNvContentPartPr/>
                <p14:nvPr/>
              </p14:nvContentPartPr>
              <p14:xfrm>
                <a:off x="2904162" y="3302132"/>
                <a:ext cx="3409200" cy="2172600"/>
              </p14:xfrm>
            </p:contentPart>
          </mc:Choice>
          <mc:Fallback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C6097158-B04A-A51C-19DE-222E5B0057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95162" y="3293492"/>
                  <a:ext cx="3426840" cy="21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9B50AD7B-F6A8-9AB9-B29F-EF4595811803}"/>
                    </a:ext>
                  </a:extLst>
                </p14:cNvPr>
                <p14:cNvContentPartPr/>
                <p14:nvPr/>
              </p14:nvContentPartPr>
              <p14:xfrm>
                <a:off x="6303642" y="5367812"/>
                <a:ext cx="185400" cy="197280"/>
              </p14:xfrm>
            </p:contentPart>
          </mc:Choice>
          <mc:Fallback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9B50AD7B-F6A8-9AB9-B29F-EF45958118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94642" y="5358812"/>
                  <a:ext cx="2030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4B439804-1765-9DBD-A168-80F647430E61}"/>
              </a:ext>
            </a:extLst>
          </p:cNvPr>
          <p:cNvGrpSpPr/>
          <p:nvPr/>
        </p:nvGrpSpPr>
        <p:grpSpPr>
          <a:xfrm>
            <a:off x="2463162" y="3431012"/>
            <a:ext cx="3962160" cy="744480"/>
            <a:chOff x="2463162" y="3431012"/>
            <a:chExt cx="396216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9E800C24-77DF-BF0A-A721-670BC533B73E}"/>
                    </a:ext>
                  </a:extLst>
                </p14:cNvPr>
                <p14:cNvContentPartPr/>
                <p14:nvPr/>
              </p14:nvContentPartPr>
              <p14:xfrm>
                <a:off x="2463162" y="3496172"/>
                <a:ext cx="3915360" cy="248400"/>
              </p14:xfrm>
            </p:contentPart>
          </mc:Choice>
          <mc:Fallback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9E800C24-77DF-BF0A-A721-670BC533B7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54522" y="3487172"/>
                  <a:ext cx="3933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E8F3AE82-7294-8320-DBE5-F0B29E19C5DA}"/>
                    </a:ext>
                  </a:extLst>
                </p14:cNvPr>
                <p14:cNvContentPartPr/>
                <p14:nvPr/>
              </p14:nvContentPartPr>
              <p14:xfrm>
                <a:off x="6325242" y="3431012"/>
                <a:ext cx="99000" cy="139320"/>
              </p14:xfrm>
            </p:contentPart>
          </mc:Choice>
          <mc:Fallback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E8F3AE82-7294-8320-DBE5-F0B29E19C5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6242" y="3422372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14E32AE4-3135-3D4C-07B2-554E05EE0219}"/>
                    </a:ext>
                  </a:extLst>
                </p14:cNvPr>
                <p14:cNvContentPartPr/>
                <p14:nvPr/>
              </p14:nvContentPartPr>
              <p14:xfrm>
                <a:off x="3248322" y="3893612"/>
                <a:ext cx="3082320" cy="281880"/>
              </p14:xfrm>
            </p:contentPart>
          </mc:Choice>
          <mc:Fallback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14E32AE4-3135-3D4C-07B2-554E05EE02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9682" y="3884612"/>
                  <a:ext cx="3099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1D893238-90DB-FB40-580F-3F585E7CFD67}"/>
                    </a:ext>
                  </a:extLst>
                </p14:cNvPr>
                <p14:cNvContentPartPr/>
                <p14:nvPr/>
              </p14:nvContentPartPr>
              <p14:xfrm>
                <a:off x="6313722" y="3883172"/>
                <a:ext cx="111600" cy="19296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1D893238-90DB-FB40-580F-3F585E7CFD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04722" y="3874532"/>
                  <a:ext cx="12924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3233F1B5-1803-3E18-81F4-27D95983D7CF}"/>
                  </a:ext>
                </a:extLst>
              </p14:cNvPr>
              <p14:cNvContentPartPr/>
              <p14:nvPr/>
            </p14:nvContentPartPr>
            <p14:xfrm>
              <a:off x="6378882" y="3065612"/>
              <a:ext cx="360" cy="30708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3233F1B5-1803-3E18-81F4-27D95983D7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9882" y="3056972"/>
                <a:ext cx="1800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0</TotalTime>
  <Words>740</Words>
  <Application>Microsoft Office PowerPoint</Application>
  <PresentationFormat>Širokoúhlá obrazovka</PresentationFormat>
  <Paragraphs>126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Open Sans</vt:lpstr>
      <vt:lpstr>Tahoma</vt:lpstr>
      <vt:lpstr>Wingdings</vt:lpstr>
      <vt:lpstr>Prezentace_MU_CZ</vt:lpstr>
      <vt:lpstr>Ontologie, metadata, emoce</vt:lpstr>
      <vt:lpstr>Sémantizace obsahu</vt:lpstr>
      <vt:lpstr>Komplikace</vt:lpstr>
      <vt:lpstr>Sémantické technologie </vt:lpstr>
      <vt:lpstr>Ontologie</vt:lpstr>
      <vt:lpstr>Inferenční enginy </vt:lpstr>
      <vt:lpstr>Metadata</vt:lpstr>
      <vt:lpstr>Learning Object Metadata (LOM) Standard (1998!)</vt:lpstr>
      <vt:lpstr>LOM 2002</vt:lpstr>
      <vt:lpstr>Budoucnost</vt:lpstr>
      <vt:lpstr>Emoce</vt:lpstr>
      <vt:lpstr>Příklady možného využití</vt:lpstr>
      <vt:lpstr>Základní cesty</vt:lpstr>
      <vt:lpstr>Katalogy emocí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Ontologie, metadata, emoce</dc:title>
  <dc:creator>Michal Černý</dc:creator>
  <cp:lastModifiedBy>Michal Černý</cp:lastModifiedBy>
  <cp:revision>1</cp:revision>
  <cp:lastPrinted>1601-01-01T00:00:00Z</cp:lastPrinted>
  <dcterms:created xsi:type="dcterms:W3CDTF">2023-10-02T14:10:53Z</dcterms:created>
  <dcterms:modified xsi:type="dcterms:W3CDTF">2023-10-02T14:51:03Z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