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75" r:id="rId12"/>
    <p:sldId id="269" r:id="rId13"/>
    <p:sldId id="268" r:id="rId14"/>
    <p:sldId id="270" r:id="rId15"/>
    <p:sldId id="271" r:id="rId16"/>
    <p:sldId id="272" r:id="rId17"/>
    <p:sldId id="273" r:id="rId18"/>
    <p:sldId id="274" r:id="rId19"/>
    <p:sldId id="276" r:id="rId20"/>
    <p:sldId id="289" r:id="rId21"/>
    <p:sldId id="290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6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24E9BB-70ED-CA7E-CBEA-2F0FEE11FB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E7B6F18-FB23-009F-9DBB-98B21BA374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1CACD3C-8581-B07C-8C7B-4B3EB8F23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34EE-8CD6-4795-9023-A34863C98E6A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920CFE-C392-D29E-CFBC-31C91467F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4A1CB9-7BEA-A64D-EE2A-125208E7B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7BF9-932D-4878-8B6C-5408B5F550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5686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112C7D-271A-3748-534B-B73A3A5CB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87EACE2-210C-93A4-9632-051FFF3758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B3AF77-9DA4-D2F0-331D-DA46027EA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34EE-8CD6-4795-9023-A34863C98E6A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390C2B9-A3F0-D7C1-58E3-D214727DB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B5F684C-DE76-8B32-7769-681CC0C48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7BF9-932D-4878-8B6C-5408B5F550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2176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E53933C-A910-24F1-93C0-19E705636B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A2A1220-4883-0231-DF69-BA06757A61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6D1A188-56AB-09FC-7E48-F0E31D99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34EE-8CD6-4795-9023-A34863C98E6A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3EB8B8C-F728-4BF3-02DD-C96FBB239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0000D4B-8BEF-4816-A7ED-EA89CAB4B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7BF9-932D-4878-8B6C-5408B5F550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7844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B56FFE-A956-E5F4-34EB-152AC25B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E55110-8FD3-4777-DBC0-2A69BB097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283BEF-AC9C-01D1-6817-5C11BBFFA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34EE-8CD6-4795-9023-A34863C98E6A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6EB384C-0196-13D8-2C8F-5F091896D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8AC6789-A3BF-AAEE-0720-42CEE2B9A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7BF9-932D-4878-8B6C-5408B5F550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8052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5E48CC-570F-971C-A6F1-CF71F4EEF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03A66EF-F59F-B381-36BF-5AD5D73B5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C2B79BC-6C6E-A222-0455-9F86BACB7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34EE-8CD6-4795-9023-A34863C98E6A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8B591D3-AB70-2DED-D7B1-290945BDD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E245123-DD09-D124-3D1F-E173EDB7A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7BF9-932D-4878-8B6C-5408B5F550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084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F2A47D-F503-5E3E-47E2-F48F69161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249DBD-3B0E-5804-A220-345D58D1C4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1A65479-9ADF-77DD-B278-E6FC7433A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CC5922E-14E2-D070-4648-7D6CC420D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34EE-8CD6-4795-9023-A34863C98E6A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059A727-AEF5-76F5-1BBD-268FA2A99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AB8CCB0-85F3-CCAA-B2F6-6BE48EF83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7BF9-932D-4878-8B6C-5408B5F550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7504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BBD534-3AF3-9D87-7CF1-8434ED4A7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1E864EA-2C99-0A3A-E515-822027986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BDE226C-E1EE-0003-3777-D07C16C4F1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6470711-E9FF-11FC-2176-8FEC762B56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CDB9F11-5835-5878-1322-87FF4B005E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1362879-B3E3-6052-4A48-2AFCFB83E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34EE-8CD6-4795-9023-A34863C98E6A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90FF7EB-9346-71E0-148C-B28B3594A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2EA7CDE-839D-AE7B-EA65-F4B7C067A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7BF9-932D-4878-8B6C-5408B5F550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2618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8464C7-BF46-9954-9151-F16143770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D5981AC-D30A-ABA7-8AE9-D8F606E24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34EE-8CD6-4795-9023-A34863C98E6A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F48D481-B78C-A39B-A9BB-55666EEBA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E4C1FFE-6653-F6B4-8A60-50E76BB31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7BF9-932D-4878-8B6C-5408B5F550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6451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5466514-6100-30D3-310C-E743E01D3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34EE-8CD6-4795-9023-A34863C98E6A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BD69A2E-9841-83EC-FB8F-D37A7C31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CC6F921-FD27-7D84-6399-449C45D4C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7BF9-932D-4878-8B6C-5408B5F550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446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E86FC1-0967-1710-C4B0-1C2ECCF18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C74252-1431-D312-E616-4306437D1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43762C7-2EA0-57EB-2235-C8148DA852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BF0F715-303D-8B85-C71E-7C66D840F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34EE-8CD6-4795-9023-A34863C98E6A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CAC5940-3B68-0B9E-1626-F94F3F62E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D604A50-A294-3B4F-2997-E7BDC2E56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7BF9-932D-4878-8B6C-5408B5F550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325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FC5034-8FFC-7039-3C59-2762FBBFD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CC2ED86-A6F0-30D1-A338-3E9BCD2DE7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248229B-C732-22BB-968B-87D16A7E9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7D1C70C-6D0C-F78F-FEF5-371CE7D76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34EE-8CD6-4795-9023-A34863C98E6A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21A8E4F-6BBA-C9E1-0F5B-21DE6DC33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EA733A6-457B-4CEA-E744-C818E67C4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7BF9-932D-4878-8B6C-5408B5F550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7342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41A8E85-D8B8-20A2-B60E-F8E1D3D18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BACBCB0-E3D3-C2FC-FB4B-250E0CE7E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33920D-D3D7-6490-C132-9551BB2AB2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B334EE-8CD6-4795-9023-A34863C98E6A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4C7896-F7A3-E656-30D0-1882F41D62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28EE552-F78D-13A5-E087-8B8ACA9888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567BF9-932D-4878-8B6C-5408B5F550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237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F2527AAB-B50E-F9EB-D2A7-3E50F01F16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2731" y="1542402"/>
            <a:ext cx="5186842" cy="2387918"/>
          </a:xfrm>
        </p:spPr>
        <p:txBody>
          <a:bodyPr anchor="b">
            <a:normAutofit fontScale="90000"/>
          </a:bodyPr>
          <a:lstStyle/>
          <a:p>
            <a:r>
              <a:rPr lang="cs-CZ" sz="5200" dirty="0">
                <a:solidFill>
                  <a:schemeClr val="tx2"/>
                </a:solidFill>
              </a:rPr>
              <a:t>Heterogenní skupina </a:t>
            </a:r>
            <a:br>
              <a:rPr lang="cs-CZ" sz="5200" dirty="0">
                <a:solidFill>
                  <a:schemeClr val="tx2"/>
                </a:solidFill>
              </a:rPr>
            </a:br>
            <a:r>
              <a:rPr lang="cs-CZ" sz="5200" dirty="0">
                <a:solidFill>
                  <a:schemeClr val="tx2"/>
                </a:solidFill>
              </a:rPr>
              <a:t>(v aktivitách knihovny)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0DD333-2E2F-C046-F4DB-51C8A05023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1830" y="4633519"/>
            <a:ext cx="5188034" cy="682079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solidFill>
                  <a:schemeClr val="tx2"/>
                </a:solidFill>
              </a:rPr>
              <a:t>ISKM45 Pedagogická psychologie pro informační specialisty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30296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23A4A2-D734-1FD8-6B4D-A0097F626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all" dirty="0"/>
              <a:t>Jednoduchý jazyk, vizuální opora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E681A3B-24C5-EA45-EF21-EE54C9D683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96107" y="1596951"/>
            <a:ext cx="3587934" cy="2171812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441285A-73E6-0960-63E3-755208D04DC1}"/>
              </a:ext>
            </a:extLst>
          </p:cNvPr>
          <p:cNvSpPr txBox="1"/>
          <p:nvPr/>
        </p:nvSpPr>
        <p:spPr>
          <a:xfrm>
            <a:off x="2381693" y="1821647"/>
            <a:ext cx="447630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/>
              <a:t>Všichni žáci </a:t>
            </a:r>
            <a:r>
              <a:rPr lang="cs-CZ" sz="2400" dirty="0"/>
              <a:t>rozumí jednoduchému a srozumitelnému projevu učícího knihovníka.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EF8910B-7CA1-FD65-97D0-49CC34CC940C}"/>
              </a:ext>
            </a:extLst>
          </p:cNvPr>
          <p:cNvSpPr txBox="1"/>
          <p:nvPr/>
        </p:nvSpPr>
        <p:spPr>
          <a:xfrm>
            <a:off x="1298335" y="4205402"/>
            <a:ext cx="609777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▶ Používání jednoduchého jazyka</a:t>
            </a:r>
          </a:p>
          <a:p>
            <a:r>
              <a:rPr lang="cs-CZ" sz="2800" dirty="0"/>
              <a:t>   </a:t>
            </a:r>
            <a:r>
              <a:rPr lang="cs-CZ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▶ Neverbální komunikace </a:t>
            </a:r>
          </a:p>
          <a:p>
            <a:r>
              <a:rPr lang="cs-CZ" sz="2800" dirty="0">
                <a:solidFill>
                  <a:srgbClr val="FFC000"/>
                </a:solidFill>
              </a:rPr>
              <a:t>          ▶ Využívání symbolů a obrázků</a:t>
            </a:r>
          </a:p>
        </p:txBody>
      </p:sp>
    </p:spTree>
    <p:extLst>
      <p:ext uri="{BB962C8B-B14F-4D97-AF65-F5344CB8AC3E}">
        <p14:creationId xmlns:p14="http://schemas.microsoft.com/office/powerpoint/2010/main" val="3470248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4C1ABC-ABBF-5CD0-951F-EC7BC1EDC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all" dirty="0"/>
              <a:t>Jednoduchý jazyk, vizuální opora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DE86F1-2EED-3B80-FDD8-D65733D60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Pro začátek stačí sledovat vlastní projev, jeho funkčnost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Klást si otázky: </a:t>
            </a:r>
          </a:p>
          <a:p>
            <a:r>
              <a:rPr lang="cs-CZ" i="1" dirty="0"/>
              <a:t>Jak žáci na mé instrukce / pokyny zpravidla reagují? </a:t>
            </a:r>
          </a:p>
          <a:p>
            <a:r>
              <a:rPr lang="cs-CZ" i="1" dirty="0"/>
              <a:t>Neptají se opakovaně na zadání?</a:t>
            </a:r>
          </a:p>
        </p:txBody>
      </p:sp>
    </p:spTree>
    <p:extLst>
      <p:ext uri="{BB962C8B-B14F-4D97-AF65-F5344CB8AC3E}">
        <p14:creationId xmlns:p14="http://schemas.microsoft.com/office/powerpoint/2010/main" val="2766661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BD8EE5A-69C9-FC18-B60D-DD3B9F557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anchor="ctr">
            <a:normAutofit/>
          </a:bodyPr>
          <a:lstStyle/>
          <a:p>
            <a:r>
              <a:rPr lang="cs-CZ" sz="4100" dirty="0"/>
              <a:t>JEDNODUCHÝ JAZYK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75004A-4C9A-0266-4215-2ED6B86B7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5139" y="904638"/>
            <a:ext cx="6894576" cy="1463040"/>
          </a:xfrm>
        </p:spPr>
        <p:txBody>
          <a:bodyPr anchor="ctr">
            <a:normAutofit fontScale="92500" lnSpcReduction="20000"/>
          </a:bodyPr>
          <a:lstStyle/>
          <a:p>
            <a:r>
              <a:rPr lang="cs-CZ" sz="2200" dirty="0"/>
              <a:t>Odpovídající věku a SVP žáků</a:t>
            </a:r>
          </a:p>
          <a:p>
            <a:r>
              <a:rPr lang="cs-CZ" sz="2200" dirty="0"/>
              <a:t>Žák musí mít jasno, kdy na/poslouchá a KDY a JAK má pracovat</a:t>
            </a:r>
          </a:p>
          <a:p>
            <a:r>
              <a:rPr lang="cs-CZ" sz="2200" dirty="0"/>
              <a:t>Konzistentní výrazy (ne synonyma) pro pomůcky nebo typ práce </a:t>
            </a:r>
          </a:p>
          <a:p>
            <a:endParaRPr lang="cs-CZ" sz="2200" dirty="0"/>
          </a:p>
          <a:p>
            <a:endParaRPr lang="cs-CZ" sz="22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E053C82-264F-D7BA-E078-30E632EDD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36" y="2769396"/>
            <a:ext cx="10917936" cy="300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44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7D9FC2-48E8-959F-5951-728F7DF59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anchor="ctr">
            <a:normAutofit/>
          </a:bodyPr>
          <a:lstStyle/>
          <a:p>
            <a:r>
              <a:rPr lang="cs-CZ" sz="4100" dirty="0"/>
              <a:t>JEDNODUCHÝ JAZYK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3675C35-898F-0E9C-3D57-695CF2CF9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502920"/>
            <a:ext cx="6894576" cy="14630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dirty="0"/>
              <a:t>Jak to může vypadat?</a:t>
            </a:r>
            <a:endParaRPr lang="en-US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AF625AB-CF0C-C4B6-2399-CD3911C5B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36" y="3438119"/>
            <a:ext cx="10917936" cy="166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168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963FEF-D34D-0EC7-8C23-8707D2772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JEDNODUCHÝ JAZYK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54998F-B553-BE51-4BEE-124D0887A0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Slovní zásoba </a:t>
            </a:r>
            <a:r>
              <a:rPr lang="cs-CZ" dirty="0"/>
              <a:t>přiměřená věkové skupině</a:t>
            </a:r>
          </a:p>
          <a:p>
            <a:endParaRPr lang="cs-CZ" dirty="0"/>
          </a:p>
          <a:p>
            <a:r>
              <a:rPr lang="cs-CZ" dirty="0"/>
              <a:t>Příklad použití nesrozumitelného jazyka u žáků na prvním stupni: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„Jaká je podle vás adekvátní reakce přítele na počin Kamila, o  kterém jsme nyní četli? Pojďme debatovat.“ </a:t>
            </a:r>
          </a:p>
          <a:p>
            <a:pPr marL="0" indent="0">
              <a:buNone/>
            </a:pPr>
            <a:endParaRPr lang="cs-CZ" i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r>
              <a:rPr lang="cs-CZ" dirty="0"/>
              <a:t>Jak to formulovat lépe?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1D1CBCF-8445-E72D-91E3-B0C5DB451D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Srozumitelné komentování </a:t>
            </a:r>
            <a:r>
              <a:rPr lang="cs-CZ" dirty="0"/>
              <a:t>aktuálního dění</a:t>
            </a:r>
          </a:p>
          <a:p>
            <a:endParaRPr lang="cs-CZ" dirty="0"/>
          </a:p>
          <a:p>
            <a:r>
              <a:rPr lang="cs-CZ" dirty="0"/>
              <a:t>Především u skupinových aktivit nebo jinak řešené aktivní výuky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3852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65DBCC-7EEE-393F-67A2-9DB1ADB1D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NEVERBÁLNÍ KOMUNIKACE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C9F27FE-9134-5A96-537B-48AB89815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10777" cy="4351338"/>
          </a:xfrm>
        </p:spPr>
        <p:txBody>
          <a:bodyPr/>
          <a:lstStyle/>
          <a:p>
            <a:r>
              <a:rPr lang="cs-CZ" sz="2400" dirty="0"/>
              <a:t>Pouze malé procento (7–10 %) z toho, co je řečeno, je sděleno mluveným slovem</a:t>
            </a:r>
          </a:p>
          <a:p>
            <a:r>
              <a:rPr lang="cs-CZ" sz="2400" dirty="0"/>
              <a:t>Nejméně 85 % mezilidské komunikace je </a:t>
            </a:r>
            <a:r>
              <a:rPr lang="cs-CZ" sz="2400" dirty="0" err="1"/>
              <a:t>paraverbální</a:t>
            </a:r>
            <a:r>
              <a:rPr lang="cs-CZ" sz="2400" dirty="0"/>
              <a:t> nebo neverbální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PROXEMIKA</a:t>
            </a:r>
            <a:r>
              <a:rPr lang="cs-CZ" dirty="0"/>
              <a:t> (NEVERBÁLNÍ KOMUNIKACE POMOCÍ PROSTOROVÝCH VZTAHŮ)</a:t>
            </a:r>
          </a:p>
          <a:p>
            <a:pPr>
              <a:buFontTx/>
              <a:buChar char="-"/>
            </a:pPr>
            <a:r>
              <a:rPr lang="cs-CZ" dirty="0"/>
              <a:t>Prostor učícího knihovníka</a:t>
            </a:r>
          </a:p>
          <a:p>
            <a:pPr>
              <a:buFontTx/>
              <a:buChar char="-"/>
            </a:pPr>
            <a:r>
              <a:rPr lang="cs-CZ" b="1" dirty="0"/>
              <a:t>Osobní prostor žáků</a:t>
            </a:r>
          </a:p>
        </p:txBody>
      </p:sp>
    </p:spTree>
    <p:extLst>
      <p:ext uri="{BB962C8B-B14F-4D97-AF65-F5344CB8AC3E}">
        <p14:creationId xmlns:p14="http://schemas.microsoft.com/office/powerpoint/2010/main" val="4025366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B5F4B6-1764-3EBD-DFAE-A17138532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VIZUÁLNÍ NÁSTROJE: SYMBOLY, OBRÁZKY A PŘEDMĚTY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81A349-CD9C-074A-A704-856E22C70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PODPORA, bezpečí, jistota</a:t>
            </a:r>
          </a:p>
          <a:p>
            <a:pPr marL="0" indent="0">
              <a:buNone/>
            </a:pPr>
            <a:r>
              <a:rPr lang="cs-CZ" dirty="0"/>
              <a:t>Nástroje v rámci lekce / prostředí knihovny dostanou </a:t>
            </a:r>
            <a:r>
              <a:rPr lang="cs-CZ" b="1" dirty="0"/>
              <a:t>jednoznačný význam</a:t>
            </a:r>
          </a:p>
          <a:p>
            <a:r>
              <a:rPr lang="cs-CZ" dirty="0"/>
              <a:t> (když se objeví plyšák lenochoda, je čas na odpočinek apod.) </a:t>
            </a:r>
            <a:r>
              <a:rPr lang="cs-CZ" dirty="0">
                <a:sym typeface="Wingdings" panose="05000000000000000000" pitchFamily="2" charset="2"/>
              </a:rPr>
              <a:t>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i="1" dirty="0">
                <a:solidFill>
                  <a:schemeClr val="accent6">
                    <a:lumMod val="75000"/>
                  </a:schemeClr>
                </a:solidFill>
              </a:rPr>
              <a:t>Ve kterých situacích také v podmínkách knihovních lekcí?</a:t>
            </a:r>
          </a:p>
          <a:p>
            <a:endParaRPr lang="cs-CZ" dirty="0"/>
          </a:p>
          <a:p>
            <a:r>
              <a:rPr lang="cs-CZ" dirty="0"/>
              <a:t>Riziko </a:t>
            </a:r>
            <a:r>
              <a:rPr lang="cs-CZ" b="1" dirty="0"/>
              <a:t>přehlcení obrázky a výzdobou </a:t>
            </a:r>
            <a:r>
              <a:rPr lang="cs-CZ" dirty="0"/>
              <a:t>(soustředěnost žáků)</a:t>
            </a:r>
          </a:p>
        </p:txBody>
      </p:sp>
    </p:spTree>
    <p:extLst>
      <p:ext uri="{BB962C8B-B14F-4D97-AF65-F5344CB8AC3E}">
        <p14:creationId xmlns:p14="http://schemas.microsoft.com/office/powerpoint/2010/main" val="2397342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70049B-644D-1E3A-DF44-556A48B00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all" dirty="0"/>
              <a:t>Vizualizace pravidel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772A06-15A2-511D-CD4E-71D1084F3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Zvědomování</a:t>
            </a:r>
          </a:p>
          <a:p>
            <a:r>
              <a:rPr lang="cs-CZ" b="1" dirty="0"/>
              <a:t>Ukotvení v přítomnosti a v aktivitách</a:t>
            </a:r>
            <a:r>
              <a:rPr lang="cs-CZ" dirty="0"/>
              <a:t>, které nastávají</a:t>
            </a:r>
          </a:p>
          <a:p>
            <a:endParaRPr lang="cs-CZ" dirty="0"/>
          </a:p>
          <a:p>
            <a:r>
              <a:rPr lang="cs-CZ" dirty="0"/>
              <a:t>Vizualizace průběhu a aktivit celé lekce</a:t>
            </a:r>
          </a:p>
          <a:p>
            <a:r>
              <a:rPr lang="cs-CZ" dirty="0"/>
              <a:t>Vizualizace konkrétní činnosti v rámci lekce / rozfázování</a:t>
            </a:r>
          </a:p>
          <a:p>
            <a:r>
              <a:rPr lang="cs-CZ" i="1" dirty="0"/>
              <a:t>Proč?</a:t>
            </a:r>
          </a:p>
          <a:p>
            <a:pPr lvl="1"/>
            <a:r>
              <a:rPr lang="cs-CZ" dirty="0"/>
              <a:t>pomáhá strukturovat žákům práci na zadané činnosti</a:t>
            </a:r>
          </a:p>
          <a:p>
            <a:pPr lvl="1"/>
            <a:r>
              <a:rPr lang="cs-CZ" dirty="0"/>
              <a:t>Nástroj žákovy kontroly postupného plnění činnosti dle zadání  (pohyb na </a:t>
            </a:r>
            <a:r>
              <a:rPr lang="cs-CZ" b="1" dirty="0"/>
              <a:t>mapě učebního pokroku</a:t>
            </a:r>
            <a:r>
              <a:rPr lang="cs-CZ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662371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6FCA9D-8D52-0F17-4E89-A734ECDC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all" dirty="0"/>
              <a:t>Vizualizace pravidel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6B70AE-5D58-85E9-C4D5-58682C284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cap="all" dirty="0"/>
              <a:t>Komunikační kartičky</a:t>
            </a:r>
          </a:p>
          <a:p>
            <a:pPr marL="0" indent="0">
              <a:buNone/>
            </a:pPr>
            <a:endParaRPr lang="cs-CZ" b="1" cap="all" dirty="0"/>
          </a:p>
          <a:p>
            <a:r>
              <a:rPr lang="cs-CZ" dirty="0"/>
              <a:t>Žáci s PAS</a:t>
            </a:r>
          </a:p>
          <a:p>
            <a:r>
              <a:rPr lang="cs-CZ" dirty="0"/>
              <a:t>Žáci s odlišným mateřským jazykem</a:t>
            </a:r>
          </a:p>
          <a:p>
            <a:r>
              <a:rPr lang="cs-CZ" dirty="0"/>
              <a:t>Heterogennost různorodá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A418E28-FEC8-C6AF-22C8-1CE6BA4DB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055" y="2393080"/>
            <a:ext cx="3992908" cy="257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73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8FDE1D-D189-A8E4-F64E-3C99DF3F7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GRADOVANÉ ÚLOHY dle obtížnosti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B33801-BEA4-75BF-6D4B-678FE68E0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Využití </a:t>
            </a:r>
            <a:r>
              <a:rPr lang="cs-CZ" dirty="0" err="1"/>
              <a:t>Bloomovy</a:t>
            </a:r>
            <a:r>
              <a:rPr lang="cs-CZ" dirty="0"/>
              <a:t> taxonomie vzdělávacích cílů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A87F531-F980-22AE-B506-AF4C0AAA3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30" y="2443933"/>
            <a:ext cx="5146158" cy="422879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3BCD7EA-CA59-B30D-394C-94D0903BE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096" y="2346443"/>
            <a:ext cx="5019638" cy="4228799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681532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10B7A8-08CA-3F31-7D5A-1A5133EAF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RITUÁLY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1450B16-6699-1BD9-F876-33BF72B440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14275"/>
            <a:ext cx="2482978" cy="2406774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347553F-6AAD-BFEF-3C91-E9C3FC780140}"/>
              </a:ext>
            </a:extLst>
          </p:cNvPr>
          <p:cNvSpPr txBox="1"/>
          <p:nvPr/>
        </p:nvSpPr>
        <p:spPr>
          <a:xfrm>
            <a:off x="3997492" y="1690688"/>
            <a:ext cx="609399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/>
              <a:t>pocit </a:t>
            </a:r>
            <a:r>
              <a:rPr lang="cs-CZ" sz="2800" b="1" dirty="0"/>
              <a:t>sounáležitosti</a:t>
            </a:r>
            <a:r>
              <a:rPr lang="cs-CZ" sz="2800" dirty="0"/>
              <a:t> se svými spolužáky i díky </a:t>
            </a:r>
            <a:r>
              <a:rPr lang="cs-CZ" sz="2800" b="1" dirty="0"/>
              <a:t>společným, opakujícím se postupům a činnostem</a:t>
            </a:r>
          </a:p>
          <a:p>
            <a:endParaRPr lang="cs-CZ" sz="2800" b="1" dirty="0"/>
          </a:p>
          <a:p>
            <a:endParaRPr lang="cs-CZ" sz="2800" b="1" dirty="0"/>
          </a:p>
          <a:p>
            <a:endParaRPr lang="cs-CZ" sz="2800" b="1" dirty="0"/>
          </a:p>
          <a:p>
            <a:r>
              <a:rPr lang="cs-CZ" sz="2800" dirty="0"/>
              <a:t>Rutina, </a:t>
            </a:r>
            <a:r>
              <a:rPr lang="cs-CZ" sz="2800" b="1" dirty="0"/>
              <a:t>předvídatelná událost </a:t>
            </a:r>
            <a:r>
              <a:rPr lang="cs-CZ" sz="2800" dirty="0"/>
              <a:t>vyvolává v  žácích </a:t>
            </a:r>
            <a:r>
              <a:rPr lang="cs-CZ" sz="2800" b="1" dirty="0"/>
              <a:t>pocit jistoty a  bezpečí </a:t>
            </a:r>
            <a:r>
              <a:rPr lang="cs-CZ" sz="2800" dirty="0"/>
              <a:t>(„vím, na čem jsem“) 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634114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3930C8DD-ED35-4C71-6B5D-165304A83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798" y="0"/>
            <a:ext cx="6016672" cy="685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875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4D18B58-1BFB-25B9-8827-ED666F901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303" y="148191"/>
            <a:ext cx="6007394" cy="6561617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860385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0FA697-54FA-CC44-B421-00D621825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all" dirty="0"/>
              <a:t>Porozumění zadání</a:t>
            </a:r>
            <a:r>
              <a:rPr lang="cs-CZ" dirty="0"/>
              <a:t>, </a:t>
            </a:r>
            <a:r>
              <a:rPr lang="cs-CZ" cap="all" dirty="0"/>
              <a:t>pomoc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94FE3B-7018-C53D-F3C0-AF22C49DA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/>
              <a:t>Žáci </a:t>
            </a:r>
            <a:r>
              <a:rPr lang="cs-CZ" b="1" dirty="0"/>
              <a:t>vědí</a:t>
            </a:r>
            <a:r>
              <a:rPr lang="cs-CZ" dirty="0"/>
              <a:t>, jak požádat o pomoc v případě, kdy ji při potřebují. </a:t>
            </a:r>
          </a:p>
          <a:p>
            <a:pPr marL="0" indent="0" algn="ctr">
              <a:buNone/>
            </a:pPr>
            <a:r>
              <a:rPr lang="cs-CZ" b="1" dirty="0"/>
              <a:t>Nebojí se </a:t>
            </a:r>
            <a:r>
              <a:rPr lang="cs-CZ" dirty="0"/>
              <a:t>o ni říci.</a:t>
            </a:r>
          </a:p>
        </p:txBody>
      </p:sp>
    </p:spTree>
    <p:extLst>
      <p:ext uri="{BB962C8B-B14F-4D97-AF65-F5344CB8AC3E}">
        <p14:creationId xmlns:p14="http://schemas.microsoft.com/office/powerpoint/2010/main" val="2128551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48EDF6-7FA9-6192-23CA-A0158AA2E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srozumitelně zadávat žákům během výuky instrukce a ověřovat jejich porozumění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4CE4CF-E7A1-8D95-0055-9F273EC05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▶ Způsob </a:t>
            </a:r>
            <a:r>
              <a:rPr lang="cs-CZ" b="1" dirty="0"/>
              <a:t>zadávání instrukcí</a:t>
            </a:r>
            <a:r>
              <a:rPr lang="cs-CZ" dirty="0"/>
              <a:t> žákům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▶ Způsob </a:t>
            </a:r>
            <a:r>
              <a:rPr lang="cs-CZ" b="1" dirty="0"/>
              <a:t>ověřování porozumění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▶ </a:t>
            </a:r>
            <a:r>
              <a:rPr lang="cs-CZ" b="1" dirty="0"/>
              <a:t>Možnosti podpory </a:t>
            </a:r>
            <a:r>
              <a:rPr lang="cs-CZ" dirty="0"/>
              <a:t>pro žáky v  průběhu plnění samotného úkolu</a:t>
            </a:r>
          </a:p>
          <a:p>
            <a:pPr marL="0" indent="0">
              <a:buNone/>
            </a:pPr>
            <a:r>
              <a:rPr lang="cs-CZ" dirty="0"/>
              <a:t>	žáci nevědí</a:t>
            </a:r>
          </a:p>
          <a:p>
            <a:pPr marL="0" indent="0">
              <a:buNone/>
            </a:pPr>
            <a:r>
              <a:rPr lang="cs-CZ" dirty="0"/>
              <a:t>	žáci vědí, ale potřebují motivaci </a:t>
            </a:r>
          </a:p>
        </p:txBody>
      </p:sp>
    </p:spTree>
    <p:extLst>
      <p:ext uri="{BB962C8B-B14F-4D97-AF65-F5344CB8AC3E}">
        <p14:creationId xmlns:p14="http://schemas.microsoft.com/office/powerpoint/2010/main" val="634369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6D9A90-C53F-0B73-6673-C2C124937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INSTRUKCÍ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7C5417-D809-FBEC-DA4E-9959A415B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jednoduchý jazyk</a:t>
            </a:r>
          </a:p>
          <a:p>
            <a:r>
              <a:rPr lang="cs-CZ" dirty="0"/>
              <a:t>explicitní pojmenování cíle dané aktivity</a:t>
            </a:r>
          </a:p>
          <a:p>
            <a:r>
              <a:rPr lang="cs-CZ" dirty="0"/>
              <a:t>vizualizace nebo rozepsání dílčích kroků</a:t>
            </a:r>
          </a:p>
          <a:p>
            <a:pPr lvl="1"/>
            <a:r>
              <a:rPr lang="cs-CZ" dirty="0"/>
              <a:t>jasnější představa o požadavcích i potřebě pomoci</a:t>
            </a:r>
          </a:p>
          <a:p>
            <a:r>
              <a:rPr lang="cs-CZ" dirty="0"/>
              <a:t>informace o časovém plánu, pomůckách, pravidlech, kritériích hodnocení</a:t>
            </a:r>
          </a:p>
        </p:txBody>
      </p:sp>
    </p:spTree>
    <p:extLst>
      <p:ext uri="{BB962C8B-B14F-4D97-AF65-F5344CB8AC3E}">
        <p14:creationId xmlns:p14="http://schemas.microsoft.com/office/powerpoint/2010/main" val="510313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0B8F82-098F-3AAE-C40C-354272437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INSTRUKCÍ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95889F-6B97-FCF7-216A-8975C4B1A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Námět pro postup učícího knihovníka</a:t>
            </a:r>
          </a:p>
          <a:p>
            <a:r>
              <a:rPr lang="cs-CZ" dirty="0"/>
              <a:t>1. začne slovní instrukcí, kterou ještě jednou zopakuje</a:t>
            </a:r>
          </a:p>
          <a:p>
            <a:r>
              <a:rPr lang="cs-CZ" dirty="0"/>
              <a:t>2. popíše podmínky nezbytné k práci žáka (např. čas, pravidla spolupráce, kritéria hodnocení)</a:t>
            </a:r>
          </a:p>
          <a:p>
            <a:r>
              <a:rPr lang="cs-CZ" dirty="0"/>
              <a:t>3. uvede příklady výsledné práce</a:t>
            </a:r>
          </a:p>
          <a:p>
            <a:r>
              <a:rPr lang="cs-CZ" dirty="0"/>
              <a:t>4. vyvěsí (na tabuli) nebo vizualizuje jinak dílčí kroky zadané práce</a:t>
            </a:r>
          </a:p>
          <a:p>
            <a:r>
              <a:rPr lang="cs-CZ" dirty="0"/>
              <a:t>5. rozloží na (stůl, jiné místo) výsledky dílčích kroků zadané práce (volitelné)</a:t>
            </a:r>
          </a:p>
        </p:txBody>
      </p:sp>
    </p:spTree>
    <p:extLst>
      <p:ext uri="{BB962C8B-B14F-4D97-AF65-F5344CB8AC3E}">
        <p14:creationId xmlns:p14="http://schemas.microsoft.com/office/powerpoint/2010/main" val="11338874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72F5FF-18E4-8E04-F22F-1C6D3E8CC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OVĚŘENÍ POROZUMĚNÍ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7E7EF7-43A3-53E8-A2C4-0FBE2DE4C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909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/>
              <a:t>Vyhnout se uzavřeným otázkám </a:t>
            </a:r>
          </a:p>
          <a:p>
            <a:r>
              <a:rPr lang="pl-PL" i="1" dirty="0"/>
              <a:t>Je vám to jasné? Rozumíte všichni?</a:t>
            </a:r>
          </a:p>
          <a:p>
            <a:pPr lvl="1"/>
            <a:endParaRPr lang="pl-PL" i="1" dirty="0"/>
          </a:p>
          <a:p>
            <a:pPr marL="0" indent="0">
              <a:buNone/>
            </a:pPr>
            <a:r>
              <a:rPr lang="pl-PL" b="1" dirty="0"/>
              <a:t>Vhodné otázky </a:t>
            </a:r>
            <a:r>
              <a:rPr lang="pl-PL" dirty="0"/>
              <a:t>(otevřené, vyšší hladina BT): </a:t>
            </a:r>
          </a:p>
          <a:p>
            <a:r>
              <a:rPr lang="cs-CZ" i="1" dirty="0"/>
              <a:t>Jak jsi porozuměl/a zadání? </a:t>
            </a:r>
          </a:p>
          <a:p>
            <a:r>
              <a:rPr lang="cs-CZ" i="1" dirty="0"/>
              <a:t>Co budeš dělat jako první? </a:t>
            </a:r>
          </a:p>
          <a:p>
            <a:r>
              <a:rPr lang="cs-CZ" i="1" dirty="0"/>
              <a:t>Jak budeš postupovat? </a:t>
            </a:r>
          </a:p>
          <a:p>
            <a:r>
              <a:rPr lang="cs-CZ" i="1" dirty="0"/>
              <a:t>Jak má podle tebe vypadat hotový úkol? </a:t>
            </a:r>
          </a:p>
          <a:p>
            <a:r>
              <a:rPr lang="cs-CZ" i="1" dirty="0"/>
              <a:t>Jakou pomoc máš k dispozici? </a:t>
            </a:r>
          </a:p>
          <a:p>
            <a:r>
              <a:rPr lang="cs-CZ" i="1" dirty="0"/>
              <a:t>Na co se potřebuješ ještě zeptat?</a:t>
            </a:r>
          </a:p>
          <a:p>
            <a:endParaRPr lang="cs-CZ" i="1" dirty="0"/>
          </a:p>
          <a:p>
            <a:pPr marL="0" indent="0">
              <a:buNone/>
            </a:pPr>
            <a:r>
              <a:rPr lang="cs-CZ" b="1" dirty="0"/>
              <a:t>Další možnosti ověření:</a:t>
            </a:r>
          </a:p>
          <a:p>
            <a:r>
              <a:rPr lang="cs-CZ" dirty="0"/>
              <a:t>vyzvat jednoho nebo více žáků, aby shrnuli zadání svými slovy </a:t>
            </a:r>
          </a:p>
          <a:p>
            <a:r>
              <a:rPr lang="cs-CZ" dirty="0"/>
              <a:t>používání kartiček, semaforů nebo gest</a:t>
            </a:r>
            <a:endParaRPr lang="pl-PL" i="1" dirty="0"/>
          </a:p>
          <a:p>
            <a:endParaRPr lang="pl-PL" i="1" dirty="0"/>
          </a:p>
          <a:p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1764345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046425-B9B7-764E-B811-45B91D64B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ŽÁK ODMÍTÁ PRACOVAT, CO S TÍM?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493EFE-3B1A-833D-DE10-D3EDC5BA7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Příčiny takové situace?</a:t>
            </a:r>
          </a:p>
          <a:p>
            <a:r>
              <a:rPr lang="cs-CZ" dirty="0"/>
              <a:t>…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Neuplatňovat mocenské postaven</a:t>
            </a:r>
          </a:p>
          <a:p>
            <a:r>
              <a:rPr lang="cs-CZ" dirty="0"/>
              <a:t>Nenálepkovat</a:t>
            </a:r>
          </a:p>
          <a:p>
            <a:r>
              <a:rPr lang="cs-CZ" dirty="0"/>
              <a:t>Nevynucovat návrat žáka k činnostem  </a:t>
            </a:r>
          </a:p>
        </p:txBody>
      </p:sp>
    </p:spTree>
    <p:extLst>
      <p:ext uri="{BB962C8B-B14F-4D97-AF65-F5344CB8AC3E}">
        <p14:creationId xmlns:p14="http://schemas.microsoft.com/office/powerpoint/2010/main" val="327550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8E746A-10D7-C18B-0340-FED67B243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ŽÁK ODMÍTÁ PRACOVAT, CO S TÍM?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DE8C54-6882-E777-66AC-0DC93432B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b="1" dirty="0"/>
              <a:t>Zásadnější</a:t>
            </a:r>
            <a:r>
              <a:rPr lang="cs-CZ" dirty="0"/>
              <a:t> žákovo nespolupracující chování </a:t>
            </a:r>
          </a:p>
          <a:p>
            <a:r>
              <a:rPr lang="cs-CZ" dirty="0"/>
              <a:t>Řešením je pokračování v edukaci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Drobnější projevy vzdoru </a:t>
            </a:r>
            <a:r>
              <a:rPr lang="cs-CZ" dirty="0"/>
              <a:t>(zlomení tužky, zmuchlání papíru) </a:t>
            </a:r>
          </a:p>
          <a:p>
            <a:r>
              <a:rPr lang="cs-CZ" dirty="0"/>
              <a:t>Samotný projev ignorovat</a:t>
            </a:r>
          </a:p>
          <a:p>
            <a:r>
              <a:rPr lang="cs-CZ" dirty="0"/>
              <a:t>Současně se pokusit nabídnout pomocnou ruku: </a:t>
            </a:r>
            <a:r>
              <a:rPr lang="cs-CZ" i="1" dirty="0"/>
              <a:t>Můžu ti nějak pomoc? Potřebuješ nový papír? apod.</a:t>
            </a:r>
          </a:p>
          <a:p>
            <a:r>
              <a:rPr lang="cs-CZ" dirty="0"/>
              <a:t>„Ztratit“ jednoho žáka není důvodem pro zastavení </a:t>
            </a:r>
            <a:r>
              <a:rPr lang="cs-CZ" dirty="0" err="1"/>
              <a:t>celélekce</a:t>
            </a:r>
            <a:r>
              <a:rPr lang="cs-CZ" dirty="0"/>
              <a:t> a  zdržování ostatních žáků, kteří jsou motivovaní a  chtějí pracovat</a:t>
            </a:r>
          </a:p>
          <a:p>
            <a:r>
              <a:rPr lang="cs-CZ" dirty="0"/>
              <a:t>Ocenit žádoucí chování</a:t>
            </a:r>
          </a:p>
          <a:p>
            <a:r>
              <a:rPr lang="cs-CZ" dirty="0"/>
              <a:t>Žákovi, který odmítá pracovat, nabídnout </a:t>
            </a:r>
            <a:r>
              <a:rPr lang="cs-CZ" b="1" dirty="0" err="1"/>
              <a:t>time</a:t>
            </a:r>
            <a:r>
              <a:rPr lang="cs-CZ" b="1" dirty="0"/>
              <a:t>-out v podobě tiché přestávky</a:t>
            </a:r>
          </a:p>
        </p:txBody>
      </p:sp>
    </p:spTree>
    <p:extLst>
      <p:ext uri="{BB962C8B-B14F-4D97-AF65-F5344CB8AC3E}">
        <p14:creationId xmlns:p14="http://schemas.microsoft.com/office/powerpoint/2010/main" val="17708302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D61DFE-FFF4-599D-52AB-1EB787F23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ŽÁK ODMÍTÁ PRACOVAT, CO S TÍM?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3FD6C1-3951-4D77-FAB7-0940229C6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559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Vhodná komunikace učícího knihovníka ve chvíli nespolupracujícího chování</a:t>
            </a:r>
          </a:p>
          <a:p>
            <a:pPr marL="0" indent="0">
              <a:buNone/>
            </a:pPr>
            <a:r>
              <a:rPr lang="cs-CZ" dirty="0"/>
              <a:t>A)  </a:t>
            </a:r>
          </a:p>
          <a:p>
            <a:r>
              <a:rPr lang="cs-CZ" i="1" dirty="0"/>
              <a:t>Vidím, že nejsi v pohodě. Co by ti teď pomohlo? </a:t>
            </a:r>
          </a:p>
          <a:p>
            <a:r>
              <a:rPr lang="cs-CZ" i="1" dirty="0"/>
              <a:t>Vrátím se za dvě minuty a pokusíme se spolu něco vymyslet, co ty na to?</a:t>
            </a:r>
          </a:p>
          <a:p>
            <a:r>
              <a:rPr lang="cs-CZ" b="1" dirty="0"/>
              <a:t>Nutný popis situace a časové ohraničení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/>
              <a:t>B) </a:t>
            </a:r>
          </a:p>
          <a:p>
            <a:r>
              <a:rPr lang="cs-CZ" i="1" dirty="0"/>
              <a:t>Dobře, vidím, že tento úkol opravdu nyní nemůžeš splnit.</a:t>
            </a:r>
          </a:p>
          <a:p>
            <a:r>
              <a:rPr lang="cs-CZ" b="1" i="1" dirty="0"/>
              <a:t>Napadá tě </a:t>
            </a:r>
            <a:r>
              <a:rPr lang="cs-CZ" i="1" dirty="0"/>
              <a:t>jiný úkol, ve kterém bys procvičil psaní i/y po vyjmenovaných slovech?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5445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29F065-BECF-FE42-9819-18ED8D5ED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RITUÁLY - náměty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AE1816-67D7-6C3E-22D2-34190D94D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1 / Rámování časové a obsahové </a:t>
            </a:r>
          </a:p>
          <a:p>
            <a:r>
              <a:rPr lang="cs-CZ" dirty="0"/>
              <a:t>POZDRAV</a:t>
            </a:r>
          </a:p>
          <a:p>
            <a:r>
              <a:rPr lang="cs-CZ" dirty="0"/>
              <a:t>SPOLEČNÝ ÚVOD</a:t>
            </a:r>
          </a:p>
          <a:p>
            <a:r>
              <a:rPr lang="cs-CZ" dirty="0"/>
              <a:t>SPOLEČNÝ ZÁVĚR programu/lekce</a:t>
            </a:r>
          </a:p>
        </p:txBody>
      </p:sp>
    </p:spTree>
    <p:extLst>
      <p:ext uri="{BB962C8B-B14F-4D97-AF65-F5344CB8AC3E}">
        <p14:creationId xmlns:p14="http://schemas.microsoft.com/office/powerpoint/2010/main" val="6867666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A34F5C-7C61-7FE4-823D-7DDE88452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ŽÁK ODMÍTÁ PRACOVAT, CO S TÍM?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32BCF6-C772-59DD-E09C-4507258F4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C)</a:t>
            </a:r>
          </a:p>
          <a:p>
            <a:r>
              <a:rPr lang="cs-CZ" dirty="0"/>
              <a:t>Nabídnout žákovi jako řešení </a:t>
            </a:r>
            <a:r>
              <a:rPr lang="cs-CZ" b="1" dirty="0"/>
              <a:t>možnost vlastní volby </a:t>
            </a:r>
            <a:r>
              <a:rPr lang="cs-CZ" dirty="0"/>
              <a:t>dalšího postupu: </a:t>
            </a:r>
            <a:r>
              <a:rPr lang="cs-CZ" i="1" dirty="0"/>
              <a:t>Pokud opravdu teď nedokážeš na úkolu pracovat, můžeš pracovat na tomto pracovním listu…</a:t>
            </a:r>
          </a:p>
          <a:p>
            <a:endParaRPr lang="cs-CZ" i="1" dirty="0"/>
          </a:p>
          <a:p>
            <a:pPr marL="0" indent="0">
              <a:buNone/>
            </a:pPr>
            <a:r>
              <a:rPr lang="cs-CZ" dirty="0"/>
              <a:t>D) </a:t>
            </a:r>
          </a:p>
          <a:p>
            <a:r>
              <a:rPr lang="cs-CZ" dirty="0"/>
              <a:t>Možnost </a:t>
            </a:r>
            <a:r>
              <a:rPr lang="cs-CZ" b="1" dirty="0"/>
              <a:t>redukování aktivity:</a:t>
            </a:r>
          </a:p>
          <a:p>
            <a:r>
              <a:rPr lang="cs-CZ" i="1" dirty="0"/>
              <a:t>Vidím, že dnes nemáš svůj den. Je možné, abys vypracoval/a pouze otázky… 2 a 4. </a:t>
            </a:r>
          </a:p>
        </p:txBody>
      </p:sp>
    </p:spTree>
    <p:extLst>
      <p:ext uri="{BB962C8B-B14F-4D97-AF65-F5344CB8AC3E}">
        <p14:creationId xmlns:p14="http://schemas.microsoft.com/office/powerpoint/2010/main" val="9295076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57D97F-24A3-65A0-D3A0-12D500F58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RELAXAČNÍ KOUTEK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B4DAF8-773C-FE00-0549-606811DEA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Dvojího typu s různou funkcí</a:t>
            </a:r>
          </a:p>
          <a:p>
            <a:r>
              <a:rPr lang="cs-CZ" dirty="0"/>
              <a:t>jednoho pro účely akutního uklidnění</a:t>
            </a:r>
          </a:p>
          <a:p>
            <a:r>
              <a:rPr lang="cs-CZ" dirty="0"/>
              <a:t>druhého na vybití vzteku či frustrace, kde může žák strávit jistý čas o samotě (izolovaněji od učebního prostoru knihovny</a:t>
            </a:r>
          </a:p>
          <a:p>
            <a:r>
              <a:rPr lang="cs-CZ" dirty="0"/>
              <a:t>Různé formy a vizáže koutků </a:t>
            </a:r>
          </a:p>
          <a:p>
            <a:r>
              <a:rPr lang="cs-CZ" dirty="0"/>
              <a:t>Na přední straně nápis „</a:t>
            </a:r>
            <a:r>
              <a:rPr lang="cs-CZ" i="1" dirty="0"/>
              <a:t>jeskyně pro malé čtenáře“ (kam se žák může uchýlit například s tabletem), „klidný přístav“ nebo „klidný koutek“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74352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CEBC3B-A9F4-7B5C-0A1E-9FFE4543C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RELAXAČNÍ KOUTEK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95B1AF-44AF-F6A0-94F5-7EC73CE90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559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Jak koutek vybavit?</a:t>
            </a:r>
          </a:p>
          <a:p>
            <a:r>
              <a:rPr lang="cs-CZ" dirty="0"/>
              <a:t>Relaxační polštářek či košík s  drobnými hračkami (snižují motorický neklid, plastový míček s  ostny, měkký hadřík, jednodušší hlavolam, drobná manuální hra pro jednotlivce či panenka apod. </a:t>
            </a:r>
          </a:p>
          <a:p>
            <a:pPr marL="0" indent="0">
              <a:buNone/>
            </a:pPr>
            <a:r>
              <a:rPr lang="cs-CZ" dirty="0"/>
              <a:t>Zvenku může být koutek opatřen „návodem k použití“ </a:t>
            </a:r>
          </a:p>
          <a:p>
            <a:pPr marL="0" indent="0">
              <a:buNone/>
            </a:pPr>
            <a:r>
              <a:rPr lang="cs-CZ" dirty="0"/>
              <a:t>▶ </a:t>
            </a:r>
            <a:r>
              <a:rPr lang="cs-CZ" i="1" dirty="0">
                <a:solidFill>
                  <a:schemeClr val="accent6">
                    <a:lumMod val="75000"/>
                  </a:schemeClr>
                </a:solidFill>
              </a:rPr>
              <a:t>Potřebuješ přestávku? </a:t>
            </a:r>
          </a:p>
          <a:p>
            <a:pPr marL="0" indent="0">
              <a:buNone/>
            </a:pPr>
            <a:r>
              <a:rPr lang="cs-CZ" i="1" dirty="0">
                <a:solidFill>
                  <a:schemeClr val="accent6">
                    <a:lumMod val="75000"/>
                  </a:schemeClr>
                </a:solidFill>
              </a:rPr>
              <a:t>▶ Z košíku uvnitř domečku si vyber hračku. </a:t>
            </a:r>
          </a:p>
          <a:p>
            <a:pPr marL="0" indent="0">
              <a:buNone/>
            </a:pPr>
            <a:r>
              <a:rPr lang="cs-CZ" i="1" dirty="0">
                <a:solidFill>
                  <a:schemeClr val="accent6">
                    <a:lumMod val="75000"/>
                  </a:schemeClr>
                </a:solidFill>
              </a:rPr>
              <a:t>▶ Nastav časomíru (může se jednat například o  velké přesýpací hodiny či jinou časomíru). </a:t>
            </a:r>
          </a:p>
          <a:p>
            <a:pPr marL="0" indent="0">
              <a:buNone/>
            </a:pPr>
            <a:r>
              <a:rPr lang="cs-CZ" i="1" dirty="0">
                <a:solidFill>
                  <a:schemeClr val="accent6">
                    <a:lumMod val="75000"/>
                  </a:schemeClr>
                </a:solidFill>
              </a:rPr>
              <a:t>▶ Po uběhnutí času se vrať zpět k aktivitám v knihovně </a:t>
            </a:r>
          </a:p>
          <a:p>
            <a:pPr marL="0" indent="0">
              <a:buNone/>
            </a:pPr>
            <a:endParaRPr lang="cs-CZ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4835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A2BCEB-7254-E703-7884-7C2461839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RELAXAČNÍ KOUTEK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5ED70D-118A-6E39-2DFF-F4785674A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Práce s emocemi v relaxačním koutku</a:t>
            </a:r>
          </a:p>
          <a:p>
            <a:r>
              <a:rPr lang="cs-CZ" dirty="0"/>
              <a:t>Vizualizace pro orientaci v tom, jak se ten den cítí</a:t>
            </a:r>
          </a:p>
          <a:p>
            <a:r>
              <a:rPr lang="cs-CZ" dirty="0"/>
              <a:t>Plakát s otázkou: </a:t>
            </a:r>
            <a:r>
              <a:rPr lang="cs-CZ" i="1" dirty="0"/>
              <a:t>Jak se dnes cítíš? </a:t>
            </a:r>
          </a:p>
          <a:p>
            <a:r>
              <a:rPr lang="cs-CZ" dirty="0"/>
              <a:t>Pod otázku umístit vyobrazení různých emotikonů (výrazů tváře)</a:t>
            </a:r>
          </a:p>
        </p:txBody>
      </p:sp>
    </p:spTree>
    <p:extLst>
      <p:ext uri="{BB962C8B-B14F-4D97-AF65-F5344CB8AC3E}">
        <p14:creationId xmlns:p14="http://schemas.microsoft.com/office/powerpoint/2010/main" val="3803237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A07E9E-9501-3281-7BED-9024BAF5B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RITUÁLY - náměty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9D8B83-3258-EFCA-88B2-F3E308100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cap="all" dirty="0"/>
              <a:t>2 / </a:t>
            </a:r>
            <a:r>
              <a:rPr lang="cs-CZ" b="1" cap="all" dirty="0" err="1"/>
              <a:t>SIgnály</a:t>
            </a:r>
            <a:endParaRPr lang="cs-CZ" b="1" cap="all" dirty="0"/>
          </a:p>
          <a:p>
            <a:r>
              <a:rPr lang="cs-CZ" cap="all" dirty="0"/>
              <a:t>Knihovník přerušuje práci třídy</a:t>
            </a:r>
          </a:p>
          <a:p>
            <a:r>
              <a:rPr lang="cs-CZ" cap="all" dirty="0"/>
              <a:t>Žák žádá o pomoc při samostatné práci </a:t>
            </a:r>
          </a:p>
          <a:p>
            <a:r>
              <a:rPr lang="cs-CZ" b="1" dirty="0"/>
              <a:t>Smluvený signál </a:t>
            </a:r>
            <a:r>
              <a:rPr lang="cs-CZ" dirty="0"/>
              <a:t>mezi učitelem a žáky pro přerušení výkladu</a:t>
            </a:r>
          </a:p>
          <a:p>
            <a:r>
              <a:rPr lang="cs-CZ" b="1" cap="all" dirty="0"/>
              <a:t>SEMAFOR</a:t>
            </a:r>
            <a:r>
              <a:rPr lang="cs-CZ" cap="all" dirty="0"/>
              <a:t> </a:t>
            </a:r>
            <a:r>
              <a:rPr lang="cs-CZ" dirty="0"/>
              <a:t>– kartička pro každého žáka</a:t>
            </a:r>
          </a:p>
          <a:p>
            <a:r>
              <a:rPr lang="cs-CZ" dirty="0"/>
              <a:t>2-3 barvy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6E96BB2-C7B3-754F-40B4-AF3F7415B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8770" y="3858806"/>
            <a:ext cx="3429176" cy="288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523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3095F2-4D2B-3ACA-63CE-D18F5C37C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RITUÁLY - náměty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09446D-E78E-1D32-5DC0-873C475AC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3 / PORTFOLIO</a:t>
            </a:r>
          </a:p>
          <a:p>
            <a:r>
              <a:rPr lang="cs-CZ" dirty="0"/>
              <a:t>Výstupy z knihovního programu také do portfolia</a:t>
            </a:r>
          </a:p>
          <a:p>
            <a:r>
              <a:rPr lang="cs-CZ" dirty="0"/>
              <a:t>Verbalizovat význam každého výstupu, jeho hodnotu</a:t>
            </a:r>
          </a:p>
          <a:p>
            <a:r>
              <a:rPr lang="cs-CZ" dirty="0"/>
              <a:t>Žák se učí vážit si vlastní práce</a:t>
            </a:r>
          </a:p>
        </p:txBody>
      </p:sp>
    </p:spTree>
    <p:extLst>
      <p:ext uri="{BB962C8B-B14F-4D97-AF65-F5344CB8AC3E}">
        <p14:creationId xmlns:p14="http://schemas.microsoft.com/office/powerpoint/2010/main" val="1844470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71B41E-E06B-6B51-B9EC-A21F271A9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RITUÁLY - náměty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611AA6-68B4-2686-311D-0DD6BC87A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4884"/>
            <a:ext cx="10515600" cy="458207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dirty="0"/>
              <a:t>4 / Reflexe a zpětná vazba</a:t>
            </a:r>
          </a:p>
          <a:p>
            <a:r>
              <a:rPr lang="cs-CZ" dirty="0"/>
              <a:t>posiluje sounáležitost třídy</a:t>
            </a:r>
          </a:p>
          <a:p>
            <a:pPr marL="0" indent="0">
              <a:buNone/>
            </a:pPr>
            <a:r>
              <a:rPr lang="cs-CZ" dirty="0"/>
              <a:t>Otázky pro reflexi </a:t>
            </a:r>
            <a:r>
              <a:rPr lang="cs-CZ" b="1" dirty="0"/>
              <a:t>individuální </a:t>
            </a:r>
            <a:r>
              <a:rPr lang="cs-CZ" dirty="0"/>
              <a:t>aktivity:</a:t>
            </a:r>
          </a:p>
          <a:p>
            <a:r>
              <a:rPr lang="cs-CZ" i="1" dirty="0"/>
              <a:t>Co vás bavilo? ▶ Co se Vám dařilo a proč? ▶ V čem se můžete příště pokusit zlepšit? ▶ Jak se vám pracovalo samostatně?</a:t>
            </a:r>
          </a:p>
          <a:p>
            <a:endParaRPr lang="cs-CZ" i="1" dirty="0"/>
          </a:p>
          <a:p>
            <a:pPr marL="0" indent="0">
              <a:buNone/>
            </a:pPr>
            <a:r>
              <a:rPr lang="cs-CZ" dirty="0"/>
              <a:t>Otázky pro reflexi </a:t>
            </a:r>
            <a:r>
              <a:rPr lang="cs-CZ" b="1" dirty="0"/>
              <a:t>skupinové</a:t>
            </a:r>
            <a:r>
              <a:rPr lang="cs-CZ" dirty="0"/>
              <a:t> práce:</a:t>
            </a:r>
          </a:p>
          <a:p>
            <a:r>
              <a:rPr lang="cs-CZ" i="1" dirty="0"/>
              <a:t>Jak se nám dařilo jako skupině a proč? ▶ Co bych (příště) potřeboval/a? ▶ Co můžu udělat pro to, aby skupina fungovala ještě lépe? ▶ Kdo ve skupině přispěl svým nápadem k vyřešení úkolu?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6480338-BC7D-336F-191B-DFE7AEB05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00821">
            <a:off x="6845659" y="588892"/>
            <a:ext cx="3264068" cy="132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67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195E46-71E0-6A32-C5B4-FFBFCADD9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RITUÁLY - náměty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7B6511-5435-A2E9-311E-F715F316D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Jak provádět reflexi – </a:t>
            </a:r>
            <a:r>
              <a:rPr lang="cs-CZ" b="1" dirty="0"/>
              <a:t>větší skupina žáků</a:t>
            </a:r>
          </a:p>
          <a:p>
            <a:endParaRPr lang="cs-CZ" b="1" dirty="0"/>
          </a:p>
          <a:p>
            <a:r>
              <a:rPr lang="cs-CZ" b="1" dirty="0"/>
              <a:t>RUKA – PALEC  </a:t>
            </a:r>
            <a:r>
              <a:rPr lang="cs-CZ" dirty="0"/>
              <a:t>+ komentáře, je-li na ně čas</a:t>
            </a:r>
          </a:p>
          <a:p>
            <a:r>
              <a:rPr lang="cs-CZ" b="1" cap="all" dirty="0"/>
              <a:t>papírový kruh v barvách semaforu</a:t>
            </a:r>
          </a:p>
          <a:p>
            <a:pPr lvl="1"/>
            <a:r>
              <a:rPr lang="cs-CZ" dirty="0"/>
              <a:t>Zvedání na konci lekce</a:t>
            </a:r>
          </a:p>
          <a:p>
            <a:r>
              <a:rPr lang="cs-CZ" dirty="0"/>
              <a:t>(výrazem tváře odlišené smajlíky)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AF11855-63AC-25C3-63EA-259262F2C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9764" y="1927571"/>
            <a:ext cx="3742392" cy="1634336"/>
          </a:xfrm>
          <a:prstGeom prst="rect">
            <a:avLst/>
          </a:prstGeom>
        </p:spPr>
      </p:pic>
      <p:pic>
        <p:nvPicPr>
          <p:cNvPr id="10" name="Zástupný obsah 3">
            <a:extLst>
              <a:ext uri="{FF2B5EF4-FFF2-40B4-BE49-F238E27FC236}">
                <a16:creationId xmlns:a16="http://schemas.microsoft.com/office/drawing/2014/main" id="{752F314C-0006-5552-5401-1A38BC482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1489" y="4001294"/>
            <a:ext cx="4102311" cy="238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169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8E5A1A-146D-72C7-1DA7-D971D2D37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RITUÁLY - náměty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CF4B70-CF34-669A-A8F6-377C73A08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5 / SDÍLENÍ EMOCÍ</a:t>
            </a:r>
          </a:p>
          <a:p>
            <a:r>
              <a:rPr lang="cs-CZ" sz="2800" i="1" dirty="0"/>
              <a:t>Proč se tomu věnovat jako rituálu? </a:t>
            </a:r>
          </a:p>
          <a:p>
            <a:endParaRPr lang="cs-CZ" sz="2800" dirty="0"/>
          </a:p>
          <a:p>
            <a:pPr marL="0" indent="0">
              <a:buNone/>
            </a:pPr>
            <a:r>
              <a:rPr lang="cs-CZ" sz="2800" b="1" dirty="0"/>
              <a:t>KARTY z MOŘE EMOCÍ</a:t>
            </a:r>
          </a:p>
          <a:p>
            <a:r>
              <a:rPr lang="cs-CZ" sz="2800" dirty="0"/>
              <a:t>Otázky knihovníka:</a:t>
            </a:r>
          </a:p>
          <a:p>
            <a:pPr lvl="1"/>
            <a:r>
              <a:rPr lang="cs-CZ" i="1" dirty="0"/>
              <a:t>Jakou máš dnes náladu? </a:t>
            </a:r>
          </a:p>
          <a:p>
            <a:pPr lvl="1"/>
            <a:r>
              <a:rPr lang="cs-CZ" i="1" dirty="0"/>
              <a:t>Jak se nyní cítíš? </a:t>
            </a:r>
          </a:p>
          <a:p>
            <a:pPr lvl="1"/>
            <a:r>
              <a:rPr lang="cs-CZ" i="1" dirty="0"/>
              <a:t>Jak jsi dnes motivovaný k práci?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9F8AE46-BB1E-F668-FA30-F44DEF01E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1497" y="365125"/>
            <a:ext cx="3183175" cy="3823633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70ED949-CFEE-EC1F-63AF-EB7C23BA1EBD}"/>
              </a:ext>
            </a:extLst>
          </p:cNvPr>
          <p:cNvSpPr txBox="1"/>
          <p:nvPr/>
        </p:nvSpPr>
        <p:spPr>
          <a:xfrm>
            <a:off x="9239693" y="4767879"/>
            <a:ext cx="2630282" cy="75041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spcAft>
                <a:spcPts val="600"/>
              </a:spcAft>
            </a:pPr>
            <a:r>
              <a:rPr lang="cs-CZ" sz="1300">
                <a:solidFill>
                  <a:srgbClr val="FFFFFF"/>
                </a:solidFill>
              </a:rPr>
              <a:t>https://www.b-creative.cz/lektorske-a-terapeuticke-pomucky/</a:t>
            </a:r>
          </a:p>
        </p:txBody>
      </p:sp>
    </p:spTree>
    <p:extLst>
      <p:ext uri="{BB962C8B-B14F-4D97-AF65-F5344CB8AC3E}">
        <p14:creationId xmlns:p14="http://schemas.microsoft.com/office/powerpoint/2010/main" val="188306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0C3A94-3587-ED6E-E6D5-29B874FE8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RITUÁLY - náměty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23E2FA-9306-C919-45D7-5478B615D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6 / USPOŘÁDÁNÍ ČASOPROSTORU </a:t>
            </a:r>
          </a:p>
          <a:p>
            <a:endParaRPr lang="cs-CZ" dirty="0"/>
          </a:p>
          <a:p>
            <a:r>
              <a:rPr lang="cs-CZ" dirty="0"/>
              <a:t> v knihovně? </a:t>
            </a:r>
          </a:p>
          <a:p>
            <a:pPr lvl="1"/>
            <a:r>
              <a:rPr lang="cs-CZ" dirty="0"/>
              <a:t>zařazení </a:t>
            </a:r>
            <a:r>
              <a:rPr lang="cs-CZ" b="1" dirty="0"/>
              <a:t>činností podle toho, který máme den</a:t>
            </a:r>
          </a:p>
          <a:p>
            <a:pPr lvl="1"/>
            <a:r>
              <a:rPr lang="cs-CZ" b="1" dirty="0"/>
              <a:t>konkrétní</a:t>
            </a:r>
            <a:r>
              <a:rPr lang="cs-CZ" dirty="0"/>
              <a:t> místo určené pro …</a:t>
            </a:r>
          </a:p>
          <a:p>
            <a:pPr lvl="1"/>
            <a:r>
              <a:rPr lang="cs-CZ" b="1" dirty="0"/>
              <a:t>stálé</a:t>
            </a:r>
            <a:r>
              <a:rPr lang="cs-CZ" dirty="0"/>
              <a:t> místo určené pro 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421476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1364</Words>
  <Application>Microsoft Office PowerPoint</Application>
  <PresentationFormat>Širokoúhlá obrazovka</PresentationFormat>
  <Paragraphs>214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8" baseType="lpstr">
      <vt:lpstr>Aptos</vt:lpstr>
      <vt:lpstr>Aptos Display</vt:lpstr>
      <vt:lpstr>Arial</vt:lpstr>
      <vt:lpstr>Wingdings</vt:lpstr>
      <vt:lpstr>Motiv Office</vt:lpstr>
      <vt:lpstr>Heterogenní skupina  (v aktivitách knihovny) </vt:lpstr>
      <vt:lpstr>RITUÁLY</vt:lpstr>
      <vt:lpstr>RITUÁLY - náměty</vt:lpstr>
      <vt:lpstr>RITUÁLY - náměty</vt:lpstr>
      <vt:lpstr>RITUÁLY - náměty</vt:lpstr>
      <vt:lpstr>RITUÁLY - náměty</vt:lpstr>
      <vt:lpstr>RITUÁLY - náměty</vt:lpstr>
      <vt:lpstr>RITUÁLY - náměty</vt:lpstr>
      <vt:lpstr>RITUÁLY - náměty</vt:lpstr>
      <vt:lpstr>Jednoduchý jazyk, vizuální opora</vt:lpstr>
      <vt:lpstr>Jednoduchý jazyk, vizuální opora</vt:lpstr>
      <vt:lpstr>JEDNODUCHÝ JAZYK</vt:lpstr>
      <vt:lpstr>JEDNODUCHÝ JAZYK</vt:lpstr>
      <vt:lpstr>JEDNODUCHÝ JAZYK</vt:lpstr>
      <vt:lpstr>NEVERBÁLNÍ KOMUNIKACE</vt:lpstr>
      <vt:lpstr>VIZUÁLNÍ NÁSTROJE: SYMBOLY, OBRÁZKY A PŘEDMĚTY</vt:lpstr>
      <vt:lpstr>Vizualizace pravidel</vt:lpstr>
      <vt:lpstr>Vizualizace pravidel</vt:lpstr>
      <vt:lpstr>GRADOVANÉ ÚLOHY dle obtížnosti</vt:lpstr>
      <vt:lpstr>Prezentace aplikace PowerPoint</vt:lpstr>
      <vt:lpstr>Prezentace aplikace PowerPoint</vt:lpstr>
      <vt:lpstr>Porozumění zadání, pomoc</vt:lpstr>
      <vt:lpstr>Jak srozumitelně zadávat žákům během výuky instrukce a ověřovat jejich porozumění</vt:lpstr>
      <vt:lpstr>ZADÁNÍ INSTRUKCÍ</vt:lpstr>
      <vt:lpstr>ZADÁNÍ INSTRUKCÍ</vt:lpstr>
      <vt:lpstr>OVĚŘENÍ POROZUMĚNÍ</vt:lpstr>
      <vt:lpstr>ŽÁK ODMÍTÁ PRACOVAT, CO S TÍM?</vt:lpstr>
      <vt:lpstr>ŽÁK ODMÍTÁ PRACOVAT, CO S TÍM?</vt:lpstr>
      <vt:lpstr>ŽÁK ODMÍTÁ PRACOVAT, CO S TÍM?</vt:lpstr>
      <vt:lpstr>ŽÁK ODMÍTÁ PRACOVAT, CO S TÍM?</vt:lpstr>
      <vt:lpstr>RELAXAČNÍ KOUTEK</vt:lpstr>
      <vt:lpstr>RELAXAČNÍ KOUTEK</vt:lpstr>
      <vt:lpstr>RELAXAČNÍ KOUTEK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Pavlína Mazáčová</dc:creator>
  <cp:lastModifiedBy>Pavlína Mazáčová</cp:lastModifiedBy>
  <cp:revision>2</cp:revision>
  <dcterms:created xsi:type="dcterms:W3CDTF">2024-11-05T03:57:29Z</dcterms:created>
  <dcterms:modified xsi:type="dcterms:W3CDTF">2024-11-13T12:55:46Z</dcterms:modified>
</cp:coreProperties>
</file>