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ína Mazáčová" userId="b1a741d6-ef09-4291-9bbb-7f39af8875cd" providerId="ADAL" clId="{317C829D-5CAF-4DFD-96B6-00C2E421ADF9}"/>
    <pc:docChg chg="custSel modSld">
      <pc:chgData name="Pavlína Mazáčová" userId="b1a741d6-ef09-4291-9bbb-7f39af8875cd" providerId="ADAL" clId="{317C829D-5CAF-4DFD-96B6-00C2E421ADF9}" dt="2024-09-25T06:03:12.524" v="127" actId="6549"/>
      <pc:docMkLst>
        <pc:docMk/>
      </pc:docMkLst>
      <pc:sldChg chg="modSp mod">
        <pc:chgData name="Pavlína Mazáčová" userId="b1a741d6-ef09-4291-9bbb-7f39af8875cd" providerId="ADAL" clId="{317C829D-5CAF-4DFD-96B6-00C2E421ADF9}" dt="2024-09-25T06:03:12.524" v="127" actId="6549"/>
        <pc:sldMkLst>
          <pc:docMk/>
          <pc:sldMk cId="2328338358" sldId="264"/>
        </pc:sldMkLst>
        <pc:spChg chg="mod">
          <ac:chgData name="Pavlína Mazáčová" userId="b1a741d6-ef09-4291-9bbb-7f39af8875cd" providerId="ADAL" clId="{317C829D-5CAF-4DFD-96B6-00C2E421ADF9}" dt="2024-09-25T06:03:12.524" v="127" actId="6549"/>
          <ac:spMkLst>
            <pc:docMk/>
            <pc:sldMk cId="2328338358" sldId="264"/>
            <ac:spMk id="3" creationId="{9BC25528-A610-8246-9797-8A8774A560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080FB-C1A8-1028-0FB5-DAFC53C5A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7D89EF-A7E6-E48D-3B26-F630C8FDC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0F281B-5828-791B-6E8E-1AD2A43D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2DA5F8-4224-CE1A-DF7B-E05BF85A6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FC3235-1094-A573-8FE1-47D3AA0D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95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E80CB-DB3D-11D9-3F02-D0343F64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661249-B6F7-7CE0-4CF7-88E047F93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4CD1BC-EC7F-056A-1DED-8C02103C9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561CBF-B74A-A5AD-B822-2F48883AE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E7FE14-4769-B26D-4074-3986DAB08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40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FF7099F-13CD-E965-C7A7-242ED6563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623149-DC51-87A8-7FF7-186A38C81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B3783A-2855-20FD-3F24-7789653A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8DC114-EFEA-493E-29BF-7093B4E68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9F1266-68B9-1576-80A1-8D6008AC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72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F8A7A-1A4C-389F-CABC-ACE31C2AF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C0125B-04F7-D5E2-B1B3-047894941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BD7B5-239A-4760-C793-2A3DED07D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42E134-BF64-D6B2-E20E-0E38EB0CD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72250D-8C05-5DA3-A068-FF52FC13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55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0DC18-C48C-9C6C-3504-165AA9F45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87252C-36D6-4996-FE58-7E6981CB1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01C46F-FE57-FF6A-335A-719221C0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57DA7D-CCCE-2DCE-212E-3A1DDB95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FC9938-7298-4B63-3394-CDBA5C21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37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CA204-E228-1DA9-85AA-B10D6B28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6B04C1-C916-B817-E5CB-D75080A72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22D901-7BE8-9C9D-C86F-45F345647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07A13B-2E02-F551-A5D1-AF849C90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00BA12-F208-1968-2557-000E0FD1B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BB665A-4347-F80D-736C-4C5AE3779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70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D0BC7-35FA-2049-78D6-44AE9E38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C6E8A3-5034-6DFC-B09F-F7ED7C63F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BC68CD-A19C-8B6F-B6CD-A41503E9A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51CF61-82C8-EBD9-EF0F-30557B3B3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43CD153-8C25-85F6-E49C-29B5D32F3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F70DEC-E709-7F09-C25C-9BAB4CECC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4BCA22-4C81-792C-0065-04824C13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42811A-6CA2-DEAC-5818-7EED5D03A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29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DD75B-67E4-E6CB-5D32-F1FC24DE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0737D37-29A6-A5D1-B95A-09DC6C4F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F6DF57-1469-9185-3B9E-6E27AF48C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54E16D-3902-9B9A-8449-04D15489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84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615D43-4DD7-1440-0382-095E8F59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FF0D9C-00DA-7B12-F2E9-6AD1170EE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CE5A5E-C568-0731-8D20-59BAA820F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737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ADE41-3340-DAA7-5BA2-CB5EBD878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8E023-E51E-B4F9-4386-B883CF8FE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363E49-5C6F-8101-7F67-A533DE315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45F941-FFF7-A93F-4522-01AB92212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94C359-7054-9CFA-7D01-17F0378B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E26963-340F-274B-37E4-CBA2D2B03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1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88D77-6EF7-6488-A3E2-A523FD768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ED3428D-ABDB-BBDC-4909-54609F4062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4CE7DF-46BC-077F-62D2-E318DE01E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211DAE-5312-7BBF-984F-794A23EE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5399C4-A591-0859-6A14-0A885828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C321D1-FACB-DDD0-2334-B96D3E8D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28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70DADF-7F0B-E6BC-CF50-7A9C0D167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884E41-7500-FD69-F38C-24479B5EA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5DC15E-1D02-9D7C-FD1C-F0528498E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6027C4-7528-485E-A284-4B0F0CCE200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A72612-76C5-D0BF-DF4A-646FFD577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419384-54BC-BDEA-56D4-08CC4C3B8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733341-17CB-4F95-ADAD-8A3D1CA6F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57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B70F4-018D-7F0A-41D6-3616001E55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KAZUISTIKY a jejich využití </a:t>
            </a:r>
            <a:br>
              <a:rPr lang="cs-CZ" dirty="0"/>
            </a:br>
            <a:r>
              <a:rPr lang="cs-CZ" dirty="0"/>
              <a:t>v předmětu ISKM45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5232F1-E564-B84D-EA3F-D6B2B0ADD4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Pedagogická psychologie pro informační specialisty</a:t>
            </a:r>
          </a:p>
        </p:txBody>
      </p:sp>
    </p:spTree>
    <p:extLst>
      <p:ext uri="{BB962C8B-B14F-4D97-AF65-F5344CB8AC3E}">
        <p14:creationId xmlns:p14="http://schemas.microsoft.com/office/powerpoint/2010/main" val="249378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A3A62-0BDD-50A9-5EEF-37FA2832E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Emil (12) let – </a:t>
            </a:r>
            <a:r>
              <a:rPr lang="cs-CZ" i="1" dirty="0"/>
              <a:t>„Drzý a neklidný“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C6A981-DACB-AF2B-2F1E-4E949BBC8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Diskuse nad problematikou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 psychologie: 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psychologie: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Pedagogická psychologie:</a:t>
            </a: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97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F07F6-0DCD-A4C6-7607-E34466E8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Marta (15 let) – </a:t>
            </a:r>
            <a:r>
              <a:rPr lang="cs-CZ" i="1" dirty="0"/>
              <a:t>Šikana?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E7C7D-998B-7997-F560-779C09D30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Diskuse nad problematikou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 psychologie: 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psychologie: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Pedagogická psychologie:</a:t>
            </a:r>
          </a:p>
          <a:p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12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49971-E68F-DF4B-2DB8-C8B9742E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Petra (14 let) – </a:t>
            </a:r>
            <a:r>
              <a:rPr lang="cs-CZ" i="1" dirty="0"/>
              <a:t>Poruchy příjmu potravy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04EE2E-4A20-2A7E-7266-12FF6BC6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Diskuse nad problematikou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psychologie: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Pedagogická psychologie: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 psychologie: </a:t>
            </a: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49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EFF8D-5E8D-C2C5-CFDC-5978AA90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Robert (8 let) - </a:t>
            </a:r>
            <a:r>
              <a:rPr lang="cs-CZ" i="1" dirty="0"/>
              <a:t>Problematická komunikace s rodiči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77704-39A1-03C8-E5A0-812E41267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Diskuse nad problematikou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 psychologie: 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psychologie: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Pedagogická psychologie: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94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C248C-3C54-F318-58B5-0B19CB55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Aleš (15 let) – </a:t>
            </a:r>
            <a:r>
              <a:rPr lang="cs-CZ" i="1" dirty="0"/>
              <a:t>„Nečestné a nesportovní“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3DF0C1-31C5-1431-C0C6-798A8333A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Diskuse nad problematikou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 psychologie: 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psychologie: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Pedagogická psychologie: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03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4E77-F4DD-572B-DBB6-1641C67C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Sára (16) a Marie (17) – </a:t>
            </a:r>
            <a:r>
              <a:rPr lang="cs-CZ" i="1" dirty="0"/>
              <a:t>Kyberšikana na gymnáziu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50C1D3-3DCF-4DF8-166E-8549C4191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Diskuse nad problematikou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 psychologie: 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psychologie: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Pedagogická psychologie: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76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0D8EC-A7F1-CB1D-24AE-B763C4EE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Petr (11 let) – </a:t>
            </a:r>
            <a:r>
              <a:rPr lang="cs-CZ" i="1" dirty="0"/>
              <a:t>Nejistá diagnóza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A5119-A984-C8FA-0F1A-BC513380A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Diskuse nad problematikou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 psychologie: 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psychologie: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Pedagogická psychologie: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817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46736-817C-9AC8-D33A-7A77E2FCA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inspirace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C25528-A610-8246-9797-8A8774A56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sz="1800" b="0" i="0" u="none" strike="noStrike" baseline="0" dirty="0" err="1">
                <a:latin typeface="OpenSans-Regular"/>
              </a:rPr>
              <a:t>Tikarová</a:t>
            </a:r>
            <a:r>
              <a:rPr lang="cs-CZ" sz="1800" b="0" i="0" u="none" strike="noStrike" baseline="0" dirty="0">
                <a:latin typeface="OpenSans-Regular"/>
              </a:rPr>
              <a:t>, T., Škubalová, T. (2019). Výukové kazuistiky. Studijní podpora k předmětům </a:t>
            </a:r>
            <a:r>
              <a:rPr lang="cs-CZ" sz="1800" b="0" i="0" u="none" strike="noStrike" baseline="0">
                <a:latin typeface="OpenSans-Regular"/>
              </a:rPr>
              <a:t>společného základu </a:t>
            </a:r>
            <a:r>
              <a:rPr lang="cs-CZ" sz="1800" b="0" i="0" u="none" strike="noStrike" baseline="0" dirty="0">
                <a:latin typeface="OpenSans-Regular"/>
              </a:rPr>
              <a:t>na PED MUNI. </a:t>
            </a:r>
          </a:p>
          <a:p>
            <a:pPr algn="l"/>
            <a:r>
              <a:rPr lang="cs-CZ" sz="1800" b="0" i="0" u="none" strike="noStrike" baseline="0" dirty="0">
                <a:latin typeface="OpenSans-Regular"/>
              </a:rPr>
              <a:t>Maňák, J. (2011). Aktivizující výukové metody. (Staženo 13.11. 2014 z:</a:t>
            </a:r>
          </a:p>
          <a:p>
            <a:pPr marL="0" indent="0" algn="l">
              <a:buNone/>
            </a:pPr>
            <a:r>
              <a:rPr lang="cs-CZ" sz="1800" b="0" i="0" u="none" strike="noStrike" baseline="0" dirty="0">
                <a:latin typeface="OpenSans-Regular"/>
              </a:rPr>
              <a:t>http://clanky.rvp.cz/clanek/c/O/14483/AKTIVIZUJICI-VYUKOVE-METODY.html/</a:t>
            </a:r>
          </a:p>
          <a:p>
            <a:pPr algn="l"/>
            <a:r>
              <a:rPr lang="cs-CZ" sz="1800" b="0" i="0" u="none" strike="noStrike" baseline="0" dirty="0">
                <a:latin typeface="OpenSans-Regular"/>
              </a:rPr>
              <a:t>Mareš, Jiří. (2016). Výukové případové studie a jejich využití. Orbis </a:t>
            </a:r>
            <a:r>
              <a:rPr lang="cs-CZ" sz="1800" b="0" i="0" u="none" strike="noStrike" baseline="0" dirty="0" err="1">
                <a:latin typeface="OpenSans-Regular"/>
              </a:rPr>
              <a:t>scholae</a:t>
            </a:r>
            <a:r>
              <a:rPr lang="cs-CZ" sz="1800" b="0" i="0" u="none" strike="noStrike" baseline="0" dirty="0">
                <a:latin typeface="OpenSans-Regular"/>
              </a:rPr>
              <a:t>. 10(1), 121–139.</a:t>
            </a:r>
          </a:p>
          <a:p>
            <a:pPr algn="l"/>
            <a:r>
              <a:rPr lang="en-US" sz="1800" b="0" i="0" u="none" strike="noStrike" baseline="0" dirty="0">
                <a:latin typeface="OpenSans-Regular"/>
              </a:rPr>
              <a:t>Mayo, J. A. (2004). Using Case-Based Instruction to Bridge the Gap between Theory and</a:t>
            </a:r>
            <a:r>
              <a:rPr lang="cs-CZ" sz="1800" b="0" i="0" u="none" strike="noStrike" baseline="0" dirty="0">
                <a:latin typeface="OpenSans-Regular"/>
              </a:rPr>
              <a:t> </a:t>
            </a:r>
            <a:r>
              <a:rPr lang="en-US" sz="1800" b="0" i="0" u="none" strike="noStrike" baseline="0" dirty="0">
                <a:latin typeface="OpenSans-Regular"/>
              </a:rPr>
              <a:t>Practice in Psychology of Adjustment. Journal of Constructivist Psychology, 17(2),</a:t>
            </a:r>
            <a:r>
              <a:rPr lang="cs-CZ" sz="1800" b="0" i="0" u="none" strike="noStrike" baseline="0" dirty="0">
                <a:latin typeface="OpenSans-Regular"/>
              </a:rPr>
              <a:t> 137–146.</a:t>
            </a:r>
          </a:p>
          <a:p>
            <a:pPr algn="l"/>
            <a:r>
              <a:rPr lang="en-US" sz="1800" b="0" i="0" u="none" strike="noStrike" baseline="0" dirty="0" err="1">
                <a:latin typeface="OpenSans-Regular"/>
              </a:rPr>
              <a:t>Millott</a:t>
            </a:r>
            <a:r>
              <a:rPr lang="en-US" sz="1800" b="0" i="0" u="none" strike="noStrike" baseline="0" dirty="0">
                <a:latin typeface="OpenSans-Regular"/>
              </a:rPr>
              <a:t>, D . (2003) . Writing case studies: A manual. Adapted for use by the Online</a:t>
            </a:r>
            <a:r>
              <a:rPr lang="cs-CZ" sz="1800" b="0" i="0" u="none" strike="noStrike" baseline="0" dirty="0">
                <a:latin typeface="OpenSans-Regular"/>
              </a:rPr>
              <a:t> </a:t>
            </a:r>
            <a:r>
              <a:rPr lang="en-US" sz="1800" b="0" i="0" u="none" strike="noStrike" baseline="0" dirty="0">
                <a:latin typeface="OpenSans-Regular"/>
              </a:rPr>
              <a:t>learning </a:t>
            </a:r>
            <a:r>
              <a:rPr lang="en-US" sz="1800" b="0" i="0" u="none" strike="noStrike" baseline="0" dirty="0" err="1">
                <a:latin typeface="OpenSans-Regular"/>
              </a:rPr>
              <a:t>centre</a:t>
            </a:r>
            <a:r>
              <a:rPr lang="en-US" sz="1800" b="0" i="0" u="none" strike="noStrike" baseline="0" dirty="0">
                <a:latin typeface="OpenSans-Regular"/>
              </a:rPr>
              <a:t>. London: International Records Management Trust</a:t>
            </a:r>
            <a:endParaRPr lang="cs-CZ" sz="1800" b="0" i="0" u="none" strike="noStrike" baseline="0" dirty="0">
              <a:latin typeface="OpenSans-Regular"/>
            </a:endParaRPr>
          </a:p>
          <a:p>
            <a:pPr algn="l"/>
            <a:r>
              <a:rPr lang="en-US" sz="1800" b="0" i="0" u="none" strike="noStrike" baseline="0" dirty="0" err="1">
                <a:latin typeface="OpenSans-Regular"/>
              </a:rPr>
              <a:t>Popil</a:t>
            </a:r>
            <a:r>
              <a:rPr lang="en-US" sz="1800" b="0" i="0" u="none" strike="noStrike" baseline="0" dirty="0">
                <a:latin typeface="OpenSans-Regular"/>
              </a:rPr>
              <a:t>, I. (2011). Promotion of critical thinking by using case studies as teaching method.</a:t>
            </a:r>
            <a:r>
              <a:rPr lang="cs-CZ" sz="1800" b="0" i="0" u="none" strike="noStrike" baseline="0" dirty="0">
                <a:latin typeface="OpenSans-Regular"/>
              </a:rPr>
              <a:t> </a:t>
            </a:r>
            <a:r>
              <a:rPr lang="en-US" sz="1800" b="0" i="0" u="none" strike="noStrike" baseline="0" dirty="0">
                <a:latin typeface="OpenSans-Regular"/>
              </a:rPr>
              <a:t>Nurse Education Today, 31, 204-207.</a:t>
            </a:r>
          </a:p>
          <a:p>
            <a:pPr algn="l"/>
            <a:r>
              <a:rPr lang="en-US" sz="1800" b="0" i="0" u="none" strike="noStrike" baseline="0" dirty="0">
                <a:latin typeface="OpenSans-Regular"/>
              </a:rPr>
              <a:t>Reed, M., Brunson, R. (2018). "Exploration of the efficacy of the case method of</a:t>
            </a:r>
            <a:r>
              <a:rPr lang="cs-CZ" sz="1800" b="0" i="0" u="none" strike="noStrike" baseline="0" dirty="0">
                <a:latin typeface="OpenSans-Regular"/>
              </a:rPr>
              <a:t> </a:t>
            </a:r>
            <a:r>
              <a:rPr lang="en-US" sz="1800" b="0" i="0" u="none" strike="noStrike" baseline="0" dirty="0">
                <a:latin typeface="OpenSans-Regular"/>
              </a:rPr>
              <a:t>teaching". The CASE Journal, Vol. 14 No. 3, pp. 362-371.</a:t>
            </a:r>
          </a:p>
          <a:p>
            <a:pPr algn="l"/>
            <a:r>
              <a:rPr lang="en-US" sz="1800" b="0" i="0" u="none" strike="noStrike" baseline="0" dirty="0" err="1">
                <a:latin typeface="OpenSans-Regular"/>
              </a:rPr>
              <a:t>Sudzina</a:t>
            </a:r>
            <a:r>
              <a:rPr lang="en-US" sz="1800" b="0" i="0" u="none" strike="noStrike" baseline="0" dirty="0">
                <a:latin typeface="OpenSans-Regular"/>
              </a:rPr>
              <a:t>, M. (1997). Case study as a constructivist pedagogy for teaching educational</a:t>
            </a:r>
            <a:r>
              <a:rPr lang="cs-CZ" sz="1800" b="0" i="0" u="none" strike="noStrike" baseline="0" dirty="0">
                <a:latin typeface="OpenSans-Regular"/>
              </a:rPr>
              <a:t> psychology. </a:t>
            </a:r>
            <a:r>
              <a:rPr lang="cs-CZ" sz="1800" b="0" i="0" u="none" strike="noStrike" baseline="0" dirty="0" err="1">
                <a:latin typeface="OpenSans-Regular"/>
              </a:rPr>
              <a:t>Educational</a:t>
            </a:r>
            <a:r>
              <a:rPr lang="cs-CZ" sz="1800" b="0" i="0" u="none" strike="noStrike" baseline="0" dirty="0">
                <a:latin typeface="OpenSans-Regular"/>
              </a:rPr>
              <a:t> Psychology </a:t>
            </a:r>
            <a:r>
              <a:rPr lang="cs-CZ" sz="1800" b="0" i="0" u="none" strike="noStrike" baseline="0" dirty="0" err="1">
                <a:latin typeface="OpenSans-Regular"/>
              </a:rPr>
              <a:t>Review</a:t>
            </a:r>
            <a:r>
              <a:rPr lang="cs-CZ" sz="1800" b="0" i="0" u="none" strike="noStrike" baseline="0" dirty="0">
                <a:latin typeface="OpenSans-Regular"/>
              </a:rPr>
              <a:t>, 9(2), 199-218.</a:t>
            </a:r>
          </a:p>
          <a:p>
            <a:pPr algn="l"/>
            <a:r>
              <a:rPr lang="cs-CZ" sz="1800" b="0" i="0" u="none" strike="noStrike" baseline="0" dirty="0" err="1">
                <a:latin typeface="OpenSans-Regular"/>
              </a:rPr>
              <a:t>Štrach</a:t>
            </a:r>
            <a:r>
              <a:rPr lang="cs-CZ" sz="1800" b="0" i="0" u="none" strike="noStrike" baseline="0" dirty="0">
                <a:latin typeface="OpenSans-Regular"/>
              </a:rPr>
              <a:t>, P. (2007). Tvorba výukových a výzkumných případových studií. Acta </a:t>
            </a:r>
            <a:r>
              <a:rPr lang="cs-CZ" sz="1800" b="0" i="0" u="none" strike="noStrike" baseline="0" dirty="0" err="1">
                <a:latin typeface="OpenSans-Regular"/>
              </a:rPr>
              <a:t>Oeconomica</a:t>
            </a:r>
            <a:r>
              <a:rPr lang="cs-CZ" sz="1800" b="0" i="0" u="none" strike="noStrike" baseline="0" dirty="0">
                <a:latin typeface="OpenSans-Regular"/>
              </a:rPr>
              <a:t> </a:t>
            </a:r>
            <a:r>
              <a:rPr lang="cs-CZ" sz="1800" b="0" i="0" u="none" strike="noStrike" baseline="0" dirty="0" err="1">
                <a:latin typeface="OpenSans-Regular"/>
              </a:rPr>
              <a:t>Pragensia</a:t>
            </a:r>
            <a:r>
              <a:rPr lang="cs-CZ" sz="1800" b="0" i="0" u="none" strike="noStrike" baseline="0" dirty="0">
                <a:latin typeface="OpenSans-Regular"/>
              </a:rPr>
              <a:t>, 15(3), 22−36.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338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438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OpenSans-Regular</vt:lpstr>
      <vt:lpstr>Motiv Office</vt:lpstr>
      <vt:lpstr>KAZUISTIKY a jejich využití  v předmětu ISKM45</vt:lpstr>
      <vt:lpstr>Kazuistika Emil (12) let – „Drzý a neklidný“</vt:lpstr>
      <vt:lpstr>Kazuistika Marta (15 let) – Šikana? </vt:lpstr>
      <vt:lpstr>Kazuistika Petra (14 let) – Poruchy příjmu potravy</vt:lpstr>
      <vt:lpstr>Kazuistika Robert (8 let) - Problematická komunikace s rodiči</vt:lpstr>
      <vt:lpstr>Kazuistika Aleš (15 let) – „Nečestné a nesportovní“</vt:lpstr>
      <vt:lpstr>Kazuistika Sára (16) a Marie (17) – Kyberšikana na gymnáziu</vt:lpstr>
      <vt:lpstr>Kazuistika Petr (11 let) – Nejistá diagnóza</vt:lpstr>
      <vt:lpstr>Zdroje inspirace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Pavlína Mazáčová</dc:creator>
  <cp:lastModifiedBy>Pavlína Mazáčová</cp:lastModifiedBy>
  <cp:revision>1</cp:revision>
  <dcterms:created xsi:type="dcterms:W3CDTF">2024-09-25T05:35:49Z</dcterms:created>
  <dcterms:modified xsi:type="dcterms:W3CDTF">2024-09-25T06:03:12Z</dcterms:modified>
</cp:coreProperties>
</file>