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embeddedFontLst>
    <p:embeddedFont>
      <p:font typeface="Nuni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bold.fntdata"/><Relationship Id="rId47" Type="http://schemas.openxmlformats.org/officeDocument/2006/relationships/font" Target="fonts/Nunito-regular.fntdata"/><Relationship Id="rId49"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Nuni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0cf31c00c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0cf31c00c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db1bf249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db1bf249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0cf31c00c4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0cf31c00c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0cf31c00c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0cf31c00c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0cf31c00c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0cf31c00c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9da93cda20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9da93cda2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9da93cda20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9da93cda20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db1bf249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9db1bf249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0d61f9d271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0d61f9d271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9db1bf249e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9db1bf249e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0d61f9d2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0d61f9d2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9db1bf249e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9db1bf249e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9db1bf249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9db1bf249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9db1bf249e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9db1bf249e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9db1bf249e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9db1bf249e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9db1bf249e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9db1bf249e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da93cda2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da93cda2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9da93cda2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9da93cda2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0ce870da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0ce870da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0ce870dab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0ce870dab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0ce870dab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0ce870dab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0d61f9d271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0d61f9d271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0ce870dab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0ce870dab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0ce870dab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0ce870dab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0ce870dab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0ce870dab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9da93cda2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9da93cda2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0d687a14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0d687a14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9da93cda2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9da93cda2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0cf31c00c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0cf31c00c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0ce870dab0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0ce870dab0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0ce870dab0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0ce870dab0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0ce870dab0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0ce870dab0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d61f9d271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d61f9d271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0d687a14c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0d687a14c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0d687a14c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0d687a14c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0d61f9d271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0d61f9d271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0d61f9d27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0d61f9d27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d61f9d271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0d61f9d271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db1bf249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9db1bf249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9db1bf249e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9db1bf249e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c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unitedmicrokingdoms.org/" TargetMode="External"/><Relationship Id="rId4" Type="http://schemas.openxmlformats.org/officeDocument/2006/relationships/image" Target="../media/image18.png"/><Relationship Id="rId5" Type="http://schemas.openxmlformats.org/officeDocument/2006/relationships/image" Target="../media/image12.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8.jpg"/><Relationship Id="rId5"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cs"/>
              <a:t>Pár slov o imaginaci a designu</a:t>
            </a:r>
            <a:endParaRPr/>
          </a:p>
        </p:txBody>
      </p:sp>
      <p:sp>
        <p:nvSpPr>
          <p:cNvPr id="129" name="Google Shape;129;p13"/>
          <p:cNvSpPr txBox="1"/>
          <p:nvPr>
            <p:ph idx="1" type="subTitle"/>
          </p:nvPr>
        </p:nvSpPr>
        <p:spPr>
          <a:xfrm>
            <a:off x="2361898" y="3125125"/>
            <a:ext cx="4420200" cy="1241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cs"/>
              <a:t>Může nám </a:t>
            </a:r>
            <a:r>
              <a:rPr lang="cs"/>
              <a:t>metafora</a:t>
            </a:r>
            <a:r>
              <a:rPr lang="cs"/>
              <a:t> pomoct přerámovat uvažování nad problémy současnosti?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96" name="Google Shape;196;p22"/>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7" name="Google Shape;197;p22"/>
          <p:cNvPicPr preferRelativeResize="0"/>
          <p:nvPr/>
        </p:nvPicPr>
        <p:blipFill>
          <a:blip r:embed="rId3">
            <a:alphaModFix/>
          </a:blip>
          <a:stretch>
            <a:fillRect/>
          </a:stretch>
        </p:blipFill>
        <p:spPr>
          <a:xfrm>
            <a:off x="376725" y="335348"/>
            <a:ext cx="4943425" cy="2784500"/>
          </a:xfrm>
          <a:prstGeom prst="rect">
            <a:avLst/>
          </a:prstGeom>
          <a:noFill/>
          <a:ln>
            <a:noFill/>
          </a:ln>
        </p:spPr>
      </p:pic>
      <p:pic>
        <p:nvPicPr>
          <p:cNvPr id="198" name="Google Shape;198;p22"/>
          <p:cNvPicPr preferRelativeResize="0"/>
          <p:nvPr/>
        </p:nvPicPr>
        <p:blipFill>
          <a:blip r:embed="rId4">
            <a:alphaModFix/>
          </a:blip>
          <a:stretch>
            <a:fillRect/>
          </a:stretch>
        </p:blipFill>
        <p:spPr>
          <a:xfrm>
            <a:off x="4572005" y="2055250"/>
            <a:ext cx="4091950" cy="2725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04" name="Google Shape;204;p2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23"/>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u="sng">
                <a:solidFill>
                  <a:schemeClr val="hlink"/>
                </a:solidFill>
                <a:hlinkClick r:id="rId3"/>
              </a:rPr>
              <a:t>United Micro Kingdoms</a:t>
            </a:r>
            <a:endParaRPr/>
          </a:p>
        </p:txBody>
      </p:sp>
      <p:sp>
        <p:nvSpPr>
          <p:cNvPr id="211" name="Google Shape;211;p2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2" name="Google Shape;212;p24"/>
          <p:cNvPicPr preferRelativeResize="0"/>
          <p:nvPr/>
        </p:nvPicPr>
        <p:blipFill>
          <a:blip r:embed="rId4">
            <a:alphaModFix/>
          </a:blip>
          <a:stretch>
            <a:fillRect/>
          </a:stretch>
        </p:blipFill>
        <p:spPr>
          <a:xfrm>
            <a:off x="4009125" y="2219825"/>
            <a:ext cx="4471750" cy="2980000"/>
          </a:xfrm>
          <a:prstGeom prst="rect">
            <a:avLst/>
          </a:prstGeom>
          <a:noFill/>
          <a:ln>
            <a:noFill/>
          </a:ln>
        </p:spPr>
      </p:pic>
      <p:pic>
        <p:nvPicPr>
          <p:cNvPr id="213" name="Google Shape;213;p24"/>
          <p:cNvPicPr preferRelativeResize="0"/>
          <p:nvPr/>
        </p:nvPicPr>
        <p:blipFill>
          <a:blip r:embed="rId5">
            <a:alphaModFix/>
          </a:blip>
          <a:stretch>
            <a:fillRect/>
          </a:stretch>
        </p:blipFill>
        <p:spPr>
          <a:xfrm>
            <a:off x="99172" y="1800200"/>
            <a:ext cx="4177850" cy="3021000"/>
          </a:xfrm>
          <a:prstGeom prst="rect">
            <a:avLst/>
          </a:prstGeom>
          <a:noFill/>
          <a:ln>
            <a:noFill/>
          </a:ln>
        </p:spPr>
      </p:pic>
      <p:pic>
        <p:nvPicPr>
          <p:cNvPr id="214" name="Google Shape;214;p24"/>
          <p:cNvPicPr preferRelativeResize="0"/>
          <p:nvPr/>
        </p:nvPicPr>
        <p:blipFill>
          <a:blip r:embed="rId6">
            <a:alphaModFix/>
          </a:blip>
          <a:stretch>
            <a:fillRect/>
          </a:stretch>
        </p:blipFill>
        <p:spPr>
          <a:xfrm>
            <a:off x="5051875" y="125650"/>
            <a:ext cx="3429000" cy="2571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20" name="Google Shape;220;p2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1" name="Google Shape;221;p25"/>
          <p:cNvPicPr preferRelativeResize="0"/>
          <p:nvPr/>
        </p:nvPicPr>
        <p:blipFill>
          <a:blip r:embed="rId3">
            <a:alphaModFix/>
          </a:blip>
          <a:stretch>
            <a:fillRect/>
          </a:stretch>
        </p:blipFill>
        <p:spPr>
          <a:xfrm>
            <a:off x="819150" y="0"/>
            <a:ext cx="771525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27" name="Google Shape;227;p2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8" name="Google Shape;228;p26"/>
          <p:cNvPicPr preferRelativeResize="0"/>
          <p:nvPr/>
        </p:nvPicPr>
        <p:blipFill>
          <a:blip r:embed="rId3">
            <a:alphaModFix/>
          </a:blip>
          <a:stretch>
            <a:fillRect/>
          </a:stretch>
        </p:blipFill>
        <p:spPr>
          <a:xfrm>
            <a:off x="2248113" y="247863"/>
            <a:ext cx="4647775" cy="4647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ph idx="1" type="body"/>
          </p:nvPr>
        </p:nvSpPr>
        <p:spPr>
          <a:xfrm>
            <a:off x="819150" y="14006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sz="2200"/>
              <a:t>Designing that does not already Future, Fiction, Speculate, Criticize, Provoke, Discourse, Interrogate, Probe, Play is inadequate designing.</a:t>
            </a:r>
            <a:endParaRPr sz="2200"/>
          </a:p>
          <a:p>
            <a:pPr indent="457200" lvl="0" marL="3200400" rtl="0" algn="l">
              <a:spcBef>
                <a:spcPts val="1200"/>
              </a:spcBef>
              <a:spcAft>
                <a:spcPts val="1200"/>
              </a:spcAft>
              <a:buNone/>
            </a:pPr>
            <a:r>
              <a:rPr lang="cs" sz="1800"/>
              <a:t>Cameron Tonkinwise</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8"/>
          <p:cNvSpPr txBox="1"/>
          <p:nvPr>
            <p:ph type="title"/>
          </p:nvPr>
        </p:nvSpPr>
        <p:spPr>
          <a:xfrm>
            <a:off x="957575" y="16761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Jak tedy podpořit imaginaci v designu?</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44" name="Google Shape;244;p2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sz="2750">
                <a:solidFill>
                  <a:srgbClr val="202122"/>
                </a:solidFill>
                <a:highlight>
                  <a:srgbClr val="FFFFFF"/>
                </a:highlight>
                <a:latin typeface="Arial"/>
                <a:ea typeface="Arial"/>
                <a:cs typeface="Arial"/>
                <a:sym typeface="Arial"/>
              </a:rPr>
              <a:t>“It is easier to imagine an end to the world than an end to capitalism.”</a:t>
            </a:r>
            <a:endParaRPr sz="2750">
              <a:solidFill>
                <a:srgbClr val="202122"/>
              </a:solidFill>
              <a:highlight>
                <a:srgbClr val="FFFFFF"/>
              </a:highlight>
              <a:latin typeface="Arial"/>
              <a:ea typeface="Arial"/>
              <a:cs typeface="Arial"/>
              <a:sym typeface="Arial"/>
            </a:endParaRPr>
          </a:p>
          <a:p>
            <a:pPr indent="0" lvl="0" marL="0" rtl="0" algn="l">
              <a:spcBef>
                <a:spcPts val="1200"/>
              </a:spcBef>
              <a:spcAft>
                <a:spcPts val="1200"/>
              </a:spcAft>
              <a:buNone/>
            </a:pPr>
            <a:r>
              <a:rPr lang="cs" sz="1400">
                <a:solidFill>
                  <a:srgbClr val="202122"/>
                </a:solidFill>
                <a:highlight>
                  <a:srgbClr val="FFFFFF"/>
                </a:highlight>
                <a:latin typeface="Arial"/>
                <a:ea typeface="Arial"/>
                <a:cs typeface="Arial"/>
                <a:sym typeface="Arial"/>
              </a:rPr>
              <a:t>						</a:t>
            </a:r>
            <a:r>
              <a:rPr lang="cs" sz="1700">
                <a:solidFill>
                  <a:srgbClr val="202122"/>
                </a:solidFill>
                <a:highlight>
                  <a:srgbClr val="FFFFFF"/>
                </a:highlight>
                <a:latin typeface="Arial"/>
                <a:ea typeface="Arial"/>
                <a:cs typeface="Arial"/>
                <a:sym typeface="Arial"/>
              </a:rPr>
              <a:t>Jameson nebo Žižek nebo Fisher</a:t>
            </a:r>
            <a:endParaRPr sz="1700">
              <a:solidFill>
                <a:srgbClr val="202122"/>
              </a:solidFill>
              <a:highlight>
                <a:srgbClr val="FFFFFF"/>
              </a:highlight>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50" name="Google Shape;250;p30"/>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1" name="Google Shape;251;p30"/>
          <p:cNvPicPr preferRelativeResize="0"/>
          <p:nvPr/>
        </p:nvPicPr>
        <p:blipFill>
          <a:blip r:embed="rId3">
            <a:alphaModFix/>
          </a:blip>
          <a:stretch>
            <a:fillRect/>
          </a:stretch>
        </p:blipFill>
        <p:spPr>
          <a:xfrm>
            <a:off x="0" y="1265427"/>
            <a:ext cx="4992351" cy="2612650"/>
          </a:xfrm>
          <a:prstGeom prst="rect">
            <a:avLst/>
          </a:prstGeom>
          <a:noFill/>
          <a:ln>
            <a:noFill/>
          </a:ln>
        </p:spPr>
      </p:pic>
      <p:pic>
        <p:nvPicPr>
          <p:cNvPr id="252" name="Google Shape;252;p30"/>
          <p:cNvPicPr preferRelativeResize="0"/>
          <p:nvPr/>
        </p:nvPicPr>
        <p:blipFill>
          <a:blip r:embed="rId4">
            <a:alphaModFix/>
          </a:blip>
          <a:stretch>
            <a:fillRect/>
          </a:stretch>
        </p:blipFill>
        <p:spPr>
          <a:xfrm>
            <a:off x="4572001" y="509475"/>
            <a:ext cx="4201575" cy="41245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1"/>
          <p:cNvSpPr txBox="1"/>
          <p:nvPr>
            <p:ph type="title"/>
          </p:nvPr>
        </p:nvSpPr>
        <p:spPr>
          <a:xfrm>
            <a:off x="819150" y="845600"/>
            <a:ext cx="7505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s"/>
              <a:t>Jak chápe imaginaci Geoff Mulgan a vy samozřejmě nemusíte</a:t>
            </a:r>
            <a:endParaRPr/>
          </a:p>
        </p:txBody>
      </p:sp>
      <p:sp>
        <p:nvSpPr>
          <p:cNvPr id="258" name="Google Shape;258;p31"/>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cs" sz="1800"/>
              <a:t>Slabá imaginace - řešení je nepodmíněný základní příjem</a:t>
            </a:r>
            <a:br>
              <a:rPr lang="cs" sz="1800"/>
            </a:br>
            <a:endParaRPr sz="1800"/>
          </a:p>
          <a:p>
            <a:pPr indent="-342900" lvl="0" marL="457200" rtl="0" algn="l">
              <a:spcBef>
                <a:spcPts val="0"/>
              </a:spcBef>
              <a:spcAft>
                <a:spcPts val="0"/>
              </a:spcAft>
              <a:buSzPts val="1800"/>
              <a:buChar char="●"/>
            </a:pPr>
            <a:r>
              <a:rPr lang="cs" sz="1800"/>
              <a:t>Silná imaginace</a:t>
            </a:r>
            <a:br>
              <a:rPr lang="cs" sz="1800"/>
            </a:br>
            <a:r>
              <a:rPr lang="cs" sz="1800"/>
              <a:t>- “</a:t>
            </a:r>
            <a:r>
              <a:rPr lang="cs" sz="1800"/>
              <a:t>which combines ideas, philosophy, programmes and detailed implementation”</a:t>
            </a:r>
            <a:endParaRPr sz="1800"/>
          </a:p>
          <a:p>
            <a:pPr indent="0" lvl="0" marL="0" rtl="0" algn="l">
              <a:spcBef>
                <a:spcPts val="1200"/>
              </a:spcBef>
              <a:spcAft>
                <a:spcPts val="0"/>
              </a:spcAft>
              <a:buNone/>
            </a:pPr>
            <a:r>
              <a:t/>
            </a:r>
            <a:endParaRPr sz="1700"/>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35" name="Google Shape;135;p1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6" name="Google Shape;136;p14"/>
          <p:cNvPicPr preferRelativeResize="0"/>
          <p:nvPr/>
        </p:nvPicPr>
        <p:blipFill>
          <a:blip r:embed="rId3">
            <a:alphaModFix/>
          </a:blip>
          <a:stretch>
            <a:fillRect/>
          </a:stretch>
        </p:blipFill>
        <p:spPr>
          <a:xfrm>
            <a:off x="1524000" y="733425"/>
            <a:ext cx="6096000" cy="3676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2"/>
          <p:cNvSpPr txBox="1"/>
          <p:nvPr>
            <p:ph type="title"/>
          </p:nvPr>
        </p:nvSpPr>
        <p:spPr>
          <a:xfrm>
            <a:off x="819150" y="2163375"/>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Jeden způsob můžou být imaginaries</a:t>
            </a:r>
            <a:endParaRPr/>
          </a:p>
        </p:txBody>
      </p:sp>
      <p:sp>
        <p:nvSpPr>
          <p:cNvPr id="264" name="Google Shape;264;p32"/>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70" name="Google Shape;270;p3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cs" sz="4800"/>
              <a:t>Česká republika</a:t>
            </a:r>
            <a:endParaRPr sz="4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76" name="Google Shape;276;p3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ctr">
              <a:spcBef>
                <a:spcPts val="1200"/>
              </a:spcBef>
              <a:spcAft>
                <a:spcPts val="1200"/>
              </a:spcAft>
              <a:buNone/>
            </a:pPr>
            <a:r>
              <a:rPr lang="cs" sz="4800"/>
              <a:t>Budoucnost</a:t>
            </a:r>
            <a:endParaRPr sz="4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82" name="Google Shape;282;p3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cs" sz="4800"/>
              <a:t>Ekonomika</a:t>
            </a:r>
            <a:endParaRPr sz="4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6"/>
          <p:cNvSpPr txBox="1"/>
          <p:nvPr>
            <p:ph idx="1" type="body"/>
          </p:nvPr>
        </p:nvSpPr>
        <p:spPr>
          <a:xfrm>
            <a:off x="819150" y="502950"/>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cs" sz="3000">
                <a:solidFill>
                  <a:schemeClr val="lt1"/>
                </a:solidFill>
                <a:latin typeface="Nunito"/>
                <a:ea typeface="Nunito"/>
                <a:cs typeface="Nunito"/>
                <a:sym typeface="Nunito"/>
              </a:rPr>
              <a:t>Pojďme ale pracovat s metaforami</a:t>
            </a:r>
            <a:endParaRPr/>
          </a:p>
        </p:txBody>
      </p:sp>
      <p:pic>
        <p:nvPicPr>
          <p:cNvPr id="288" name="Google Shape;288;p36"/>
          <p:cNvPicPr preferRelativeResize="0"/>
          <p:nvPr/>
        </p:nvPicPr>
        <p:blipFill>
          <a:blip r:embed="rId3">
            <a:alphaModFix/>
          </a:blip>
          <a:stretch>
            <a:fillRect/>
          </a:stretch>
        </p:blipFill>
        <p:spPr>
          <a:xfrm>
            <a:off x="3448513" y="1063725"/>
            <a:ext cx="5250877" cy="3502301"/>
          </a:xfrm>
          <a:prstGeom prst="rect">
            <a:avLst/>
          </a:prstGeom>
          <a:noFill/>
          <a:ln>
            <a:noFill/>
          </a:ln>
        </p:spPr>
      </p:pic>
      <p:sp>
        <p:nvSpPr>
          <p:cNvPr id="289" name="Google Shape;289;p36"/>
          <p:cNvSpPr txBox="1"/>
          <p:nvPr/>
        </p:nvSpPr>
        <p:spPr>
          <a:xfrm>
            <a:off x="273950" y="1185500"/>
            <a:ext cx="3174600" cy="3099900"/>
          </a:xfrm>
          <a:prstGeom prst="rect">
            <a:avLst/>
          </a:prstGeom>
          <a:noFill/>
          <a:ln>
            <a:noFill/>
          </a:ln>
        </p:spPr>
        <p:txBody>
          <a:bodyPr anchorCtr="0" anchor="t" bIns="91425" lIns="91425" spcFirstLastPara="1" rIns="91425" wrap="square" tIns="91425">
            <a:spAutoFit/>
          </a:bodyPr>
          <a:lstStyle/>
          <a:p>
            <a:pPr indent="0" lvl="0" marL="381000" marR="381000" rtl="0" algn="l">
              <a:lnSpc>
                <a:spcPct val="115000"/>
              </a:lnSpc>
              <a:spcBef>
                <a:spcPts val="1200"/>
              </a:spcBef>
              <a:spcAft>
                <a:spcPts val="0"/>
              </a:spcAft>
              <a:buNone/>
            </a:pPr>
            <a:r>
              <a:rPr lang="cs" sz="1700"/>
              <a:t>A metaphor is:</a:t>
            </a:r>
            <a:br>
              <a:rPr lang="cs" sz="1700"/>
            </a:br>
            <a:r>
              <a:rPr lang="cs" sz="1700"/>
              <a:t> “a device for seeing something in terms of something else.</a:t>
            </a:r>
            <a:br>
              <a:rPr lang="cs" sz="1700"/>
            </a:br>
            <a:r>
              <a:rPr lang="cs" sz="1700"/>
              <a:t> It brings out the </a:t>
            </a:r>
            <a:r>
              <a:rPr b="1" lang="cs" sz="1700">
                <a:solidFill>
                  <a:srgbClr val="D12229"/>
                </a:solidFill>
              </a:rPr>
              <a:t>thisness of that</a:t>
            </a:r>
            <a:r>
              <a:rPr lang="cs" sz="1700"/>
              <a:t> or the </a:t>
            </a:r>
            <a:r>
              <a:rPr b="1" lang="cs" sz="1700">
                <a:solidFill>
                  <a:srgbClr val="D12229"/>
                </a:solidFill>
              </a:rPr>
              <a:t>thatness of a this</a:t>
            </a:r>
            <a:r>
              <a:rPr lang="cs" sz="1700"/>
              <a:t>.”</a:t>
            </a:r>
            <a:endParaRPr sz="1700"/>
          </a:p>
          <a:p>
            <a:pPr indent="0" lvl="0" marL="381000" marR="381000" rtl="0" algn="l">
              <a:lnSpc>
                <a:spcPct val="115000"/>
              </a:lnSpc>
              <a:spcBef>
                <a:spcPts val="1200"/>
              </a:spcBef>
              <a:spcAft>
                <a:spcPts val="0"/>
              </a:spcAft>
              <a:buNone/>
            </a:pPr>
            <a:r>
              <a:rPr lang="cs" sz="1700"/>
              <a:t>Kenneth Burke, 1945</a:t>
            </a:r>
            <a:endParaRPr sz="1700"/>
          </a:p>
          <a:p>
            <a:pPr indent="0" lvl="0" marL="0" rtl="0" algn="l">
              <a:spcBef>
                <a:spcPts val="1200"/>
              </a:spcBef>
              <a:spcAft>
                <a:spcPts val="0"/>
              </a:spcAft>
              <a:buNone/>
            </a:pPr>
            <a:r>
              <a:t/>
            </a:r>
            <a:endParaRPr sz="1300">
              <a:solidFill>
                <a:schemeClr val="dk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Když řeknu…</a:t>
            </a:r>
            <a:endParaRPr/>
          </a:p>
        </p:txBody>
      </p:sp>
      <p:sp>
        <p:nvSpPr>
          <p:cNvPr id="295" name="Google Shape;295;p3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ctr">
              <a:spcBef>
                <a:spcPts val="1200"/>
              </a:spcBef>
              <a:spcAft>
                <a:spcPts val="1200"/>
              </a:spcAft>
              <a:buNone/>
            </a:pPr>
            <a:r>
              <a:rPr lang="cs" sz="4500"/>
              <a:t>nová ropa</a:t>
            </a:r>
            <a:endParaRPr sz="4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Když řeknu…</a:t>
            </a:r>
            <a:endParaRPr/>
          </a:p>
        </p:txBody>
      </p:sp>
      <p:sp>
        <p:nvSpPr>
          <p:cNvPr id="301" name="Google Shape;301;p3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ctr">
              <a:spcBef>
                <a:spcPts val="1200"/>
              </a:spcBef>
              <a:spcAft>
                <a:spcPts val="1200"/>
              </a:spcAft>
              <a:buNone/>
            </a:pPr>
            <a:r>
              <a:rPr lang="cs" sz="4500"/>
              <a:t>neviditelná ruka trhu</a:t>
            </a:r>
            <a:endParaRPr sz="45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Studující a jejich problémy</a:t>
            </a:r>
            <a:endParaRPr/>
          </a:p>
        </p:txBody>
      </p:sp>
      <p:sp>
        <p:nvSpPr>
          <p:cNvPr id="307" name="Google Shape;307;p39"/>
          <p:cNvSpPr txBox="1"/>
          <p:nvPr>
            <p:ph idx="1" type="body"/>
          </p:nvPr>
        </p:nvSpPr>
        <p:spPr>
          <a:xfrm>
            <a:off x="4830225" y="1990050"/>
            <a:ext cx="3504000" cy="25416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cs" sz="1500">
                <a:solidFill>
                  <a:srgbClr val="000000"/>
                </a:solidFill>
                <a:latin typeface="Arial"/>
                <a:ea typeface="Arial"/>
                <a:cs typeface="Arial"/>
                <a:sym typeface="Arial"/>
              </a:rPr>
              <a:t>Bydlení</a:t>
            </a:r>
            <a:endParaRPr b="1" sz="1500">
              <a:solidFill>
                <a:srgbClr val="000000"/>
              </a:solidFill>
              <a:latin typeface="Arial"/>
              <a:ea typeface="Arial"/>
              <a:cs typeface="Arial"/>
              <a:sym typeface="Arial"/>
            </a:endParaRPr>
          </a:p>
          <a:p>
            <a:pPr indent="0" lvl="0" marL="0" rtl="0" algn="l">
              <a:spcBef>
                <a:spcPts val="1200"/>
              </a:spcBef>
              <a:spcAft>
                <a:spcPts val="1200"/>
              </a:spcAft>
              <a:buNone/>
            </a:pPr>
            <a:r>
              <a:rPr lang="cs" sz="1100">
                <a:solidFill>
                  <a:srgbClr val="000000"/>
                </a:solidFill>
                <a:latin typeface="Arial"/>
                <a:ea typeface="Arial"/>
                <a:cs typeface="Arial"/>
                <a:sym typeface="Arial"/>
              </a:rPr>
              <a:t>Každý rok se na MUNI zapíše 12 tisíc a na VUT 9500 nových studentů, ze kterých velká část bude hledat v Brně nové bydlení. Rok co rok je to však s bydlením náročnější a najít si tak místo na koleji či spolubydlení je téměr nadlidský úkol. Jakým způsobem mluvíme vlastně o bydlení a jak jej komunikujeme studujícím?</a:t>
            </a:r>
            <a:endParaRPr sz="1100"/>
          </a:p>
        </p:txBody>
      </p:sp>
      <p:pic>
        <p:nvPicPr>
          <p:cNvPr id="308" name="Google Shape;308;p39"/>
          <p:cNvPicPr preferRelativeResize="0"/>
          <p:nvPr/>
        </p:nvPicPr>
        <p:blipFill>
          <a:blip r:embed="rId3">
            <a:alphaModFix/>
          </a:blip>
          <a:stretch>
            <a:fillRect/>
          </a:stretch>
        </p:blipFill>
        <p:spPr>
          <a:xfrm>
            <a:off x="305400" y="1640438"/>
            <a:ext cx="4321101" cy="32408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Studující a jejich problémy</a:t>
            </a:r>
            <a:endParaRPr/>
          </a:p>
        </p:txBody>
      </p:sp>
      <p:sp>
        <p:nvSpPr>
          <p:cNvPr id="314" name="Google Shape;314;p40"/>
          <p:cNvSpPr txBox="1"/>
          <p:nvPr>
            <p:ph idx="1" type="body"/>
          </p:nvPr>
        </p:nvSpPr>
        <p:spPr>
          <a:xfrm>
            <a:off x="819150" y="1800200"/>
            <a:ext cx="3504000" cy="25416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cs" sz="1400">
                <a:solidFill>
                  <a:srgbClr val="000000"/>
                </a:solidFill>
                <a:latin typeface="Arial"/>
                <a:ea typeface="Arial"/>
                <a:cs typeface="Arial"/>
                <a:sym typeface="Arial"/>
              </a:rPr>
              <a:t>Zeleň a klima</a:t>
            </a:r>
            <a:endParaRPr b="1" sz="1400">
              <a:solidFill>
                <a:srgbClr val="000000"/>
              </a:solidFill>
              <a:latin typeface="Arial"/>
              <a:ea typeface="Arial"/>
              <a:cs typeface="Arial"/>
              <a:sym typeface="Arial"/>
            </a:endParaRPr>
          </a:p>
          <a:p>
            <a:pPr indent="0" lvl="0" marL="0" rtl="0" algn="l">
              <a:spcBef>
                <a:spcPts val="1200"/>
              </a:spcBef>
              <a:spcAft>
                <a:spcPts val="1200"/>
              </a:spcAft>
              <a:buNone/>
            </a:pPr>
            <a:r>
              <a:rPr lang="cs" sz="1100">
                <a:solidFill>
                  <a:srgbClr val="000000"/>
                </a:solidFill>
                <a:latin typeface="Arial"/>
                <a:ea typeface="Arial"/>
                <a:cs typeface="Arial"/>
                <a:sym typeface="Arial"/>
              </a:rPr>
              <a:t>Brno je teplejší a teplejší. Na Jaselské se vykácely vzrostlé stromy a místo ošetření ulic tak, aby poskytovaly chodcům v létě stín, se staví multifunkční haly. Jakákoliv mitigace je v médiích a v širší veřejnosti přijímána různě od umírněně pozitivní po klimateroristicky otřesnou.</a:t>
            </a:r>
            <a:endParaRPr b="1">
              <a:solidFill>
                <a:srgbClr val="000000"/>
              </a:solidFill>
              <a:latin typeface="Arial"/>
              <a:ea typeface="Arial"/>
              <a:cs typeface="Arial"/>
              <a:sym typeface="Arial"/>
            </a:endParaRPr>
          </a:p>
        </p:txBody>
      </p:sp>
      <p:pic>
        <p:nvPicPr>
          <p:cNvPr id="315" name="Google Shape;315;p40"/>
          <p:cNvPicPr preferRelativeResize="0"/>
          <p:nvPr/>
        </p:nvPicPr>
        <p:blipFill>
          <a:blip r:embed="rId3">
            <a:alphaModFix/>
          </a:blip>
          <a:stretch>
            <a:fillRect/>
          </a:stretch>
        </p:blipFill>
        <p:spPr>
          <a:xfrm>
            <a:off x="4323150" y="1613275"/>
            <a:ext cx="4516050" cy="2642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Studující a jejich problémy</a:t>
            </a:r>
            <a:endParaRPr/>
          </a:p>
        </p:txBody>
      </p:sp>
      <p:sp>
        <p:nvSpPr>
          <p:cNvPr id="321" name="Google Shape;321;p41"/>
          <p:cNvSpPr txBox="1"/>
          <p:nvPr>
            <p:ph idx="1" type="body"/>
          </p:nvPr>
        </p:nvSpPr>
        <p:spPr>
          <a:xfrm>
            <a:off x="4768975" y="1953625"/>
            <a:ext cx="3504000" cy="25416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cs">
                <a:solidFill>
                  <a:srgbClr val="000000"/>
                </a:solidFill>
                <a:latin typeface="Arial"/>
                <a:ea typeface="Arial"/>
                <a:cs typeface="Arial"/>
                <a:sym typeface="Arial"/>
              </a:rPr>
              <a:t>Umělá inteligence a studium/práce</a:t>
            </a:r>
            <a:endParaRPr b="1">
              <a:solidFill>
                <a:srgbClr val="000000"/>
              </a:solidFill>
              <a:latin typeface="Arial"/>
              <a:ea typeface="Arial"/>
              <a:cs typeface="Arial"/>
              <a:sym typeface="Arial"/>
            </a:endParaRPr>
          </a:p>
          <a:p>
            <a:pPr indent="0" lvl="0" marL="0" rtl="0" algn="l">
              <a:spcBef>
                <a:spcPts val="1200"/>
              </a:spcBef>
              <a:spcAft>
                <a:spcPts val="1200"/>
              </a:spcAft>
              <a:buNone/>
            </a:pPr>
            <a:r>
              <a:rPr lang="cs" sz="1100">
                <a:solidFill>
                  <a:srgbClr val="000000"/>
                </a:solidFill>
                <a:latin typeface="Arial"/>
                <a:ea typeface="Arial"/>
                <a:cs typeface="Arial"/>
                <a:sym typeface="Arial"/>
              </a:rPr>
              <a:t>AI je a bude mít vliv na to, jakým způsobem se učíme, žijeme nebo pracujeme. Stejně jako dnes už neexistují cloudové firmy, nebudou časem existovat AI firmy, protože AI bude součástí každého produktu. Jak se ale s tímto jevem vyrovna v životě, ve studiu a práci?</a:t>
            </a:r>
            <a:endParaRPr b="1" sz="1224">
              <a:solidFill>
                <a:srgbClr val="000000"/>
              </a:solidFill>
              <a:latin typeface="Arial"/>
              <a:ea typeface="Arial"/>
              <a:cs typeface="Arial"/>
              <a:sym typeface="Arial"/>
            </a:endParaRPr>
          </a:p>
        </p:txBody>
      </p:sp>
      <p:pic>
        <p:nvPicPr>
          <p:cNvPr id="322" name="Google Shape;322;p41"/>
          <p:cNvPicPr preferRelativeResize="0"/>
          <p:nvPr/>
        </p:nvPicPr>
        <p:blipFill>
          <a:blip r:embed="rId3">
            <a:alphaModFix/>
          </a:blip>
          <a:stretch>
            <a:fillRect/>
          </a:stretch>
        </p:blipFill>
        <p:spPr>
          <a:xfrm>
            <a:off x="223850" y="1498650"/>
            <a:ext cx="4464176" cy="29965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5"/>
          <p:cNvSpPr txBox="1"/>
          <p:nvPr>
            <p:ph type="title"/>
          </p:nvPr>
        </p:nvSpPr>
        <p:spPr>
          <a:xfrm>
            <a:off x="819150" y="378025"/>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cs"/>
              <a:t>Problem solving</a:t>
            </a:r>
            <a:endParaRPr/>
          </a:p>
        </p:txBody>
      </p:sp>
      <p:sp>
        <p:nvSpPr>
          <p:cNvPr id="142" name="Google Shape;142;p1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3" name="Google Shape;143;p15"/>
          <p:cNvPicPr preferRelativeResize="0"/>
          <p:nvPr/>
        </p:nvPicPr>
        <p:blipFill>
          <a:blip r:embed="rId3">
            <a:alphaModFix/>
          </a:blip>
          <a:stretch>
            <a:fillRect/>
          </a:stretch>
        </p:blipFill>
        <p:spPr>
          <a:xfrm>
            <a:off x="1693163" y="1152475"/>
            <a:ext cx="5757676" cy="3837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Studující a jejich problémy</a:t>
            </a:r>
            <a:endParaRPr/>
          </a:p>
        </p:txBody>
      </p:sp>
      <p:sp>
        <p:nvSpPr>
          <p:cNvPr id="328" name="Google Shape;328;p42"/>
          <p:cNvSpPr txBox="1"/>
          <p:nvPr>
            <p:ph idx="1" type="body"/>
          </p:nvPr>
        </p:nvSpPr>
        <p:spPr>
          <a:xfrm>
            <a:off x="4768975" y="1953625"/>
            <a:ext cx="3504000" cy="25416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b="1" lang="cs" sz="1424">
                <a:solidFill>
                  <a:srgbClr val="000000"/>
                </a:solidFill>
                <a:latin typeface="Arial"/>
                <a:ea typeface="Arial"/>
                <a:cs typeface="Arial"/>
                <a:sym typeface="Arial"/>
              </a:rPr>
              <a:t>Duševní zdraví</a:t>
            </a:r>
            <a:endParaRPr b="1" sz="1424">
              <a:solidFill>
                <a:srgbClr val="000000"/>
              </a:solidFill>
              <a:latin typeface="Arial"/>
              <a:ea typeface="Arial"/>
              <a:cs typeface="Arial"/>
              <a:sym typeface="Arial"/>
            </a:endParaRPr>
          </a:p>
          <a:p>
            <a:pPr indent="0" lvl="0" marL="0" rtl="0" algn="l">
              <a:spcBef>
                <a:spcPts val="1200"/>
              </a:spcBef>
              <a:spcAft>
                <a:spcPts val="1200"/>
              </a:spcAft>
              <a:buNone/>
            </a:pPr>
            <a:r>
              <a:rPr lang="cs" sz="1091">
                <a:solidFill>
                  <a:srgbClr val="000000"/>
                </a:solidFill>
                <a:latin typeface="Arial"/>
                <a:ea typeface="Arial"/>
                <a:cs typeface="Arial"/>
                <a:sym typeface="Arial"/>
              </a:rPr>
              <a:t>S životem na univerzitě se pojí řada náročných situací, které mohou ve studentech vyvolávat stres, úzkost či depresi. Ačkoliv univerzity nabízí studentům psychologickou pomoc, je v dlouhodobém měřítku velice těžké najít si v náročném akademickém životě prostor, čas a peníze na duševní péči. Veřejný obraz duševního zdraví (a mladých lidí </a:t>
            </a:r>
            <a:r>
              <a:rPr lang="cs" sz="1091">
                <a:solidFill>
                  <a:srgbClr val="000000"/>
                </a:solidFill>
                <a:latin typeface="Arial"/>
                <a:ea typeface="Arial"/>
                <a:cs typeface="Arial"/>
                <a:sym typeface="Arial"/>
              </a:rPr>
              <a:t>obzvláště</a:t>
            </a:r>
            <a:r>
              <a:rPr lang="cs" sz="1091">
                <a:solidFill>
                  <a:srgbClr val="000000"/>
                </a:solidFill>
                <a:latin typeface="Arial"/>
                <a:ea typeface="Arial"/>
                <a:cs typeface="Arial"/>
                <a:sym typeface="Arial"/>
              </a:rPr>
              <a:t>) je pak plný stereotypů.</a:t>
            </a:r>
            <a:endParaRPr b="1" sz="1191">
              <a:solidFill>
                <a:srgbClr val="000000"/>
              </a:solidFill>
              <a:latin typeface="Arial"/>
              <a:ea typeface="Arial"/>
              <a:cs typeface="Arial"/>
              <a:sym typeface="Arial"/>
            </a:endParaRPr>
          </a:p>
        </p:txBody>
      </p:sp>
      <p:pic>
        <p:nvPicPr>
          <p:cNvPr id="329" name="Google Shape;329;p42"/>
          <p:cNvPicPr preferRelativeResize="0"/>
          <p:nvPr/>
        </p:nvPicPr>
        <p:blipFill>
          <a:blip r:embed="rId3">
            <a:alphaModFix/>
          </a:blip>
          <a:stretch>
            <a:fillRect/>
          </a:stretch>
        </p:blipFill>
        <p:spPr>
          <a:xfrm>
            <a:off x="597975" y="1509850"/>
            <a:ext cx="3974035" cy="32408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Takže máme</a:t>
            </a:r>
            <a:endParaRPr/>
          </a:p>
        </p:txBody>
      </p:sp>
      <p:sp>
        <p:nvSpPr>
          <p:cNvPr id="335" name="Google Shape;335;p4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298450" lvl="0" marL="457200" rtl="0" algn="l">
              <a:spcBef>
                <a:spcPts val="1200"/>
              </a:spcBef>
              <a:spcAft>
                <a:spcPts val="0"/>
              </a:spcAft>
              <a:buClr>
                <a:srgbClr val="000000"/>
              </a:buClr>
              <a:buSzPts val="1100"/>
              <a:buFont typeface="Arial"/>
              <a:buChar char="●"/>
            </a:pPr>
            <a:r>
              <a:rPr b="1" lang="cs" sz="1100">
                <a:solidFill>
                  <a:srgbClr val="000000"/>
                </a:solidFill>
                <a:latin typeface="Arial"/>
                <a:ea typeface="Arial"/>
                <a:cs typeface="Arial"/>
                <a:sym typeface="Arial"/>
              </a:rPr>
              <a:t>Bydlení</a:t>
            </a:r>
            <a:br>
              <a:rPr b="1" lang="cs"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cs" sz="1100">
                <a:solidFill>
                  <a:srgbClr val="000000"/>
                </a:solidFill>
                <a:latin typeface="Arial"/>
                <a:ea typeface="Arial"/>
                <a:cs typeface="Arial"/>
                <a:sym typeface="Arial"/>
              </a:rPr>
              <a:t>Umělá inteligence</a:t>
            </a:r>
            <a:br>
              <a:rPr b="1" lang="cs"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cs" sz="1100">
                <a:solidFill>
                  <a:srgbClr val="000000"/>
                </a:solidFill>
                <a:latin typeface="Arial"/>
                <a:ea typeface="Arial"/>
                <a:cs typeface="Arial"/>
                <a:sym typeface="Arial"/>
              </a:rPr>
              <a:t>Zeleň v Brně</a:t>
            </a:r>
            <a:br>
              <a:rPr b="1" lang="cs"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b="1" lang="cs" sz="1100">
                <a:solidFill>
                  <a:srgbClr val="000000"/>
                </a:solidFill>
                <a:latin typeface="Arial"/>
                <a:ea typeface="Arial"/>
                <a:cs typeface="Arial"/>
                <a:sym typeface="Arial"/>
              </a:rPr>
              <a:t>Duševní zdraví</a:t>
            </a:r>
            <a:endParaRPr b="1" sz="1100">
              <a:solidFill>
                <a:srgbClr val="000000"/>
              </a:solidFill>
              <a:latin typeface="Arial"/>
              <a:ea typeface="Arial"/>
              <a:cs typeface="Arial"/>
              <a:sym typeface="Arial"/>
            </a:endParaRPr>
          </a:p>
        </p:txBody>
      </p:sp>
      <p:pic>
        <p:nvPicPr>
          <p:cNvPr id="336" name="Google Shape;336;p43"/>
          <p:cNvPicPr preferRelativeResize="0"/>
          <p:nvPr/>
        </p:nvPicPr>
        <p:blipFill>
          <a:blip r:embed="rId3">
            <a:alphaModFix/>
          </a:blip>
          <a:stretch>
            <a:fillRect/>
          </a:stretch>
        </p:blipFill>
        <p:spPr>
          <a:xfrm>
            <a:off x="4785925" y="1420713"/>
            <a:ext cx="3695700" cy="2943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Rozlosování skupin</a:t>
            </a:r>
            <a:endParaRPr/>
          </a:p>
        </p:txBody>
      </p:sp>
      <p:sp>
        <p:nvSpPr>
          <p:cNvPr id="342" name="Google Shape;342;p44"/>
          <p:cNvSpPr txBox="1"/>
          <p:nvPr>
            <p:ph idx="1" type="body"/>
          </p:nvPr>
        </p:nvSpPr>
        <p:spPr>
          <a:xfrm>
            <a:off x="1303800" y="1990050"/>
            <a:ext cx="2790600" cy="2541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cs"/>
              <a:t>každý má 1 preferovaný hlas (modrý)</a:t>
            </a:r>
            <a:br>
              <a:rPr lang="cs"/>
            </a:br>
            <a:endParaRPr/>
          </a:p>
          <a:p>
            <a:pPr indent="-311150" lvl="0" marL="457200" rtl="0" algn="l">
              <a:spcBef>
                <a:spcPts val="0"/>
              </a:spcBef>
              <a:spcAft>
                <a:spcPts val="0"/>
              </a:spcAft>
              <a:buSzPts val="1300"/>
              <a:buChar char="●"/>
            </a:pPr>
            <a:r>
              <a:rPr lang="cs"/>
              <a:t>každý má 1 hlas, že tohle téma by ještě bral (zelený)</a:t>
            </a:r>
            <a:endParaRPr/>
          </a:p>
        </p:txBody>
      </p:sp>
      <p:pic>
        <p:nvPicPr>
          <p:cNvPr id="343" name="Google Shape;343;p44"/>
          <p:cNvPicPr preferRelativeResize="0"/>
          <p:nvPr/>
        </p:nvPicPr>
        <p:blipFill>
          <a:blip r:embed="rId3">
            <a:alphaModFix/>
          </a:blip>
          <a:stretch>
            <a:fillRect/>
          </a:stretch>
        </p:blipFill>
        <p:spPr>
          <a:xfrm>
            <a:off x="4725000" y="2095294"/>
            <a:ext cx="3467200" cy="1859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Rozcvičení - 10-15 minut</a:t>
            </a:r>
            <a:endParaRPr/>
          </a:p>
        </p:txBody>
      </p:sp>
      <p:sp>
        <p:nvSpPr>
          <p:cNvPr id="349" name="Google Shape;349;p4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cs" sz="1800"/>
              <a:t>pracujte s velkými i malými kartami</a:t>
            </a:r>
            <a:br>
              <a:rPr lang="cs" sz="1800"/>
            </a:br>
            <a:endParaRPr sz="1800"/>
          </a:p>
          <a:p>
            <a:pPr indent="-342900" lvl="0" marL="457200" rtl="0" algn="l">
              <a:spcBef>
                <a:spcPts val="0"/>
              </a:spcBef>
              <a:spcAft>
                <a:spcPts val="0"/>
              </a:spcAft>
              <a:buSzPts val="1800"/>
              <a:buChar char="●"/>
            </a:pPr>
            <a:r>
              <a:rPr lang="cs" sz="1800"/>
              <a:t>Ptejte se vždy: Jak by mohla [velká karta] být metaforou pro [malou kartu].</a:t>
            </a:r>
            <a:br>
              <a:rPr lang="cs" sz="1800"/>
            </a:br>
            <a:endParaRPr sz="1800"/>
          </a:p>
          <a:p>
            <a:pPr indent="-342900" lvl="0" marL="457200" rtl="0" algn="l">
              <a:spcBef>
                <a:spcPts val="0"/>
              </a:spcBef>
              <a:spcAft>
                <a:spcPts val="0"/>
              </a:spcAft>
              <a:buSzPts val="1800"/>
              <a:buChar char="●"/>
            </a:pPr>
            <a:r>
              <a:rPr lang="cs" sz="1800"/>
              <a:t>Sdílejte spolu a s námi.</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Zkuste se ponořit do problému</a:t>
            </a:r>
            <a:endParaRPr/>
          </a:p>
        </p:txBody>
      </p:sp>
      <p:sp>
        <p:nvSpPr>
          <p:cNvPr id="355" name="Google Shape;355;p4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Co je za vás klíčový problém dané oblasti?</a:t>
            </a:r>
            <a:endParaRPr/>
          </a:p>
          <a:p>
            <a:pPr indent="0" lvl="0" marL="0" rtl="0" algn="l">
              <a:spcBef>
                <a:spcPts val="1200"/>
              </a:spcBef>
              <a:spcAft>
                <a:spcPts val="0"/>
              </a:spcAft>
              <a:buNone/>
            </a:pPr>
            <a:r>
              <a:rPr lang="cs"/>
              <a:t>S čím se v rámci problému běžně potýkáte?</a:t>
            </a:r>
            <a:endParaRPr/>
          </a:p>
          <a:p>
            <a:pPr indent="0" lvl="0" marL="0" rtl="0" algn="l">
              <a:spcBef>
                <a:spcPts val="1200"/>
              </a:spcBef>
              <a:spcAft>
                <a:spcPts val="0"/>
              </a:spcAft>
              <a:buNone/>
            </a:pPr>
            <a:r>
              <a:rPr lang="cs"/>
              <a:t>Nebo jste se potýkali?</a:t>
            </a:r>
            <a:endParaRPr/>
          </a:p>
          <a:p>
            <a:pPr indent="0" lvl="0" marL="0" rtl="0" algn="l">
              <a:spcBef>
                <a:spcPts val="1200"/>
              </a:spcBef>
              <a:spcAft>
                <a:spcPts val="1200"/>
              </a:spcAft>
              <a:buNone/>
            </a:pPr>
            <a:r>
              <a:rPr lang="cs"/>
              <a:t>Zkrátka, zužte si to trošku.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Teď si vezměme dané problémy</a:t>
            </a:r>
            <a:endParaRPr/>
          </a:p>
        </p:txBody>
      </p:sp>
      <p:sp>
        <p:nvSpPr>
          <p:cNvPr id="361" name="Google Shape;361;p4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sz="1900"/>
              <a:t>Každý za sebe identifikujte jednu metaforu spojenou s vámi vybraným problémem.</a:t>
            </a:r>
            <a:br>
              <a:rPr lang="cs" sz="1900"/>
            </a:br>
            <a:r>
              <a:rPr lang="cs" sz="1900"/>
              <a:t>- třeba “Studentské bydlení je jako úl”, nebo “Duševní zdraví je jako uzly a suky.”</a:t>
            </a:r>
            <a:endParaRPr sz="1900"/>
          </a:p>
          <a:p>
            <a:pPr indent="0" lvl="0" marL="0" rtl="0" algn="l">
              <a:spcBef>
                <a:spcPts val="1200"/>
              </a:spcBef>
              <a:spcAft>
                <a:spcPts val="1200"/>
              </a:spcAft>
              <a:buNone/>
            </a:pPr>
            <a:r>
              <a:rPr lang="cs" sz="1900"/>
              <a:t>Nasdílejte si, co tyto metafory pro vás znamenají. Jak formují váš pohled na věc?</a:t>
            </a:r>
            <a:endParaRPr sz="19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Ještě jedno kolo</a:t>
            </a:r>
            <a:endParaRPr/>
          </a:p>
        </p:txBody>
      </p:sp>
      <p:sp>
        <p:nvSpPr>
          <p:cNvPr id="367" name="Google Shape;367;p48"/>
          <p:cNvSpPr txBox="1"/>
          <p:nvPr>
            <p:ph idx="1" type="body"/>
          </p:nvPr>
        </p:nvSpPr>
        <p:spPr>
          <a:xfrm>
            <a:off x="819150" y="1990725"/>
            <a:ext cx="3753000" cy="2448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cs" sz="1900"/>
              <a:t>Pojí se s tématem nějaká další pojmenování rezonující ve společnosti?</a:t>
            </a:r>
            <a:endParaRPr sz="1900"/>
          </a:p>
          <a:p>
            <a:pPr indent="0" lvl="0" marL="0" rtl="0" algn="l">
              <a:spcBef>
                <a:spcPts val="1200"/>
              </a:spcBef>
              <a:spcAft>
                <a:spcPts val="0"/>
              </a:spcAft>
              <a:buNone/>
            </a:pPr>
            <a:r>
              <a:rPr lang="cs" sz="1900"/>
              <a:t>Může to být klidně stereotyp. S čím je ale spojen?</a:t>
            </a:r>
            <a:endParaRPr sz="1900"/>
          </a:p>
          <a:p>
            <a:pPr indent="0" lvl="0" marL="0" rtl="0" algn="l">
              <a:spcBef>
                <a:spcPts val="1200"/>
              </a:spcBef>
              <a:spcAft>
                <a:spcPts val="1200"/>
              </a:spcAft>
              <a:buNone/>
            </a:pPr>
            <a:r>
              <a:rPr lang="cs" sz="1900"/>
              <a:t>Pokud vám chybí karty, zkuste si metaforu vymyslet sami.</a:t>
            </a:r>
            <a:endParaRPr sz="1900"/>
          </a:p>
        </p:txBody>
      </p:sp>
      <p:pic>
        <p:nvPicPr>
          <p:cNvPr descr="Snowflake Vector Stock Illustrations – 540,139 Snowflake Vector Stock  Illustrations, Vectors &amp; Clipart - Dreamstime" id="368" name="Google Shape;368;p48"/>
          <p:cNvPicPr preferRelativeResize="0"/>
          <p:nvPr/>
        </p:nvPicPr>
        <p:blipFill>
          <a:blip r:embed="rId3">
            <a:alphaModFix/>
          </a:blip>
          <a:stretch>
            <a:fillRect/>
          </a:stretch>
        </p:blipFill>
        <p:spPr>
          <a:xfrm>
            <a:off x="5196725" y="1470150"/>
            <a:ext cx="2476499" cy="2476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Mohly by existovat lepší metafory?</a:t>
            </a:r>
            <a:endParaRPr/>
          </a:p>
        </p:txBody>
      </p:sp>
      <p:sp>
        <p:nvSpPr>
          <p:cNvPr id="374" name="Google Shape;374;p4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sz="1800"/>
              <a:t>Jak bychom mohli pomocí jazyka celou věc přerámovat?</a:t>
            </a:r>
            <a:endParaRPr sz="1800"/>
          </a:p>
          <a:p>
            <a:pPr indent="0" lvl="0" marL="0" rtl="0" algn="l">
              <a:spcBef>
                <a:spcPts val="1200"/>
              </a:spcBef>
              <a:spcAft>
                <a:spcPts val="0"/>
              </a:spcAft>
              <a:buNone/>
            </a:pPr>
            <a:r>
              <a:rPr lang="cs" sz="1800"/>
              <a:t>Jaké nové aspekty problému se objeví, když změníme perspektivu?</a:t>
            </a:r>
            <a:endParaRPr sz="1800"/>
          </a:p>
          <a:p>
            <a:pPr indent="0" lvl="0" marL="0" rtl="0" algn="l">
              <a:spcBef>
                <a:spcPts val="1200"/>
              </a:spcBef>
              <a:spcAft>
                <a:spcPts val="0"/>
              </a:spcAft>
              <a:buNone/>
            </a:pPr>
            <a:r>
              <a:rPr lang="cs" sz="1800"/>
              <a:t>Jak by se změnilo řešení?</a:t>
            </a:r>
            <a:endParaRPr sz="1800"/>
          </a:p>
          <a:p>
            <a:pPr indent="0" lvl="0" marL="0" rtl="0" algn="l">
              <a:spcBef>
                <a:spcPts val="1200"/>
              </a:spcBef>
              <a:spcAft>
                <a:spcPts val="0"/>
              </a:spcAft>
              <a:buNone/>
            </a:pPr>
            <a:r>
              <a:t/>
            </a:r>
            <a:endParaRPr sz="1800"/>
          </a:p>
          <a:p>
            <a:pPr indent="0" lvl="0" marL="0" rtl="0" algn="l">
              <a:spcBef>
                <a:spcPts val="1200"/>
              </a:spcBef>
              <a:spcAft>
                <a:spcPts val="120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8" name="Shape 378"/>
        <p:cNvGrpSpPr/>
        <p:nvPr/>
      </p:nvGrpSpPr>
      <p:grpSpPr>
        <a:xfrm>
          <a:off x="0" y="0"/>
          <a:ext cx="0" cy="0"/>
          <a:chOff x="0" y="0"/>
          <a:chExt cx="0" cy="0"/>
        </a:xfrm>
      </p:grpSpPr>
      <p:sp>
        <p:nvSpPr>
          <p:cNvPr id="379" name="Google Shape;379;p5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a:t>Identifikujte:</a:t>
            </a:r>
            <a:endParaRPr/>
          </a:p>
        </p:txBody>
      </p:sp>
      <p:sp>
        <p:nvSpPr>
          <p:cNvPr id="380" name="Google Shape;380;p50"/>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sz="2000"/>
              <a:t>2 metafory, které by problém řešily pro vás</a:t>
            </a:r>
            <a:endParaRPr sz="2000"/>
          </a:p>
          <a:p>
            <a:pPr indent="0" lvl="0" marL="0" rtl="0" algn="l">
              <a:spcBef>
                <a:spcPts val="1200"/>
              </a:spcBef>
              <a:spcAft>
                <a:spcPts val="1200"/>
              </a:spcAft>
              <a:buNone/>
            </a:pPr>
            <a:r>
              <a:rPr lang="cs" sz="2000"/>
              <a:t>2 metafory, které by měla v souvislosti s problémem začít řešit univerzita</a:t>
            </a: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1"/>
          <p:cNvSpPr txBox="1"/>
          <p:nvPr>
            <p:ph type="title"/>
          </p:nvPr>
        </p:nvSpPr>
        <p:spPr>
          <a:xfrm>
            <a:off x="819150" y="845600"/>
            <a:ext cx="37530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cs"/>
              <a:t>Napište podle nich článek</a:t>
            </a:r>
            <a:endParaRPr/>
          </a:p>
        </p:txBody>
      </p:sp>
      <p:sp>
        <p:nvSpPr>
          <p:cNvPr id="386" name="Google Shape;386;p51"/>
          <p:cNvSpPr txBox="1"/>
          <p:nvPr>
            <p:ph idx="1" type="body"/>
          </p:nvPr>
        </p:nvSpPr>
        <p:spPr>
          <a:xfrm>
            <a:off x="819150" y="1990725"/>
            <a:ext cx="3195600" cy="2448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cs" sz="2200"/>
              <a:t>nebo zkuste vymyslet alespoň název, perex a citaci studenta</a:t>
            </a:r>
            <a:endParaRPr sz="2200"/>
          </a:p>
          <a:p>
            <a:pPr indent="0" lvl="0" marL="0" rtl="0" algn="l">
              <a:spcBef>
                <a:spcPts val="1200"/>
              </a:spcBef>
              <a:spcAft>
                <a:spcPts val="1200"/>
              </a:spcAft>
              <a:buNone/>
            </a:pPr>
            <a:r>
              <a:rPr lang="cs" sz="2200"/>
              <a:t>Jak by se mělo o věci informovat tak, aby to otevřelo možnosti řešení</a:t>
            </a:r>
            <a:endParaRPr sz="2200"/>
          </a:p>
        </p:txBody>
      </p:sp>
      <p:pic>
        <p:nvPicPr>
          <p:cNvPr id="387" name="Google Shape;387;p51"/>
          <p:cNvPicPr preferRelativeResize="0"/>
          <p:nvPr/>
        </p:nvPicPr>
        <p:blipFill>
          <a:blip r:embed="rId3">
            <a:alphaModFix/>
          </a:blip>
          <a:stretch>
            <a:fillRect/>
          </a:stretch>
        </p:blipFill>
        <p:spPr>
          <a:xfrm>
            <a:off x="4765650" y="464212"/>
            <a:ext cx="2980176" cy="42150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6"/>
          <p:cNvSpPr txBox="1"/>
          <p:nvPr>
            <p:ph type="title"/>
          </p:nvPr>
        </p:nvSpPr>
        <p:spPr>
          <a:xfrm>
            <a:off x="819150" y="307175"/>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cs"/>
              <a:t>Sense making</a:t>
            </a:r>
            <a:endParaRPr/>
          </a:p>
        </p:txBody>
      </p:sp>
      <p:sp>
        <p:nvSpPr>
          <p:cNvPr id="149" name="Google Shape;149;p1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0" name="Google Shape;150;p16"/>
          <p:cNvPicPr preferRelativeResize="0"/>
          <p:nvPr/>
        </p:nvPicPr>
        <p:blipFill>
          <a:blip r:embed="rId3">
            <a:alphaModFix/>
          </a:blip>
          <a:stretch>
            <a:fillRect/>
          </a:stretch>
        </p:blipFill>
        <p:spPr>
          <a:xfrm>
            <a:off x="1348200" y="1063799"/>
            <a:ext cx="6937500" cy="3624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2"/>
          <p:cNvSpPr txBox="1"/>
          <p:nvPr>
            <p:ph type="title"/>
          </p:nvPr>
        </p:nvSpPr>
        <p:spPr>
          <a:xfrm>
            <a:off x="819150" y="20944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sz="4200"/>
              <a:t>Na co jsme přišli?</a:t>
            </a:r>
            <a:endParaRPr sz="42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3"/>
          <p:cNvSpPr txBox="1"/>
          <p:nvPr>
            <p:ph type="title"/>
          </p:nvPr>
        </p:nvSpPr>
        <p:spPr>
          <a:xfrm>
            <a:off x="819150" y="209445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cs" sz="4200"/>
              <a:t>Kde jsme a co s tím?</a:t>
            </a:r>
            <a:endParaRPr sz="4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7"/>
          <p:cNvSpPr txBox="1"/>
          <p:nvPr>
            <p:ph type="title"/>
          </p:nvPr>
        </p:nvSpPr>
        <p:spPr>
          <a:xfrm>
            <a:off x="819150" y="420500"/>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cs"/>
              <a:t>Decision making</a:t>
            </a:r>
            <a:endParaRPr/>
          </a:p>
        </p:txBody>
      </p:sp>
      <p:sp>
        <p:nvSpPr>
          <p:cNvPr id="156" name="Google Shape;156;p1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7" name="Google Shape;157;p17"/>
          <p:cNvPicPr preferRelativeResize="0"/>
          <p:nvPr/>
        </p:nvPicPr>
        <p:blipFill>
          <a:blip r:embed="rId3">
            <a:alphaModFix/>
          </a:blip>
          <a:stretch>
            <a:fillRect/>
          </a:stretch>
        </p:blipFill>
        <p:spPr>
          <a:xfrm>
            <a:off x="1571724" y="1191699"/>
            <a:ext cx="6000550" cy="3907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63" name="Google Shape;163;p1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4" name="Google Shape;164;p18"/>
          <p:cNvPicPr preferRelativeResize="0"/>
          <p:nvPr/>
        </p:nvPicPr>
        <p:blipFill>
          <a:blip r:embed="rId3">
            <a:alphaModFix/>
          </a:blip>
          <a:stretch>
            <a:fillRect/>
          </a:stretch>
        </p:blipFill>
        <p:spPr>
          <a:xfrm>
            <a:off x="0" y="0"/>
            <a:ext cx="6047020" cy="2396124"/>
          </a:xfrm>
          <a:prstGeom prst="rect">
            <a:avLst/>
          </a:prstGeom>
          <a:noFill/>
          <a:ln>
            <a:noFill/>
          </a:ln>
        </p:spPr>
      </p:pic>
      <p:pic>
        <p:nvPicPr>
          <p:cNvPr id="165" name="Google Shape;165;p18"/>
          <p:cNvPicPr preferRelativeResize="0"/>
          <p:nvPr/>
        </p:nvPicPr>
        <p:blipFill>
          <a:blip r:embed="rId4">
            <a:alphaModFix/>
          </a:blip>
          <a:stretch>
            <a:fillRect/>
          </a:stretch>
        </p:blipFill>
        <p:spPr>
          <a:xfrm>
            <a:off x="4798194" y="213275"/>
            <a:ext cx="4345802" cy="2547351"/>
          </a:xfrm>
          <a:prstGeom prst="rect">
            <a:avLst/>
          </a:prstGeom>
          <a:noFill/>
          <a:ln>
            <a:noFill/>
          </a:ln>
        </p:spPr>
      </p:pic>
      <p:pic>
        <p:nvPicPr>
          <p:cNvPr id="166" name="Google Shape;166;p18"/>
          <p:cNvPicPr preferRelativeResize="0"/>
          <p:nvPr/>
        </p:nvPicPr>
        <p:blipFill>
          <a:blip r:embed="rId5">
            <a:alphaModFix/>
          </a:blip>
          <a:stretch>
            <a:fillRect/>
          </a:stretch>
        </p:blipFill>
        <p:spPr>
          <a:xfrm>
            <a:off x="195725" y="2266950"/>
            <a:ext cx="4602480" cy="2876550"/>
          </a:xfrm>
          <a:prstGeom prst="rect">
            <a:avLst/>
          </a:prstGeom>
          <a:noFill/>
          <a:ln>
            <a:noFill/>
          </a:ln>
        </p:spPr>
      </p:pic>
      <p:pic>
        <p:nvPicPr>
          <p:cNvPr id="167" name="Google Shape;167;p18"/>
          <p:cNvPicPr preferRelativeResize="0"/>
          <p:nvPr/>
        </p:nvPicPr>
        <p:blipFill>
          <a:blip r:embed="rId6">
            <a:alphaModFix/>
          </a:blip>
          <a:stretch>
            <a:fillRect/>
          </a:stretch>
        </p:blipFill>
        <p:spPr>
          <a:xfrm>
            <a:off x="4645751" y="2860301"/>
            <a:ext cx="4955448" cy="2179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73" name="Google Shape;173;p1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4" name="Google Shape;174;p19"/>
          <p:cNvPicPr preferRelativeResize="0"/>
          <p:nvPr/>
        </p:nvPicPr>
        <p:blipFill>
          <a:blip r:embed="rId3">
            <a:alphaModFix/>
          </a:blip>
          <a:stretch>
            <a:fillRect/>
          </a:stretch>
        </p:blipFill>
        <p:spPr>
          <a:xfrm>
            <a:off x="333400" y="1092846"/>
            <a:ext cx="4125250" cy="2957804"/>
          </a:xfrm>
          <a:prstGeom prst="rect">
            <a:avLst/>
          </a:prstGeom>
          <a:noFill/>
          <a:ln>
            <a:noFill/>
          </a:ln>
        </p:spPr>
      </p:pic>
      <p:pic>
        <p:nvPicPr>
          <p:cNvPr id="175" name="Google Shape;175;p19"/>
          <p:cNvPicPr preferRelativeResize="0"/>
          <p:nvPr/>
        </p:nvPicPr>
        <p:blipFill>
          <a:blip r:embed="rId4">
            <a:alphaModFix/>
          </a:blip>
          <a:stretch>
            <a:fillRect/>
          </a:stretch>
        </p:blipFill>
        <p:spPr>
          <a:xfrm>
            <a:off x="4572000" y="98900"/>
            <a:ext cx="4352000" cy="2448000"/>
          </a:xfrm>
          <a:prstGeom prst="rect">
            <a:avLst/>
          </a:prstGeom>
          <a:noFill/>
          <a:ln>
            <a:noFill/>
          </a:ln>
        </p:spPr>
      </p:pic>
      <p:pic>
        <p:nvPicPr>
          <p:cNvPr id="176" name="Google Shape;176;p19"/>
          <p:cNvPicPr preferRelativeResize="0"/>
          <p:nvPr/>
        </p:nvPicPr>
        <p:blipFill>
          <a:blip r:embed="rId5">
            <a:alphaModFix/>
          </a:blip>
          <a:stretch>
            <a:fillRect/>
          </a:stretch>
        </p:blipFill>
        <p:spPr>
          <a:xfrm>
            <a:off x="5572448" y="2546900"/>
            <a:ext cx="2510550" cy="2510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82" name="Google Shape;182;p20"/>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3" name="Google Shape;183;p20"/>
          <p:cNvPicPr preferRelativeResize="0"/>
          <p:nvPr/>
        </p:nvPicPr>
        <p:blipFill>
          <a:blip r:embed="rId3">
            <a:alphaModFix/>
          </a:blip>
          <a:stretch>
            <a:fillRect/>
          </a:stretch>
        </p:blipFill>
        <p:spPr>
          <a:xfrm>
            <a:off x="2145612" y="384537"/>
            <a:ext cx="4852774" cy="4374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89" name="Google Shape;189;p2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21"/>
          <p:cNvPicPr preferRelativeResize="0"/>
          <p:nvPr/>
        </p:nvPicPr>
        <p:blipFill>
          <a:blip r:embed="rId3">
            <a:alphaModFix/>
          </a:blip>
          <a:stretch>
            <a:fillRect/>
          </a:stretch>
        </p:blipFill>
        <p:spPr>
          <a:xfrm>
            <a:off x="2866074" y="297175"/>
            <a:ext cx="3411849" cy="45491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