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5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x="18288000" cy="10287000"/>
  <p:notesSz cx="6858000" cy="9144000"/>
  <p:embeddedFontLst>
    <p:embeddedFont>
      <p:font typeface="TT Rounds Condensed Bold" charset="1" panose="02000806030000020003"/>
      <p:regular r:id="rId46"/>
    </p:embeddedFont>
    <p:embeddedFont>
      <p:font typeface="TT Rounds Condensed" charset="1" panose="02000506030000020003"/>
      <p:regular r:id="rId47"/>
    </p:embeddedFont>
    <p:embeddedFont>
      <p:font typeface="TT Rounds Condensed Italics" charset="1" panose="02000506030000090003"/>
      <p:regular r:id="rId48"/>
    </p:embeddedFont>
    <p:embeddedFont>
      <p:font typeface="TT Rounds Condensed Bold Italics" charset="1" panose="02000806030000090003"/>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50" Target="notesMasters/notesMaster1.xml" Type="http://schemas.openxmlformats.org/officeDocument/2006/relationships/notesMaster"/><Relationship Id="rId51" Target="theme/theme2.xml" Type="http://schemas.openxmlformats.org/officeDocument/2006/relationships/theme"/><Relationship Id="rId52" Target="notesSlides/notesSlide1.xml" Type="http://schemas.openxmlformats.org/officeDocument/2006/relationships/notesSlide"/><Relationship Id="rId53" Target="notesSlides/notesSlide2.xml" Type="http://schemas.openxmlformats.org/officeDocument/2006/relationships/notesSlide"/><Relationship Id="rId54" Target="notesSlides/notesSlide3.xml" Type="http://schemas.openxmlformats.org/officeDocument/2006/relationships/notesSlide"/><Relationship Id="rId55" Target="notesSlides/notesSlide4.xml" Type="http://schemas.openxmlformats.org/officeDocument/2006/relationships/notesSlide"/><Relationship Id="rId56" Target="notesSlides/notesSlide5.xml" Type="http://schemas.openxmlformats.org/officeDocument/2006/relationships/notesSlide"/><Relationship Id="rId57" Target="notesSlides/notesSlide6.xml" Type="http://schemas.openxmlformats.org/officeDocument/2006/relationships/notesSlide"/><Relationship Id="rId58" Target="notesSlides/notesSlide7.xml" Type="http://schemas.openxmlformats.org/officeDocument/2006/relationships/notesSlide"/><Relationship Id="rId59" Target="notesSlides/notesSlide8.xml" Type="http://schemas.openxmlformats.org/officeDocument/2006/relationships/notesSlide"/><Relationship Id="rId6" Target="slides/slide1.xml" Type="http://schemas.openxmlformats.org/officeDocument/2006/relationships/slide"/><Relationship Id="rId60" Target="notesSlides/notesSlide9.xml" Type="http://schemas.openxmlformats.org/officeDocument/2006/relationships/note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8.png" Type="http://schemas.openxmlformats.org/officeDocument/2006/relationships/image"/><Relationship Id="rId4" Target="../media/image9.svg" Type="http://schemas.openxmlformats.org/officeDocument/2006/relationships/image"/><Relationship Id="rId5" Target="../media/image10.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5.pn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8.png" Type="http://schemas.openxmlformats.org/officeDocument/2006/relationships/image"/><Relationship Id="rId4" Target="../media/image19.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8.png" Type="http://schemas.openxmlformats.org/officeDocument/2006/relationships/image"/><Relationship Id="rId4" Target="../media/image19.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20.png" Type="http://schemas.openxmlformats.org/officeDocument/2006/relationships/image"/><Relationship Id="rId4" Target="../media/image21.svg" Type="http://schemas.openxmlformats.org/officeDocument/2006/relationships/image"/><Relationship Id="rId5" Target="../media/image2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8.png" Type="http://schemas.openxmlformats.org/officeDocument/2006/relationships/image"/><Relationship Id="rId4" Target="../media/image19.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8.png" Type="http://schemas.openxmlformats.org/officeDocument/2006/relationships/image"/><Relationship Id="rId4" Target="../media/image19.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https://rsdsymposium.org/metaphors-and-systems/" TargetMode="External" Type="http://schemas.openxmlformats.org/officeDocument/2006/relationships/hyperlink"/></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https://vutbr-my.sharepoint.com/:w:/g/personal/xvjamrichova_vutbr_cz/EfgvsUznUcVBl7bFepdlkHABN3NS1sxcBqK89nRMEVuS7A?e=sWEV4V" TargetMode="External" Type="http://schemas.openxmlformats.org/officeDocument/2006/relationships/hyperlink"/></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23.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24.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25.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26.jpeg" Type="http://schemas.openxmlformats.org/officeDocument/2006/relationships/image"/><Relationship Id="rId4" Target="https://www.youtube.com/watch?v=CIgO3tVr_m0&amp;list=PLcGxudUQvdgUfCwN9ovWBIwCYS3zC8brd" TargetMode="External" Type="http://schemas.openxmlformats.org/officeDocument/2006/relationships/video"/></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https://www.hurstpublishers.com/book/another-world-is-possible/" TargetMode="External" Type="http://schemas.openxmlformats.org/officeDocument/2006/relationships/hyperlink"/><Relationship Id="rId4" Target="https://www.e-flux.com/journal/139/561748/hospicing-modernity-a-conversation/" TargetMode="External" Type="http://schemas.openxmlformats.org/officeDocument/2006/relationships/hyperlink"/></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3428" cy="10287000"/>
            <a:chOff x="0" y="0"/>
            <a:chExt cx="24377904" cy="13716000"/>
          </a:xfrm>
        </p:grpSpPr>
        <p:sp>
          <p:nvSpPr>
            <p:cNvPr name="Freeform 3" id="3"/>
            <p:cNvSpPr/>
            <p:nvPr/>
          </p:nvSpPr>
          <p:spPr>
            <a:xfrm flipH="false" flipV="false" rot="0">
              <a:off x="0" y="0"/>
              <a:ext cx="24377904" cy="13716000"/>
            </a:xfrm>
            <a:custGeom>
              <a:avLst/>
              <a:gdLst/>
              <a:ahLst/>
              <a:cxnLst/>
              <a:rect r="r" b="b" t="t" l="l"/>
              <a:pathLst>
                <a:path h="13716000" w="24377904">
                  <a:moveTo>
                    <a:pt x="0" y="0"/>
                  </a:moveTo>
                  <a:lnTo>
                    <a:pt x="24377904" y="0"/>
                  </a:lnTo>
                  <a:lnTo>
                    <a:pt x="24377904" y="13716000"/>
                  </a:lnTo>
                  <a:lnTo>
                    <a:pt x="0" y="13716000"/>
                  </a:lnTo>
                  <a:close/>
                </a:path>
              </a:pathLst>
            </a:custGeom>
            <a:solidFill>
              <a:srgbClr val="000000"/>
            </a:solidFill>
          </p:spPr>
        </p:sp>
      </p:grpSp>
      <p:sp>
        <p:nvSpPr>
          <p:cNvPr name="Freeform 4" id="4" descr="Obsah obrázku příroda, venku, krajina, vodopád  Popis byl vytvořen automaticky"/>
          <p:cNvSpPr/>
          <p:nvPr/>
        </p:nvSpPr>
        <p:spPr>
          <a:xfrm flipH="false" flipV="false" rot="0">
            <a:off x="30" y="15"/>
            <a:ext cx="18283395" cy="10286985"/>
          </a:xfrm>
          <a:custGeom>
            <a:avLst/>
            <a:gdLst/>
            <a:ahLst/>
            <a:cxnLst/>
            <a:rect r="r" b="b" t="t" l="l"/>
            <a:pathLst>
              <a:path h="10286985" w="18283395">
                <a:moveTo>
                  <a:pt x="0" y="0"/>
                </a:moveTo>
                <a:lnTo>
                  <a:pt x="18283395" y="0"/>
                </a:lnTo>
                <a:lnTo>
                  <a:pt x="18283395" y="10286985"/>
                </a:lnTo>
                <a:lnTo>
                  <a:pt x="0" y="10286985"/>
                </a:lnTo>
                <a:lnTo>
                  <a:pt x="0" y="0"/>
                </a:lnTo>
                <a:close/>
              </a:path>
            </a:pathLst>
          </a:custGeom>
          <a:blipFill>
            <a:blip r:embed="rId2"/>
            <a:stretch>
              <a:fillRect l="0" t="0" r="-471" b="-74"/>
            </a:stretch>
          </a:blipFill>
        </p:spPr>
      </p:sp>
      <p:sp>
        <p:nvSpPr>
          <p:cNvPr name="TextBox 5" id="5"/>
          <p:cNvSpPr txBox="true"/>
          <p:nvPr/>
        </p:nvSpPr>
        <p:spPr>
          <a:xfrm rot="0">
            <a:off x="2377440" y="2138458"/>
            <a:ext cx="13533120" cy="4094226"/>
          </a:xfrm>
          <a:prstGeom prst="rect">
            <a:avLst/>
          </a:prstGeom>
        </p:spPr>
        <p:txBody>
          <a:bodyPr anchor="t" rtlCol="false" tIns="0" lIns="0" bIns="0" rIns="0">
            <a:spAutoFit/>
          </a:bodyPr>
          <a:lstStyle/>
          <a:p>
            <a:pPr algn="ctr">
              <a:lnSpc>
                <a:spcPts val="10692"/>
              </a:lnSpc>
            </a:pPr>
            <a:r>
              <a:rPr lang="en-US" sz="9900" b="true">
                <a:solidFill>
                  <a:srgbClr val="FFFFFF"/>
                </a:solidFill>
                <a:latin typeface="TT Rounds Condensed Bold"/>
                <a:ea typeface="TT Rounds Condensed Bold"/>
                <a:cs typeface="TT Rounds Condensed Bold"/>
                <a:sym typeface="TT Rounds Condensed Bold"/>
              </a:rPr>
              <a:t>Systémové myšlení a design I. </a:t>
            </a:r>
          </a:p>
          <a:p>
            <a:pPr algn="ctr">
              <a:lnSpc>
                <a:spcPts val="10692"/>
              </a:lnSpc>
            </a:pPr>
            <a:r>
              <a:rPr lang="en-US" sz="9900" b="true">
                <a:solidFill>
                  <a:srgbClr val="FFFFFF"/>
                </a:solidFill>
                <a:latin typeface="TT Rounds Condensed Bold"/>
                <a:ea typeface="TT Rounds Condensed Bold"/>
                <a:cs typeface="TT Rounds Condensed Bold"/>
                <a:sym typeface="TT Rounds Condensed Bold"/>
              </a:rPr>
              <a:t>ZS 2024/2025</a:t>
            </a:r>
          </a:p>
        </p:txBody>
      </p:sp>
      <p:sp>
        <p:nvSpPr>
          <p:cNvPr name="TextBox 6" id="6"/>
          <p:cNvSpPr txBox="true"/>
          <p:nvPr/>
        </p:nvSpPr>
        <p:spPr>
          <a:xfrm rot="0">
            <a:off x="2382012" y="6992493"/>
            <a:ext cx="13533120" cy="978789"/>
          </a:xfrm>
          <a:prstGeom prst="rect">
            <a:avLst/>
          </a:prstGeom>
        </p:spPr>
        <p:txBody>
          <a:bodyPr anchor="t" rtlCol="false" tIns="0" lIns="0" bIns="0" rIns="0">
            <a:spAutoFit/>
          </a:bodyPr>
          <a:lstStyle/>
          <a:p>
            <a:pPr algn="ctr">
              <a:lnSpc>
                <a:spcPts val="3888"/>
              </a:lnSpc>
            </a:pPr>
            <a:r>
              <a:rPr lang="en-US" sz="3600">
                <a:solidFill>
                  <a:srgbClr val="FFFFFF"/>
                </a:solidFill>
                <a:latin typeface="TT Rounds Condensed"/>
                <a:ea typeface="TT Rounds Condensed"/>
                <a:cs typeface="TT Rounds Condensed"/>
                <a:sym typeface="TT Rounds Condensed"/>
              </a:rPr>
              <a:t>Kristína Jamrichová a Roman Sellner Novotný</a:t>
            </a:r>
          </a:p>
          <a:p>
            <a:pPr algn="ctr">
              <a:lnSpc>
                <a:spcPts val="3888"/>
              </a:lnSpc>
            </a:pPr>
            <a:r>
              <a:rPr lang="en-US" sz="3600">
                <a:solidFill>
                  <a:srgbClr val="FFFFFF"/>
                </a:solidFill>
                <a:latin typeface="TT Rounds Condensed"/>
                <a:ea typeface="TT Rounds Condensed"/>
                <a:cs typeface="TT Rounds Condensed"/>
                <a:sym typeface="TT Rounds Condensed"/>
              </a:rPr>
              <a:t>24. 9. 2024</a:t>
            </a:r>
          </a:p>
        </p:txBody>
      </p:sp>
      <p:sp>
        <p:nvSpPr>
          <p:cNvPr name="Freeform 7" id="7"/>
          <p:cNvSpPr/>
          <p:nvPr/>
        </p:nvSpPr>
        <p:spPr>
          <a:xfrm flipH="false" flipV="false" rot="0">
            <a:off x="5927972" y="6519597"/>
            <a:ext cx="6432058" cy="94107"/>
          </a:xfrm>
          <a:custGeom>
            <a:avLst/>
            <a:gdLst/>
            <a:ahLst/>
            <a:cxnLst/>
            <a:rect r="r" b="b" t="t" l="l"/>
            <a:pathLst>
              <a:path h="94107" w="6432058">
                <a:moveTo>
                  <a:pt x="0" y="0"/>
                </a:moveTo>
                <a:lnTo>
                  <a:pt x="6432058" y="0"/>
                </a:lnTo>
                <a:lnTo>
                  <a:pt x="6432058" y="94107"/>
                </a:lnTo>
                <a:lnTo>
                  <a:pt x="0" y="9410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333" r="0" b="-83333"/>
            </a:stretch>
          </a:blipFill>
        </p:spPr>
      </p:sp>
      <p:sp>
        <p:nvSpPr>
          <p:cNvPr name="Freeform 3" id="3"/>
          <p:cNvSpPr/>
          <p:nvPr/>
        </p:nvSpPr>
        <p:spPr>
          <a:xfrm flipH="false" flipV="false" rot="0">
            <a:off x="30" y="1923"/>
            <a:ext cx="18287970" cy="10285077"/>
          </a:xfrm>
          <a:custGeom>
            <a:avLst/>
            <a:gdLst/>
            <a:ahLst/>
            <a:cxnLst/>
            <a:rect r="r" b="b" t="t" l="l"/>
            <a:pathLst>
              <a:path h="10285077" w="18287970">
                <a:moveTo>
                  <a:pt x="0" y="0"/>
                </a:moveTo>
                <a:lnTo>
                  <a:pt x="18287970" y="0"/>
                </a:lnTo>
                <a:lnTo>
                  <a:pt x="18287970" y="10285077"/>
                </a:lnTo>
                <a:lnTo>
                  <a:pt x="0" y="10285077"/>
                </a:lnTo>
                <a:lnTo>
                  <a:pt x="0" y="0"/>
                </a:lnTo>
                <a:close/>
              </a:path>
            </a:pathLst>
          </a:custGeom>
          <a:blipFill>
            <a:blip r:embed="rId3"/>
            <a:stretch>
              <a:fillRect l="0" t="0" r="-24" b="-713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Basketbalový míč padající do koše proti nebi"/>
          <p:cNvSpPr/>
          <p:nvPr/>
        </p:nvSpPr>
        <p:spPr>
          <a:xfrm flipH="false" flipV="false" rot="0">
            <a:off x="3783534" y="15"/>
            <a:ext cx="14504463" cy="10286985"/>
          </a:xfrm>
          <a:custGeom>
            <a:avLst/>
            <a:gdLst/>
            <a:ahLst/>
            <a:cxnLst/>
            <a:rect r="r" b="b" t="t" l="l"/>
            <a:pathLst>
              <a:path h="10286985" w="14504463">
                <a:moveTo>
                  <a:pt x="0" y="0"/>
                </a:moveTo>
                <a:lnTo>
                  <a:pt x="14504463" y="0"/>
                </a:lnTo>
                <a:lnTo>
                  <a:pt x="14504463" y="10286985"/>
                </a:lnTo>
                <a:lnTo>
                  <a:pt x="0" y="10286985"/>
                </a:lnTo>
                <a:lnTo>
                  <a:pt x="0" y="0"/>
                </a:lnTo>
                <a:close/>
              </a:path>
            </a:pathLst>
          </a:custGeom>
          <a:blipFill>
            <a:blip r:embed="rId3"/>
            <a:stretch>
              <a:fillRect l="0" t="-5748" r="0" b="0"/>
            </a:stretch>
          </a:blipFill>
        </p:spPr>
      </p:sp>
      <p:sp>
        <p:nvSpPr>
          <p:cNvPr name="TextBox 3" id="3"/>
          <p:cNvSpPr txBox="true"/>
          <p:nvPr/>
        </p:nvSpPr>
        <p:spPr>
          <a:xfrm rot="0">
            <a:off x="161952" y="561531"/>
            <a:ext cx="5550404" cy="3310890"/>
          </a:xfrm>
          <a:prstGeom prst="rect">
            <a:avLst/>
          </a:prstGeom>
        </p:spPr>
        <p:txBody>
          <a:bodyPr anchor="t" rtlCol="false" tIns="0" lIns="0" bIns="0" rIns="0">
            <a:spAutoFit/>
          </a:bodyPr>
          <a:lstStyle/>
          <a:p>
            <a:pPr algn="l">
              <a:lnSpc>
                <a:spcPts val="6480"/>
              </a:lnSpc>
            </a:pPr>
            <a:r>
              <a:rPr lang="en-US" sz="6000">
                <a:solidFill>
                  <a:srgbClr val="000000"/>
                </a:solidFill>
                <a:latin typeface="TT Rounds Condensed"/>
                <a:ea typeface="TT Rounds Condensed"/>
                <a:cs typeface="TT Rounds Condensed"/>
                <a:sym typeface="TT Rounds Condensed"/>
              </a:rPr>
              <a:t>Teď něco </a:t>
            </a:r>
          </a:p>
          <a:p>
            <a:pPr algn="l">
              <a:lnSpc>
                <a:spcPts val="6480"/>
              </a:lnSpc>
            </a:pPr>
            <a:r>
              <a:rPr lang="en-US" sz="6000">
                <a:solidFill>
                  <a:srgbClr val="000000"/>
                </a:solidFill>
                <a:latin typeface="TT Rounds Condensed"/>
                <a:ea typeface="TT Rounds Condensed"/>
                <a:cs typeface="TT Rounds Condensed"/>
                <a:sym typeface="TT Rounds Condensed"/>
              </a:rPr>
              <a:t>většího týmového!</a:t>
            </a:r>
          </a:p>
          <a:p>
            <a:pPr algn="l">
              <a:lnSpc>
                <a:spcPts val="6480"/>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37844" y="1305449"/>
            <a:ext cx="4946904" cy="7772019"/>
          </a:xfrm>
          <a:prstGeom prst="rect">
            <a:avLst/>
          </a:prstGeom>
        </p:spPr>
        <p:txBody>
          <a:bodyPr anchor="t" rtlCol="false" tIns="0" lIns="0" bIns="0" rIns="0">
            <a:spAutoFit/>
          </a:bodyPr>
          <a:lstStyle/>
          <a:p>
            <a:pPr algn="l">
              <a:lnSpc>
                <a:spcPts val="8748"/>
              </a:lnSpc>
            </a:pPr>
            <a:r>
              <a:rPr lang="en-US" sz="8100">
                <a:solidFill>
                  <a:srgbClr val="000000"/>
                </a:solidFill>
                <a:latin typeface="TT Rounds Condensed"/>
                <a:ea typeface="TT Rounds Condensed"/>
                <a:cs typeface="TT Rounds Condensed"/>
                <a:sym typeface="TT Rounds Condensed"/>
              </a:rPr>
              <a:t>Kdo někdy jezdí autem?</a:t>
            </a:r>
          </a:p>
          <a:p>
            <a:pPr algn="l">
              <a:lnSpc>
                <a:spcPts val="8748"/>
              </a:lnSpc>
            </a:pPr>
          </a:p>
          <a:p>
            <a:pPr algn="l">
              <a:lnSpc>
                <a:spcPts val="8748"/>
              </a:lnSpc>
            </a:pPr>
            <a:r>
              <a:rPr lang="en-US" sz="8100">
                <a:solidFill>
                  <a:srgbClr val="000000"/>
                </a:solidFill>
                <a:latin typeface="TT Rounds Condensed"/>
                <a:ea typeface="TT Rounds Condensed"/>
                <a:cs typeface="TT Rounds Condensed"/>
                <a:sym typeface="TT Rounds Condensed"/>
              </a:rPr>
              <a:t>Kdo někdy jezdí na kole?</a:t>
            </a:r>
          </a:p>
        </p:txBody>
      </p:sp>
      <p:sp>
        <p:nvSpPr>
          <p:cNvPr name="Freeform 3" id="3"/>
          <p:cNvSpPr/>
          <p:nvPr/>
        </p:nvSpPr>
        <p:spPr>
          <a:xfrm flipH="false" flipV="false" rot="0">
            <a:off x="6369844" y="915448"/>
            <a:ext cx="89344" cy="8447484"/>
          </a:xfrm>
          <a:custGeom>
            <a:avLst/>
            <a:gdLst/>
            <a:ahLst/>
            <a:cxnLst/>
            <a:rect r="r" b="b" t="t" l="l"/>
            <a:pathLst>
              <a:path h="8447484" w="89344">
                <a:moveTo>
                  <a:pt x="0" y="0"/>
                </a:moveTo>
                <a:lnTo>
                  <a:pt x="89344" y="0"/>
                </a:lnTo>
                <a:lnTo>
                  <a:pt x="89344" y="8447484"/>
                </a:lnTo>
                <a:lnTo>
                  <a:pt x="0" y="844748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descr="Obsah obrázku Písmo, Grafika, bílé, logo  Popis byl vytvořen automaticky"/>
          <p:cNvSpPr/>
          <p:nvPr/>
        </p:nvSpPr>
        <p:spPr>
          <a:xfrm flipH="false" flipV="false" rot="0">
            <a:off x="6981444" y="946404"/>
            <a:ext cx="9784080" cy="5870448"/>
          </a:xfrm>
          <a:custGeom>
            <a:avLst/>
            <a:gdLst/>
            <a:ahLst/>
            <a:cxnLst/>
            <a:rect r="r" b="b" t="t" l="l"/>
            <a:pathLst>
              <a:path h="5870448" w="9784080">
                <a:moveTo>
                  <a:pt x="0" y="0"/>
                </a:moveTo>
                <a:lnTo>
                  <a:pt x="9784080" y="0"/>
                </a:lnTo>
                <a:lnTo>
                  <a:pt x="9784080" y="5870448"/>
                </a:lnTo>
                <a:lnTo>
                  <a:pt x="0" y="5870448"/>
                </a:lnTo>
                <a:lnTo>
                  <a:pt x="0" y="0"/>
                </a:lnTo>
                <a:close/>
              </a:path>
            </a:pathLst>
          </a:custGeom>
          <a:blipFill>
            <a:blip r:embed="rId5"/>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545454"/>
        </a:solidFill>
      </p:bgPr>
    </p:bg>
    <p:spTree>
      <p:nvGrpSpPr>
        <p:cNvPr id="1" name=""/>
        <p:cNvGrpSpPr/>
        <p:nvPr/>
      </p:nvGrpSpPr>
      <p:grpSpPr>
        <a:xfrm>
          <a:off x="0" y="0"/>
          <a:ext cx="0" cy="0"/>
          <a:chOff x="0" y="0"/>
          <a:chExt cx="0" cy="0"/>
        </a:xfrm>
      </p:grpSpPr>
      <p:sp>
        <p:nvSpPr>
          <p:cNvPr name="Freeform 2" id="2"/>
          <p:cNvSpPr/>
          <p:nvPr/>
        </p:nvSpPr>
        <p:spPr>
          <a:xfrm flipH="false" flipV="false" rot="0">
            <a:off x="-4272" y="0"/>
            <a:ext cx="18283424" cy="10287000"/>
          </a:xfrm>
          <a:custGeom>
            <a:avLst/>
            <a:gdLst/>
            <a:ahLst/>
            <a:cxnLst/>
            <a:rect r="r" b="b" t="t" l="l"/>
            <a:pathLst>
              <a:path h="10287000" w="18283424">
                <a:moveTo>
                  <a:pt x="0" y="0"/>
                </a:moveTo>
                <a:lnTo>
                  <a:pt x="18283424" y="0"/>
                </a:lnTo>
                <a:lnTo>
                  <a:pt x="18283424"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TextBox 3" id="3"/>
          <p:cNvSpPr txBox="true"/>
          <p:nvPr/>
        </p:nvSpPr>
        <p:spPr>
          <a:xfrm rot="0">
            <a:off x="2899147" y="1261116"/>
            <a:ext cx="11435615" cy="1912768"/>
          </a:xfrm>
          <a:prstGeom prst="rect">
            <a:avLst/>
          </a:prstGeom>
        </p:spPr>
        <p:txBody>
          <a:bodyPr anchor="t" rtlCol="false" tIns="0" lIns="0" bIns="0" rIns="0">
            <a:spAutoFit/>
          </a:bodyPr>
          <a:lstStyle/>
          <a:p>
            <a:pPr algn="l">
              <a:lnSpc>
                <a:spcPts val="7200"/>
              </a:lnSpc>
            </a:pPr>
            <a:r>
              <a:rPr lang="en-US" sz="6000" spc="56">
                <a:solidFill>
                  <a:srgbClr val="FFFFFF"/>
                </a:solidFill>
                <a:latin typeface="TT Rounds Condensed"/>
                <a:ea typeface="TT Rounds Condensed"/>
                <a:cs typeface="TT Rounds Condensed"/>
                <a:sym typeface="TT Rounds Condensed"/>
              </a:rPr>
              <a:t>Kdo je náš uživatel? </a:t>
            </a:r>
          </a:p>
          <a:p>
            <a:pPr algn="l">
              <a:lnSpc>
                <a:spcPts val="7200"/>
              </a:lnSpc>
            </a:pPr>
            <a:r>
              <a:rPr lang="en-US" sz="6000" spc="56">
                <a:solidFill>
                  <a:srgbClr val="FFFFFF"/>
                </a:solidFill>
                <a:latin typeface="TT Rounds Condensed"/>
                <a:ea typeface="TT Rounds Condensed"/>
                <a:cs typeface="TT Rounds Condensed"/>
                <a:sym typeface="TT Rounds Condensed"/>
              </a:rPr>
              <a:t>20 minut</a:t>
            </a:r>
          </a:p>
        </p:txBody>
      </p:sp>
      <p:sp>
        <p:nvSpPr>
          <p:cNvPr name="Freeform 4" id="4"/>
          <p:cNvSpPr/>
          <p:nvPr/>
        </p:nvSpPr>
        <p:spPr>
          <a:xfrm flipH="false" flipV="false" rot="0">
            <a:off x="1894155" y="4415943"/>
            <a:ext cx="6722799" cy="3731152"/>
          </a:xfrm>
          <a:custGeom>
            <a:avLst/>
            <a:gdLst/>
            <a:ahLst/>
            <a:cxnLst/>
            <a:rect r="r" b="b" t="t" l="l"/>
            <a:pathLst>
              <a:path h="3731152" w="6722799">
                <a:moveTo>
                  <a:pt x="0" y="0"/>
                </a:moveTo>
                <a:lnTo>
                  <a:pt x="6722799" y="0"/>
                </a:lnTo>
                <a:lnTo>
                  <a:pt x="6722799" y="3731153"/>
                </a:lnTo>
                <a:lnTo>
                  <a:pt x="0" y="3731153"/>
                </a:lnTo>
                <a:lnTo>
                  <a:pt x="0" y="0"/>
                </a:lnTo>
                <a:close/>
              </a:path>
            </a:pathLst>
          </a:custGeom>
          <a:blipFill>
            <a:blip r:embed="rId5"/>
            <a:stretch>
              <a:fillRect l="-109" t="0" r="-109" b="0"/>
            </a:stretch>
          </a:blipFill>
        </p:spPr>
      </p:sp>
      <p:sp>
        <p:nvSpPr>
          <p:cNvPr name="Freeform 5" id="5"/>
          <p:cNvSpPr/>
          <p:nvPr/>
        </p:nvSpPr>
        <p:spPr>
          <a:xfrm flipH="false" flipV="false" rot="0">
            <a:off x="9591586" y="4250590"/>
            <a:ext cx="6729322" cy="3734774"/>
          </a:xfrm>
          <a:custGeom>
            <a:avLst/>
            <a:gdLst/>
            <a:ahLst/>
            <a:cxnLst/>
            <a:rect r="r" b="b" t="t" l="l"/>
            <a:pathLst>
              <a:path h="3734774" w="6729322">
                <a:moveTo>
                  <a:pt x="0" y="0"/>
                </a:moveTo>
                <a:lnTo>
                  <a:pt x="6729323" y="0"/>
                </a:lnTo>
                <a:lnTo>
                  <a:pt x="6729323" y="3734774"/>
                </a:lnTo>
                <a:lnTo>
                  <a:pt x="0" y="3734774"/>
                </a:lnTo>
                <a:lnTo>
                  <a:pt x="0" y="0"/>
                </a:lnTo>
                <a:close/>
              </a:path>
            </a:pathLst>
          </a:custGeom>
          <a:blipFill>
            <a:blip r:embed="rId6"/>
            <a:stretch>
              <a:fillRect l="-109" t="0" r="-109"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45300" y="1069100"/>
            <a:ext cx="16797400" cy="844450"/>
          </a:xfrm>
          <a:prstGeom prst="rect">
            <a:avLst/>
          </a:prstGeom>
        </p:spPr>
        <p:txBody>
          <a:bodyPr anchor="t" rtlCol="false" tIns="0" lIns="0" bIns="0" rIns="0">
            <a:spAutoFit/>
          </a:bodyPr>
          <a:lstStyle/>
          <a:p>
            <a:pPr algn="l">
              <a:lnSpc>
                <a:spcPts val="6415"/>
              </a:lnSpc>
            </a:pPr>
            <a:r>
              <a:rPr lang="en-US" sz="5940" spc="55">
                <a:solidFill>
                  <a:srgbClr val="000000"/>
                </a:solidFill>
                <a:latin typeface="TT Rounds Condensed"/>
                <a:ea typeface="TT Rounds Condensed"/>
                <a:cs typeface="TT Rounds Condensed"/>
                <a:sym typeface="TT Rounds Condensed"/>
              </a:rPr>
              <a:t>Identifikujte, jaké má váš uživatel… 30 minut</a:t>
            </a:r>
          </a:p>
        </p:txBody>
      </p:sp>
      <p:sp>
        <p:nvSpPr>
          <p:cNvPr name="Freeform 3" id="3"/>
          <p:cNvSpPr/>
          <p:nvPr/>
        </p:nvSpPr>
        <p:spPr>
          <a:xfrm flipH="false" flipV="false" rot="0">
            <a:off x="2002551" y="2304951"/>
            <a:ext cx="4133150" cy="4133150"/>
          </a:xfrm>
          <a:custGeom>
            <a:avLst/>
            <a:gdLst/>
            <a:ahLst/>
            <a:cxnLst/>
            <a:rect r="r" b="b" t="t" l="l"/>
            <a:pathLst>
              <a:path h="4133150" w="4133150">
                <a:moveTo>
                  <a:pt x="0" y="0"/>
                </a:moveTo>
                <a:lnTo>
                  <a:pt x="4133149" y="0"/>
                </a:lnTo>
                <a:lnTo>
                  <a:pt x="4133149" y="4133149"/>
                </a:lnTo>
                <a:lnTo>
                  <a:pt x="0" y="4133149"/>
                </a:lnTo>
                <a:lnTo>
                  <a:pt x="0" y="0"/>
                </a:lnTo>
                <a:close/>
              </a:path>
            </a:pathLst>
          </a:custGeom>
          <a:blipFill>
            <a:blip r:embed="rId3"/>
            <a:stretch>
              <a:fillRect l="0" t="0" r="0" b="0"/>
            </a:stretch>
          </a:blipFill>
        </p:spPr>
      </p:sp>
      <p:sp>
        <p:nvSpPr>
          <p:cNvPr name="Freeform 4" id="4"/>
          <p:cNvSpPr/>
          <p:nvPr/>
        </p:nvSpPr>
        <p:spPr>
          <a:xfrm flipH="false" flipV="false" rot="0">
            <a:off x="11968502" y="2304927"/>
            <a:ext cx="4133150" cy="4133150"/>
          </a:xfrm>
          <a:custGeom>
            <a:avLst/>
            <a:gdLst/>
            <a:ahLst/>
            <a:cxnLst/>
            <a:rect r="r" b="b" t="t" l="l"/>
            <a:pathLst>
              <a:path h="4133150" w="4133150">
                <a:moveTo>
                  <a:pt x="0" y="0"/>
                </a:moveTo>
                <a:lnTo>
                  <a:pt x="4133149" y="0"/>
                </a:lnTo>
                <a:lnTo>
                  <a:pt x="4133149" y="4133150"/>
                </a:lnTo>
                <a:lnTo>
                  <a:pt x="0" y="4133150"/>
                </a:lnTo>
                <a:lnTo>
                  <a:pt x="0" y="0"/>
                </a:lnTo>
                <a:close/>
              </a:path>
            </a:pathLst>
          </a:custGeom>
          <a:blipFill>
            <a:blip r:embed="rId4"/>
            <a:stretch>
              <a:fillRect l="0" t="0" r="0" b="0"/>
            </a:stretch>
          </a:blipFill>
        </p:spPr>
      </p:sp>
      <p:sp>
        <p:nvSpPr>
          <p:cNvPr name="Freeform 5" id="5"/>
          <p:cNvSpPr/>
          <p:nvPr/>
        </p:nvSpPr>
        <p:spPr>
          <a:xfrm flipH="false" flipV="false" rot="0">
            <a:off x="6938300" y="5143500"/>
            <a:ext cx="3689400" cy="3689400"/>
          </a:xfrm>
          <a:custGeom>
            <a:avLst/>
            <a:gdLst/>
            <a:ahLst/>
            <a:cxnLst/>
            <a:rect r="r" b="b" t="t" l="l"/>
            <a:pathLst>
              <a:path h="3689400" w="3689400">
                <a:moveTo>
                  <a:pt x="0" y="0"/>
                </a:moveTo>
                <a:lnTo>
                  <a:pt x="3689399" y="0"/>
                </a:lnTo>
                <a:lnTo>
                  <a:pt x="3689399" y="3689400"/>
                </a:lnTo>
                <a:lnTo>
                  <a:pt x="0" y="3689400"/>
                </a:lnTo>
                <a:lnTo>
                  <a:pt x="0" y="0"/>
                </a:lnTo>
                <a:close/>
              </a:path>
            </a:pathLst>
          </a:custGeom>
          <a:blipFill>
            <a:blip r:embed="rId5"/>
            <a:stretch>
              <a:fillRect l="0" t="0" r="0" b="0"/>
            </a:stretch>
          </a:blipFill>
        </p:spPr>
      </p:sp>
      <p:sp>
        <p:nvSpPr>
          <p:cNvPr name="TextBox 6" id="6"/>
          <p:cNvSpPr txBox="true"/>
          <p:nvPr/>
        </p:nvSpPr>
        <p:spPr>
          <a:xfrm rot="0">
            <a:off x="3144650" y="6970452"/>
            <a:ext cx="1192000" cy="723900"/>
          </a:xfrm>
          <a:prstGeom prst="rect">
            <a:avLst/>
          </a:prstGeom>
        </p:spPr>
        <p:txBody>
          <a:bodyPr anchor="t" rtlCol="false" tIns="0" lIns="0" bIns="0" rIns="0">
            <a:spAutoFit/>
          </a:bodyPr>
          <a:lstStyle/>
          <a:p>
            <a:pPr algn="l">
              <a:lnSpc>
                <a:spcPts val="5759"/>
              </a:lnSpc>
            </a:pPr>
            <a:r>
              <a:rPr lang="en-US" sz="4800" b="true">
                <a:solidFill>
                  <a:srgbClr val="000000"/>
                </a:solidFill>
                <a:latin typeface="TT Rounds Condensed Bold"/>
                <a:ea typeface="TT Rounds Condensed Bold"/>
                <a:cs typeface="TT Rounds Condensed Bold"/>
                <a:sym typeface="TT Rounds Condensed Bold"/>
              </a:rPr>
              <a:t>Cíle</a:t>
            </a:r>
          </a:p>
        </p:txBody>
      </p:sp>
      <p:sp>
        <p:nvSpPr>
          <p:cNvPr name="TextBox 7" id="7"/>
          <p:cNvSpPr txBox="true"/>
          <p:nvPr/>
        </p:nvSpPr>
        <p:spPr>
          <a:xfrm rot="0">
            <a:off x="7775100" y="4147677"/>
            <a:ext cx="2015800" cy="695325"/>
          </a:xfrm>
          <a:prstGeom prst="rect">
            <a:avLst/>
          </a:prstGeom>
        </p:spPr>
        <p:txBody>
          <a:bodyPr anchor="t" rtlCol="false" tIns="0" lIns="0" bIns="0" rIns="0">
            <a:spAutoFit/>
          </a:bodyPr>
          <a:lstStyle/>
          <a:p>
            <a:pPr algn="l">
              <a:lnSpc>
                <a:spcPts val="5400"/>
              </a:lnSpc>
            </a:pPr>
            <a:r>
              <a:rPr lang="en-US" sz="4500" b="true">
                <a:solidFill>
                  <a:srgbClr val="000000"/>
                </a:solidFill>
                <a:latin typeface="TT Rounds Condensed Bold"/>
                <a:ea typeface="TT Rounds Condensed Bold"/>
                <a:cs typeface="TT Rounds Condensed Bold"/>
                <a:sym typeface="TT Rounds Condensed Bold"/>
              </a:rPr>
              <a:t>Bariéry</a:t>
            </a:r>
          </a:p>
        </p:txBody>
      </p:sp>
      <p:sp>
        <p:nvSpPr>
          <p:cNvPr name="TextBox 8" id="8"/>
          <p:cNvSpPr txBox="true"/>
          <p:nvPr/>
        </p:nvSpPr>
        <p:spPr>
          <a:xfrm rot="0">
            <a:off x="13027204" y="6970452"/>
            <a:ext cx="2333200" cy="723900"/>
          </a:xfrm>
          <a:prstGeom prst="rect">
            <a:avLst/>
          </a:prstGeom>
        </p:spPr>
        <p:txBody>
          <a:bodyPr anchor="t" rtlCol="false" tIns="0" lIns="0" bIns="0" rIns="0">
            <a:spAutoFit/>
          </a:bodyPr>
          <a:lstStyle/>
          <a:p>
            <a:pPr algn="l">
              <a:lnSpc>
                <a:spcPts val="5759"/>
              </a:lnSpc>
            </a:pPr>
            <a:r>
              <a:rPr lang="en-US" sz="4800" b="true">
                <a:solidFill>
                  <a:srgbClr val="000000"/>
                </a:solidFill>
                <a:latin typeface="TT Rounds Condensed Bold"/>
                <a:ea typeface="TT Rounds Condensed Bold"/>
                <a:cs typeface="TT Rounds Condensed Bold"/>
                <a:sym typeface="TT Rounds Condensed Bold"/>
              </a:rPr>
              <a:t>Potřeby</a:t>
            </a:r>
          </a:p>
        </p:txBody>
      </p:sp>
      <p:sp>
        <p:nvSpPr>
          <p:cNvPr name="TextBox 9" id="9"/>
          <p:cNvSpPr txBox="true"/>
          <p:nvPr/>
        </p:nvSpPr>
        <p:spPr>
          <a:xfrm rot="0">
            <a:off x="745300" y="9125580"/>
            <a:ext cx="16797400" cy="504119"/>
          </a:xfrm>
          <a:prstGeom prst="rect">
            <a:avLst/>
          </a:prstGeom>
        </p:spPr>
        <p:txBody>
          <a:bodyPr anchor="t" rtlCol="false" tIns="0" lIns="0" bIns="0" rIns="0">
            <a:spAutoFit/>
          </a:bodyPr>
          <a:lstStyle/>
          <a:p>
            <a:pPr algn="l">
              <a:lnSpc>
                <a:spcPts val="4082"/>
              </a:lnSpc>
            </a:pPr>
            <a:r>
              <a:rPr lang="en-US" sz="3779" spc="35">
                <a:solidFill>
                  <a:srgbClr val="000000"/>
                </a:solidFill>
                <a:latin typeface="TT Rounds Condensed"/>
                <a:ea typeface="TT Rounds Condensed"/>
                <a:cs typeface="TT Rounds Condensed"/>
                <a:sym typeface="TT Rounds Condensed"/>
              </a:rPr>
              <a:t>a zaznamenejte si je na papír. Tvořte klidně mapu provázaností.</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286" y="0"/>
            <a:ext cx="18283428" cy="10287000"/>
          </a:xfrm>
          <a:custGeom>
            <a:avLst/>
            <a:gdLst/>
            <a:ahLst/>
            <a:cxnLst/>
            <a:rect r="r" b="b" t="t" l="l"/>
            <a:pathLst>
              <a:path h="10287000" w="18283428">
                <a:moveTo>
                  <a:pt x="0" y="0"/>
                </a:moveTo>
                <a:lnTo>
                  <a:pt x="18283428" y="0"/>
                </a:lnTo>
                <a:lnTo>
                  <a:pt x="18283428"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1613916" y="4748483"/>
            <a:ext cx="7781544" cy="1005078"/>
          </a:xfrm>
          <a:prstGeom prst="rect">
            <a:avLst/>
          </a:prstGeom>
        </p:spPr>
        <p:txBody>
          <a:bodyPr anchor="t" rtlCol="false" tIns="0" lIns="0" bIns="0" rIns="0">
            <a:spAutoFit/>
          </a:bodyPr>
          <a:lstStyle/>
          <a:p>
            <a:pPr algn="l">
              <a:lnSpc>
                <a:spcPts val="7776"/>
              </a:lnSpc>
            </a:pPr>
            <a:r>
              <a:rPr lang="en-US" sz="7200" spc="67">
                <a:solidFill>
                  <a:srgbClr val="000000"/>
                </a:solidFill>
                <a:latin typeface="TT Rounds Condensed"/>
                <a:ea typeface="TT Rounds Condensed"/>
                <a:cs typeface="TT Rounds Condensed"/>
                <a:sym typeface="TT Rounds Condensed"/>
              </a:rPr>
              <a:t>Jaký je váš příběh?</a:t>
            </a:r>
          </a:p>
        </p:txBody>
      </p:sp>
      <p:sp>
        <p:nvSpPr>
          <p:cNvPr name="TextBox 4" id="4"/>
          <p:cNvSpPr txBox="true"/>
          <p:nvPr/>
        </p:nvSpPr>
        <p:spPr>
          <a:xfrm rot="0">
            <a:off x="9652848" y="2277101"/>
            <a:ext cx="6694443" cy="7592595"/>
          </a:xfrm>
          <a:prstGeom prst="rect">
            <a:avLst/>
          </a:prstGeom>
        </p:spPr>
        <p:txBody>
          <a:bodyPr anchor="t" rtlCol="false" tIns="0" lIns="0" bIns="0" rIns="0">
            <a:spAutoFit/>
          </a:bodyPr>
          <a:lstStyle/>
          <a:p>
            <a:pPr algn="l">
              <a:lnSpc>
                <a:spcPts val="5832"/>
              </a:lnSpc>
            </a:pPr>
          </a:p>
          <a:p>
            <a:pPr algn="l">
              <a:lnSpc>
                <a:spcPts val="5832"/>
              </a:lnSpc>
            </a:pPr>
          </a:p>
          <a:p>
            <a:pPr algn="l">
              <a:lnSpc>
                <a:spcPts val="5832"/>
              </a:lnSpc>
            </a:pPr>
            <a:r>
              <a:rPr lang="en-US" sz="5400" spc="50">
                <a:solidFill>
                  <a:srgbClr val="000000"/>
                </a:solidFill>
                <a:latin typeface="TT Rounds Condensed"/>
                <a:ea typeface="TT Rounds Condensed"/>
                <a:cs typeface="TT Rounds Condensed"/>
                <a:sym typeface="TT Rounds Condensed"/>
              </a:rPr>
              <a:t>Vezměte si mapu a zkuste jejím prostřednictvím říct ostatním, jak vypadá vaše cesta městem?</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286" y="0"/>
            <a:ext cx="18283428" cy="10287000"/>
          </a:xfrm>
          <a:custGeom>
            <a:avLst/>
            <a:gdLst/>
            <a:ahLst/>
            <a:cxnLst/>
            <a:rect r="r" b="b" t="t" l="l"/>
            <a:pathLst>
              <a:path h="10287000" w="18283428">
                <a:moveTo>
                  <a:pt x="0" y="0"/>
                </a:moveTo>
                <a:lnTo>
                  <a:pt x="18283428" y="0"/>
                </a:lnTo>
                <a:lnTo>
                  <a:pt x="18283428"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1271644" y="5293887"/>
            <a:ext cx="7621882" cy="1005078"/>
          </a:xfrm>
          <a:prstGeom prst="rect">
            <a:avLst/>
          </a:prstGeom>
        </p:spPr>
        <p:txBody>
          <a:bodyPr anchor="t" rtlCol="false" tIns="0" lIns="0" bIns="0" rIns="0">
            <a:spAutoFit/>
          </a:bodyPr>
          <a:lstStyle/>
          <a:p>
            <a:pPr algn="l">
              <a:lnSpc>
                <a:spcPts val="7776"/>
              </a:lnSpc>
            </a:pPr>
            <a:r>
              <a:rPr lang="en-US" sz="7200" spc="67">
                <a:solidFill>
                  <a:srgbClr val="000000"/>
                </a:solidFill>
                <a:latin typeface="TT Rounds Condensed"/>
                <a:ea typeface="TT Rounds Condensed"/>
                <a:cs typeface="TT Rounds Condensed"/>
                <a:sym typeface="TT Rounds Condensed"/>
              </a:rPr>
              <a:t>Sdílejme – 15 minut</a:t>
            </a:r>
          </a:p>
        </p:txBody>
      </p:sp>
      <p:sp>
        <p:nvSpPr>
          <p:cNvPr name="TextBox 4" id="4"/>
          <p:cNvSpPr txBox="true"/>
          <p:nvPr/>
        </p:nvSpPr>
        <p:spPr>
          <a:xfrm rot="0">
            <a:off x="9709893" y="4124027"/>
            <a:ext cx="6694443" cy="2225421"/>
          </a:xfrm>
          <a:prstGeom prst="rect">
            <a:avLst/>
          </a:prstGeom>
        </p:spPr>
        <p:txBody>
          <a:bodyPr anchor="t" rtlCol="false" tIns="0" lIns="0" bIns="0" rIns="0">
            <a:spAutoFit/>
          </a:bodyPr>
          <a:lstStyle/>
          <a:p>
            <a:pPr algn="l">
              <a:lnSpc>
                <a:spcPts val="5832"/>
              </a:lnSpc>
            </a:pPr>
          </a:p>
          <a:p>
            <a:pPr algn="l">
              <a:lnSpc>
                <a:spcPts val="5832"/>
              </a:lnSpc>
            </a:pPr>
            <a:r>
              <a:rPr lang="en-US" sz="5400" spc="50">
                <a:solidFill>
                  <a:srgbClr val="000000"/>
                </a:solidFill>
                <a:latin typeface="TT Rounds Condensed"/>
                <a:ea typeface="TT Rounds Condensed"/>
                <a:cs typeface="TT Rounds Condensed"/>
                <a:sym typeface="TT Rounds Condensed"/>
              </a:rPr>
              <a:t>Jaké jsou potřeby a cíle jednotlivých skupin?</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3428" cy="10287000"/>
          </a:xfrm>
          <a:custGeom>
            <a:avLst/>
            <a:gdLst/>
            <a:ahLst/>
            <a:cxnLst/>
            <a:rect r="r" b="b" t="t" l="l"/>
            <a:pathLst>
              <a:path h="10287000" w="18283428">
                <a:moveTo>
                  <a:pt x="0" y="0"/>
                </a:moveTo>
                <a:lnTo>
                  <a:pt x="18283428" y="0"/>
                </a:lnTo>
                <a:lnTo>
                  <a:pt x="18283428"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179578" y="4029804"/>
            <a:ext cx="7905039" cy="4387296"/>
          </a:xfrm>
          <a:custGeom>
            <a:avLst/>
            <a:gdLst/>
            <a:ahLst/>
            <a:cxnLst/>
            <a:rect r="r" b="b" t="t" l="l"/>
            <a:pathLst>
              <a:path h="4387296" w="7905039">
                <a:moveTo>
                  <a:pt x="0" y="0"/>
                </a:moveTo>
                <a:lnTo>
                  <a:pt x="7905038" y="0"/>
                </a:lnTo>
                <a:lnTo>
                  <a:pt x="7905038" y="4387296"/>
                </a:lnTo>
                <a:lnTo>
                  <a:pt x="0" y="4387296"/>
                </a:lnTo>
                <a:lnTo>
                  <a:pt x="0" y="0"/>
                </a:lnTo>
                <a:close/>
              </a:path>
            </a:pathLst>
          </a:custGeom>
          <a:blipFill>
            <a:blip r:embed="rId5"/>
            <a:stretch>
              <a:fillRect l="-109" t="0" r="-109" b="0"/>
            </a:stretch>
          </a:blipFill>
        </p:spPr>
      </p:sp>
      <p:sp>
        <p:nvSpPr>
          <p:cNvPr name="TextBox 4" id="4"/>
          <p:cNvSpPr txBox="true"/>
          <p:nvPr/>
        </p:nvSpPr>
        <p:spPr>
          <a:xfrm rot="0">
            <a:off x="594200" y="928983"/>
            <a:ext cx="15509287" cy="2170403"/>
          </a:xfrm>
          <a:prstGeom prst="rect">
            <a:avLst/>
          </a:prstGeom>
        </p:spPr>
        <p:txBody>
          <a:bodyPr anchor="t" rtlCol="false" tIns="0" lIns="0" bIns="0" rIns="0">
            <a:spAutoFit/>
          </a:bodyPr>
          <a:lstStyle/>
          <a:p>
            <a:pPr algn="l">
              <a:lnSpc>
                <a:spcPts val="7839"/>
              </a:lnSpc>
            </a:pPr>
            <a:r>
              <a:rPr lang="en-US" sz="7258" spc="67">
                <a:solidFill>
                  <a:srgbClr val="FFFFFF"/>
                </a:solidFill>
                <a:latin typeface="TT Rounds Condensed"/>
                <a:ea typeface="TT Rounds Condensed"/>
                <a:cs typeface="TT Rounds Condensed"/>
                <a:sym typeface="TT Rounds Condensed"/>
              </a:rPr>
              <a:t>Kombinujme - 15 minut</a:t>
            </a:r>
          </a:p>
        </p:txBody>
      </p:sp>
      <p:sp>
        <p:nvSpPr>
          <p:cNvPr name="TextBox 5" id="5"/>
          <p:cNvSpPr txBox="true"/>
          <p:nvPr/>
        </p:nvSpPr>
        <p:spPr>
          <a:xfrm rot="0">
            <a:off x="9788053" y="3427524"/>
            <a:ext cx="6866308" cy="5677580"/>
          </a:xfrm>
          <a:prstGeom prst="rect">
            <a:avLst/>
          </a:prstGeom>
        </p:spPr>
        <p:txBody>
          <a:bodyPr anchor="t" rtlCol="false" tIns="0" lIns="0" bIns="0" rIns="0">
            <a:spAutoFit/>
          </a:bodyPr>
          <a:lstStyle/>
          <a:p>
            <a:pPr algn="l">
              <a:lnSpc>
                <a:spcPts val="4082"/>
              </a:lnSpc>
            </a:pPr>
          </a:p>
          <a:p>
            <a:pPr algn="l" marL="1331573" indent="-665786" lvl="1">
              <a:lnSpc>
                <a:spcPts val="4082"/>
              </a:lnSpc>
              <a:buFont typeface="Arial"/>
              <a:buChar char="•"/>
            </a:pPr>
            <a:r>
              <a:rPr lang="en-US" sz="4200" spc="39">
                <a:solidFill>
                  <a:srgbClr val="FFFFFF"/>
                </a:solidFill>
                <a:latin typeface="TT Rounds Condensed"/>
                <a:ea typeface="TT Rounds Condensed"/>
                <a:cs typeface="TT Rounds Condensed"/>
                <a:sym typeface="TT Rounds Condensed"/>
              </a:rPr>
              <a:t>Kde se cíle a potřeby prolínají?</a:t>
            </a:r>
          </a:p>
          <a:p>
            <a:pPr algn="l" marL="1331573" indent="-665786" lvl="1">
              <a:lnSpc>
                <a:spcPts val="4082"/>
              </a:lnSpc>
            </a:pPr>
          </a:p>
          <a:p>
            <a:pPr algn="l" marL="1331573" indent="-665786" lvl="1">
              <a:lnSpc>
                <a:spcPts val="4082"/>
              </a:lnSpc>
              <a:buFont typeface="Arial"/>
              <a:buChar char="•"/>
            </a:pPr>
            <a:r>
              <a:rPr lang="en-US" sz="4200" spc="39">
                <a:solidFill>
                  <a:srgbClr val="FFFFFF"/>
                </a:solidFill>
                <a:latin typeface="TT Rounds Condensed"/>
                <a:ea typeface="TT Rounds Condensed"/>
                <a:cs typeface="TT Rounds Condensed"/>
                <a:sym typeface="TT Rounds Condensed"/>
              </a:rPr>
              <a:t>Kde jdou proti sobě a proč?</a:t>
            </a:r>
          </a:p>
          <a:p>
            <a:pPr algn="l" marL="1331573" indent="-665786" lvl="1">
              <a:lnSpc>
                <a:spcPts val="4082"/>
              </a:lnSpc>
            </a:pPr>
          </a:p>
          <a:p>
            <a:pPr algn="l" marL="1331573" indent="-665786" lvl="1">
              <a:lnSpc>
                <a:spcPts val="4082"/>
              </a:lnSpc>
              <a:buFont typeface="Arial"/>
              <a:buChar char="•"/>
            </a:pPr>
            <a:r>
              <a:rPr lang="en-US" sz="4200" spc="39">
                <a:solidFill>
                  <a:srgbClr val="FFFFFF"/>
                </a:solidFill>
                <a:latin typeface="TT Rounds Condensed"/>
                <a:ea typeface="TT Rounds Condensed"/>
                <a:cs typeface="TT Rounds Condensed"/>
                <a:sym typeface="TT Rounds Condensed"/>
              </a:rPr>
              <a:t>Je bariérami skutečně něco, za co může někdo z cílovek?</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286" y="0"/>
            <a:ext cx="18283428" cy="10287000"/>
          </a:xfrm>
          <a:custGeom>
            <a:avLst/>
            <a:gdLst/>
            <a:ahLst/>
            <a:cxnLst/>
            <a:rect r="r" b="b" t="t" l="l"/>
            <a:pathLst>
              <a:path h="10287000" w="18283428">
                <a:moveTo>
                  <a:pt x="0" y="0"/>
                </a:moveTo>
                <a:lnTo>
                  <a:pt x="18283428" y="0"/>
                </a:lnTo>
                <a:lnTo>
                  <a:pt x="18283428"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1613916" y="4257946"/>
            <a:ext cx="6482203" cy="1986153"/>
          </a:xfrm>
          <a:prstGeom prst="rect">
            <a:avLst/>
          </a:prstGeom>
        </p:spPr>
        <p:txBody>
          <a:bodyPr anchor="t" rtlCol="false" tIns="0" lIns="0" bIns="0" rIns="0">
            <a:spAutoFit/>
          </a:bodyPr>
          <a:lstStyle/>
          <a:p>
            <a:pPr algn="l">
              <a:lnSpc>
                <a:spcPts val="7776"/>
              </a:lnSpc>
            </a:pPr>
            <a:r>
              <a:rPr lang="en-US" sz="7200">
                <a:solidFill>
                  <a:srgbClr val="000000"/>
                </a:solidFill>
                <a:latin typeface="TT Rounds Condensed"/>
                <a:ea typeface="TT Rounds Condensed"/>
                <a:cs typeface="TT Rounds Condensed"/>
                <a:sym typeface="TT Rounds Condensed"/>
              </a:rPr>
              <a:t>Kde leží inovace?</a:t>
            </a:r>
          </a:p>
          <a:p>
            <a:pPr algn="l">
              <a:lnSpc>
                <a:spcPts val="7776"/>
              </a:lnSpc>
            </a:pPr>
            <a:r>
              <a:rPr lang="en-US" sz="7200">
                <a:solidFill>
                  <a:srgbClr val="000000"/>
                </a:solidFill>
                <a:latin typeface="TT Rounds Condensed"/>
                <a:ea typeface="TT Rounds Condensed"/>
                <a:cs typeface="TT Rounds Condensed"/>
                <a:sym typeface="TT Rounds Condensed"/>
              </a:rPr>
              <a:t> 15 minut</a:t>
            </a:r>
          </a:p>
        </p:txBody>
      </p:sp>
      <p:sp>
        <p:nvSpPr>
          <p:cNvPr name="TextBox 4" id="4"/>
          <p:cNvSpPr txBox="true"/>
          <p:nvPr/>
        </p:nvSpPr>
        <p:spPr>
          <a:xfrm rot="0">
            <a:off x="8756077" y="1827930"/>
            <a:ext cx="7648258" cy="6808089"/>
          </a:xfrm>
          <a:prstGeom prst="rect">
            <a:avLst/>
          </a:prstGeom>
        </p:spPr>
        <p:txBody>
          <a:bodyPr anchor="t" rtlCol="false" tIns="0" lIns="0" bIns="0" rIns="0">
            <a:spAutoFit/>
          </a:bodyPr>
          <a:lstStyle/>
          <a:p>
            <a:pPr algn="l">
              <a:lnSpc>
                <a:spcPts val="3888"/>
              </a:lnSpc>
            </a:pPr>
          </a:p>
          <a:p>
            <a:pPr algn="l">
              <a:lnSpc>
                <a:spcPts val="3888"/>
              </a:lnSpc>
            </a:pPr>
          </a:p>
          <a:p>
            <a:pPr algn="l">
              <a:lnSpc>
                <a:spcPts val="3888"/>
              </a:lnSpc>
            </a:pPr>
          </a:p>
          <a:p>
            <a:pPr algn="l" marL="1222987" indent="-611494" lvl="1">
              <a:lnSpc>
                <a:spcPts val="3888"/>
              </a:lnSpc>
              <a:buFont typeface="Arial"/>
              <a:buChar char="•"/>
            </a:pPr>
            <a:r>
              <a:rPr lang="en-US" sz="3600">
                <a:solidFill>
                  <a:srgbClr val="000000"/>
                </a:solidFill>
                <a:latin typeface="TT Rounds Condensed"/>
                <a:ea typeface="TT Rounds Condensed"/>
                <a:cs typeface="TT Rounds Condensed"/>
                <a:sym typeface="TT Rounds Condensed"/>
              </a:rPr>
              <a:t>musí být cíle a potřeby cílovek řešeny podobou ulice?</a:t>
            </a:r>
          </a:p>
          <a:p>
            <a:pPr algn="l" marL="1222987" indent="-611494" lvl="1">
              <a:lnSpc>
                <a:spcPts val="3888"/>
              </a:lnSpc>
            </a:pPr>
          </a:p>
          <a:p>
            <a:pPr algn="l" marL="1222987" indent="-611494" lvl="1">
              <a:lnSpc>
                <a:spcPts val="3888"/>
              </a:lnSpc>
              <a:buFont typeface="Arial"/>
              <a:buChar char="•"/>
            </a:pPr>
            <a:r>
              <a:rPr lang="en-US" sz="3600">
                <a:solidFill>
                  <a:srgbClr val="000000"/>
                </a:solidFill>
                <a:latin typeface="TT Rounds Condensed"/>
                <a:ea typeface="TT Rounds Condensed"/>
                <a:cs typeface="TT Rounds Condensed"/>
                <a:sym typeface="TT Rounds Condensed"/>
              </a:rPr>
              <a:t>vyberte si nějakou z potřeb či cílů, kterou považujete za zásadní či společnou více cílovým skupinám</a:t>
            </a:r>
          </a:p>
          <a:p>
            <a:pPr algn="l" marL="1222987" indent="-611494" lvl="1">
              <a:lnSpc>
                <a:spcPts val="3888"/>
              </a:lnSpc>
            </a:pPr>
          </a:p>
          <a:p>
            <a:pPr algn="l" marL="1222987" indent="-611494" lvl="1">
              <a:lnSpc>
                <a:spcPts val="3888"/>
              </a:lnSpc>
              <a:buFont typeface="Arial"/>
              <a:buChar char="•"/>
            </a:pPr>
            <a:r>
              <a:rPr lang="en-US" sz="3600">
                <a:solidFill>
                  <a:srgbClr val="000000"/>
                </a:solidFill>
                <a:latin typeface="TT Rounds Condensed"/>
                <a:ea typeface="TT Rounds Condensed"/>
                <a:cs typeface="TT Rounds Condensed"/>
                <a:sym typeface="TT Rounds Condensed"/>
              </a:rPr>
              <a:t>jak bychom ji mohli řešit na jiných úrovních systému? </a:t>
            </a:r>
          </a:p>
          <a:p>
            <a:pPr algn="l" marL="1222987" indent="-611494" lvl="1">
              <a:lnSpc>
                <a:spcPts val="3888"/>
              </a:lnSpc>
            </a:pPr>
          </a:p>
          <a:p>
            <a:pPr algn="l" marL="1222987" indent="-611494" lvl="1">
              <a:lnSpc>
                <a:spcPts val="3888"/>
              </a:lnSpc>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286" y="0"/>
            <a:ext cx="18283428" cy="10287000"/>
          </a:xfrm>
          <a:custGeom>
            <a:avLst/>
            <a:gdLst/>
            <a:ahLst/>
            <a:cxnLst/>
            <a:rect r="r" b="b" t="t" l="l"/>
            <a:pathLst>
              <a:path h="10287000" w="18283428">
                <a:moveTo>
                  <a:pt x="0" y="0"/>
                </a:moveTo>
                <a:lnTo>
                  <a:pt x="18283428" y="0"/>
                </a:lnTo>
                <a:lnTo>
                  <a:pt x="18283428"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2108307" y="2969030"/>
            <a:ext cx="5516048" cy="6289270"/>
          </a:xfrm>
          <a:prstGeom prst="rect">
            <a:avLst/>
          </a:prstGeom>
        </p:spPr>
        <p:txBody>
          <a:bodyPr anchor="t" rtlCol="false" tIns="0" lIns="0" bIns="0" rIns="0">
            <a:spAutoFit/>
          </a:bodyPr>
          <a:lstStyle/>
          <a:p>
            <a:pPr algn="l">
              <a:lnSpc>
                <a:spcPts val="6451"/>
              </a:lnSpc>
            </a:pPr>
            <a:r>
              <a:rPr lang="en-US" sz="5973" spc="55">
                <a:solidFill>
                  <a:srgbClr val="000000"/>
                </a:solidFill>
                <a:latin typeface="TT Rounds Condensed"/>
                <a:ea typeface="TT Rounds Condensed"/>
                <a:cs typeface="TT Rounds Condensed"/>
                <a:sym typeface="TT Rounds Condensed"/>
              </a:rPr>
              <a:t>Řešení na jiné úrovni systému?</a:t>
            </a:r>
          </a:p>
          <a:p>
            <a:pPr algn="l">
              <a:lnSpc>
                <a:spcPts val="6451"/>
              </a:lnSpc>
            </a:pPr>
            <a:r>
              <a:rPr lang="en-US" sz="5973" spc="55">
                <a:solidFill>
                  <a:srgbClr val="000000"/>
                </a:solidFill>
                <a:latin typeface="TT Rounds Condensed"/>
                <a:ea typeface="TT Rounds Condensed"/>
                <a:cs typeface="TT Rounds Condensed"/>
                <a:sym typeface="TT Rounds Condensed"/>
              </a:rPr>
              <a:t> 15 minut</a:t>
            </a:r>
          </a:p>
        </p:txBody>
      </p:sp>
      <p:sp>
        <p:nvSpPr>
          <p:cNvPr name="TextBox 4" id="4"/>
          <p:cNvSpPr txBox="true"/>
          <p:nvPr/>
        </p:nvSpPr>
        <p:spPr>
          <a:xfrm rot="0">
            <a:off x="9709893" y="1621809"/>
            <a:ext cx="6694443" cy="7191756"/>
          </a:xfrm>
          <a:prstGeom prst="rect">
            <a:avLst/>
          </a:prstGeom>
        </p:spPr>
        <p:txBody>
          <a:bodyPr anchor="t" rtlCol="false" tIns="0" lIns="0" bIns="0" rIns="0">
            <a:spAutoFit/>
          </a:bodyPr>
          <a:lstStyle/>
          <a:p>
            <a:pPr algn="l">
              <a:lnSpc>
                <a:spcPts val="2916"/>
              </a:lnSpc>
            </a:pPr>
          </a:p>
          <a:p>
            <a:pPr algn="l">
              <a:lnSpc>
                <a:spcPts val="3888"/>
              </a:lnSpc>
            </a:pPr>
          </a:p>
          <a:p>
            <a:pPr algn="l">
              <a:lnSpc>
                <a:spcPts val="3888"/>
              </a:lnSpc>
            </a:pPr>
          </a:p>
          <a:p>
            <a:pPr algn="l" marL="1222987" indent="-611494" lvl="1">
              <a:lnSpc>
                <a:spcPts val="3888"/>
              </a:lnSpc>
              <a:buFont typeface="Arial"/>
              <a:buChar char="•"/>
            </a:pPr>
            <a:r>
              <a:rPr lang="en-US" sz="3600" spc="33">
                <a:solidFill>
                  <a:srgbClr val="000000"/>
                </a:solidFill>
                <a:latin typeface="TT Rounds Condensed"/>
                <a:ea typeface="TT Rounds Condensed"/>
                <a:cs typeface="TT Rounds Condensed"/>
                <a:sym typeface="TT Rounds Condensed"/>
              </a:rPr>
              <a:t>pokud je potřebou dostat děti do školy, nemohlo by být řešení jiné než je tam vézt autem?</a:t>
            </a:r>
          </a:p>
          <a:p>
            <a:pPr algn="l" marL="1222987" indent="-611494" lvl="1">
              <a:lnSpc>
                <a:spcPts val="3888"/>
              </a:lnSpc>
            </a:pPr>
          </a:p>
          <a:p>
            <a:pPr algn="l" marL="1222987" indent="-611494" lvl="1">
              <a:lnSpc>
                <a:spcPts val="3888"/>
              </a:lnSpc>
              <a:buFont typeface="Arial"/>
              <a:buChar char="•"/>
            </a:pPr>
            <a:r>
              <a:rPr lang="en-US" sz="3600" spc="33">
                <a:solidFill>
                  <a:srgbClr val="000000"/>
                </a:solidFill>
                <a:latin typeface="TT Rounds Condensed"/>
                <a:ea typeface="TT Rounds Condensed"/>
                <a:cs typeface="TT Rounds Condensed"/>
                <a:sym typeface="TT Rounds Condensed"/>
              </a:rPr>
              <a:t>pokud je to urychlení cesty do práce, nemůže se práce realizovat jinak?</a:t>
            </a:r>
          </a:p>
          <a:p>
            <a:pPr algn="l" marL="1222987" indent="-611494" lvl="1">
              <a:lnSpc>
                <a:spcPts val="3888"/>
              </a:lnSpc>
            </a:pPr>
          </a:p>
          <a:p>
            <a:pPr algn="l" marL="1222987" indent="-611494" lvl="1">
              <a:lnSpc>
                <a:spcPts val="3888"/>
              </a:lnSpc>
              <a:buFont typeface="Arial"/>
              <a:buChar char="•"/>
            </a:pPr>
            <a:r>
              <a:rPr lang="en-US" sz="3600" spc="33">
                <a:solidFill>
                  <a:srgbClr val="000000"/>
                </a:solidFill>
                <a:latin typeface="TT Rounds Condensed"/>
                <a:ea typeface="TT Rounds Condensed"/>
                <a:cs typeface="TT Rounds Condensed"/>
                <a:sym typeface="TT Rounds Condensed"/>
              </a:rPr>
              <a:t>je řešením klimatu vysazení pár stromů?</a:t>
            </a:r>
          </a:p>
          <a:p>
            <a:pPr algn="l" marL="1222987" indent="-611494" lvl="1">
              <a:lnSpc>
                <a:spcPts val="3888"/>
              </a:lnSpc>
            </a:pPr>
          </a:p>
        </p:txBody>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77939" y="4001909"/>
            <a:ext cx="5822996" cy="2967228"/>
          </a:xfrm>
          <a:prstGeom prst="rect">
            <a:avLst/>
          </a:prstGeom>
        </p:spPr>
        <p:txBody>
          <a:bodyPr anchor="t" rtlCol="false" tIns="0" lIns="0" bIns="0" rIns="0">
            <a:spAutoFit/>
          </a:bodyPr>
          <a:lstStyle/>
          <a:p>
            <a:pPr algn="l">
              <a:lnSpc>
                <a:spcPts val="7776"/>
              </a:lnSpc>
            </a:pPr>
            <a:r>
              <a:rPr lang="en-US" sz="7200" spc="64">
                <a:solidFill>
                  <a:srgbClr val="000000"/>
                </a:solidFill>
                <a:latin typeface="TT Rounds Condensed"/>
                <a:ea typeface="TT Rounds Condensed"/>
                <a:cs typeface="TT Rounds Condensed"/>
                <a:sym typeface="TT Rounds Condensed"/>
              </a:rPr>
              <a:t>Harmonogram</a:t>
            </a:r>
          </a:p>
          <a:p>
            <a:pPr algn="l">
              <a:lnSpc>
                <a:spcPts val="7776"/>
              </a:lnSpc>
            </a:pPr>
            <a:r>
              <a:rPr lang="en-US" sz="7200" spc="67">
                <a:solidFill>
                  <a:srgbClr val="000000"/>
                </a:solidFill>
                <a:latin typeface="TT Rounds Condensed"/>
                <a:ea typeface="TT Rounds Condensed"/>
                <a:cs typeface="TT Rounds Condensed"/>
                <a:sym typeface="TT Rounds Condensed"/>
              </a:rPr>
              <a:t>úvodního</a:t>
            </a:r>
            <a:r>
              <a:rPr lang="en-US" sz="7200" spc="67">
                <a:solidFill>
                  <a:srgbClr val="000000"/>
                </a:solidFill>
                <a:latin typeface="TT Rounds Condensed"/>
                <a:ea typeface="TT Rounds Condensed"/>
                <a:cs typeface="TT Rounds Condensed"/>
                <a:sym typeface="TT Rounds Condensed"/>
              </a:rPr>
              <a:t> setkání </a:t>
            </a:r>
          </a:p>
        </p:txBody>
      </p:sp>
      <p:sp>
        <p:nvSpPr>
          <p:cNvPr name="TextBox 3" id="3"/>
          <p:cNvSpPr txBox="true"/>
          <p:nvPr/>
        </p:nvSpPr>
        <p:spPr>
          <a:xfrm rot="0">
            <a:off x="7415564" y="2429865"/>
            <a:ext cx="10024491" cy="6101792"/>
          </a:xfrm>
          <a:prstGeom prst="rect">
            <a:avLst/>
          </a:prstGeom>
        </p:spPr>
        <p:txBody>
          <a:bodyPr anchor="t" rtlCol="false" tIns="0" lIns="0" bIns="0" rIns="0">
            <a:spAutoFit/>
          </a:bodyPr>
          <a:lstStyle/>
          <a:p>
            <a:pPr algn="ctr" marL="824406" indent="-412203" lvl="1">
              <a:lnSpc>
                <a:spcPts val="3711"/>
              </a:lnSpc>
              <a:buAutoNum type="arabicPeriod" startAt="1"/>
            </a:pPr>
            <a:r>
              <a:rPr lang="en-US" sz="3818" spc="35">
                <a:solidFill>
                  <a:srgbClr val="000000"/>
                </a:solidFill>
                <a:latin typeface="TT Rounds Condensed"/>
                <a:ea typeface="TT Rounds Condensed"/>
                <a:cs typeface="TT Rounds Condensed"/>
                <a:sym typeface="TT Rounds Condensed"/>
              </a:rPr>
              <a:t> </a:t>
            </a:r>
            <a:r>
              <a:rPr lang="en-US" sz="3818" spc="35">
                <a:solidFill>
                  <a:srgbClr val="000000"/>
                </a:solidFill>
                <a:latin typeface="TT Rounds Condensed"/>
                <a:ea typeface="TT Rounds Condensed"/>
                <a:cs typeface="TT Rounds Condensed"/>
                <a:sym typeface="TT Rounds Condensed"/>
              </a:rPr>
              <a:t>Úvodní seznámení /očekávání od kurzu  </a:t>
            </a:r>
          </a:p>
          <a:p>
            <a:pPr algn="ctr">
              <a:lnSpc>
                <a:spcPts val="3711"/>
              </a:lnSpc>
            </a:pPr>
            <a:r>
              <a:rPr lang="en-US" sz="3818" spc="35">
                <a:solidFill>
                  <a:srgbClr val="000000"/>
                </a:solidFill>
                <a:latin typeface="TT Rounds Condensed"/>
                <a:ea typeface="TT Rounds Condensed"/>
                <a:cs typeface="TT Rounds Condensed"/>
                <a:sym typeface="TT Rounds Condensed"/>
              </a:rPr>
              <a:t>	</a:t>
            </a:r>
          </a:p>
          <a:p>
            <a:pPr algn="ctr">
              <a:lnSpc>
                <a:spcPts val="3711"/>
              </a:lnSpc>
            </a:pPr>
          </a:p>
          <a:p>
            <a:pPr algn="ctr">
              <a:lnSpc>
                <a:spcPts val="3711"/>
              </a:lnSpc>
            </a:pPr>
            <a:r>
              <a:rPr lang="en-US" sz="3818" spc="35">
                <a:solidFill>
                  <a:srgbClr val="000000"/>
                </a:solidFill>
                <a:latin typeface="TT Rounds Condensed"/>
                <a:ea typeface="TT Rounds Condensed"/>
                <a:cs typeface="TT Rounds Condensed"/>
                <a:sym typeface="TT Rounds Condensed"/>
              </a:rPr>
              <a:t> PAUZA</a:t>
            </a:r>
          </a:p>
          <a:p>
            <a:pPr algn="ctr">
              <a:lnSpc>
                <a:spcPts val="3711"/>
              </a:lnSpc>
            </a:pPr>
          </a:p>
          <a:p>
            <a:pPr algn="ctr">
              <a:lnSpc>
                <a:spcPts val="3711"/>
              </a:lnSpc>
            </a:pPr>
            <a:r>
              <a:rPr lang="en-US" sz="3818" spc="35">
                <a:solidFill>
                  <a:srgbClr val="000000"/>
                </a:solidFill>
                <a:latin typeface="TT Rounds Condensed"/>
                <a:ea typeface="TT Rounds Condensed"/>
                <a:cs typeface="TT Rounds Condensed"/>
                <a:sym typeface="TT Rounds Condensed"/>
              </a:rPr>
              <a:t>    2.	Intro do systémového myšlení &amp; designu/ Co jsou to systémy? /	propojení s designem</a:t>
            </a:r>
          </a:p>
          <a:p>
            <a:pPr algn="ctr">
              <a:lnSpc>
                <a:spcPts val="3711"/>
              </a:lnSpc>
            </a:pPr>
          </a:p>
          <a:p>
            <a:pPr algn="ctr">
              <a:lnSpc>
                <a:spcPts val="3711"/>
              </a:lnSpc>
            </a:pPr>
            <a:r>
              <a:rPr lang="en-US" sz="3818" spc="35">
                <a:solidFill>
                  <a:srgbClr val="000000"/>
                </a:solidFill>
                <a:latin typeface="TT Rounds Condensed"/>
                <a:ea typeface="TT Rounds Condensed"/>
                <a:cs typeface="TT Rounds Condensed"/>
                <a:sym typeface="TT Rounds Condensed"/>
              </a:rPr>
              <a:t>    PAUZA	</a:t>
            </a:r>
          </a:p>
          <a:p>
            <a:pPr algn="ctr">
              <a:lnSpc>
                <a:spcPts val="3711"/>
              </a:lnSpc>
            </a:pPr>
            <a:r>
              <a:rPr lang="en-US" sz="3818" spc="35">
                <a:solidFill>
                  <a:srgbClr val="000000"/>
                </a:solidFill>
                <a:latin typeface="TT Rounds Condensed"/>
                <a:ea typeface="TT Rounds Condensed"/>
                <a:cs typeface="TT Rounds Condensed"/>
                <a:sym typeface="TT Rounds Condensed"/>
              </a:rPr>
              <a:t>							</a:t>
            </a:r>
          </a:p>
          <a:p>
            <a:pPr algn="ctr">
              <a:lnSpc>
                <a:spcPts val="3711"/>
              </a:lnSpc>
            </a:pPr>
            <a:r>
              <a:rPr lang="en-US" sz="3818" spc="35">
                <a:solidFill>
                  <a:srgbClr val="000000"/>
                </a:solidFill>
                <a:latin typeface="TT Rounds Condensed"/>
                <a:ea typeface="TT Rounds Condensed"/>
                <a:cs typeface="TT Rounds Condensed"/>
                <a:sym typeface="TT Rounds Condensed"/>
              </a:rPr>
              <a:t>    3.	Úvodní warming-up workshop pro postupné       skloubování designového se systémovým myšlením.</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286" y="0"/>
            <a:ext cx="18283428" cy="10287000"/>
          </a:xfrm>
          <a:custGeom>
            <a:avLst/>
            <a:gdLst/>
            <a:ahLst/>
            <a:cxnLst/>
            <a:rect r="r" b="b" t="t" l="l"/>
            <a:pathLst>
              <a:path h="10287000" w="18283428">
                <a:moveTo>
                  <a:pt x="0" y="0"/>
                </a:moveTo>
                <a:lnTo>
                  <a:pt x="18283428" y="0"/>
                </a:lnTo>
                <a:lnTo>
                  <a:pt x="18283428"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646930" y="1743838"/>
            <a:ext cx="13645934" cy="6576380"/>
          </a:xfrm>
          <a:prstGeom prst="rect">
            <a:avLst/>
          </a:prstGeom>
        </p:spPr>
        <p:txBody>
          <a:bodyPr anchor="t" rtlCol="false" tIns="0" lIns="0" bIns="0" rIns="0">
            <a:spAutoFit/>
          </a:bodyPr>
          <a:lstStyle/>
          <a:p>
            <a:pPr algn="l">
              <a:lnSpc>
                <a:spcPts val="2678"/>
              </a:lnSpc>
            </a:pPr>
            <a:r>
              <a:rPr lang="en-US" sz="2479">
                <a:solidFill>
                  <a:srgbClr val="000000"/>
                </a:solidFill>
                <a:latin typeface="TT Rounds Condensed"/>
                <a:ea typeface="TT Rounds Condensed"/>
                <a:cs typeface="TT Rounds Condensed"/>
                <a:sym typeface="TT Rounds Condensed"/>
              </a:rPr>
              <a:t>Seznam zdrojů: </a:t>
            </a:r>
          </a:p>
          <a:p>
            <a:pPr algn="l">
              <a:lnSpc>
                <a:spcPts val="2678"/>
              </a:lnSpc>
            </a:pPr>
          </a:p>
          <a:p>
            <a:pPr algn="l">
              <a:lnSpc>
                <a:spcPts val="2678"/>
              </a:lnSpc>
            </a:pPr>
          </a:p>
          <a:p>
            <a:pPr algn="l">
              <a:lnSpc>
                <a:spcPts val="2678"/>
              </a:lnSpc>
            </a:pPr>
          </a:p>
          <a:p>
            <a:pPr algn="l" marL="535424" indent="-267712" lvl="1">
              <a:lnSpc>
                <a:spcPts val="2678"/>
              </a:lnSpc>
              <a:buFont typeface="Arial"/>
              <a:buChar char="•"/>
            </a:pPr>
            <a:r>
              <a:rPr lang="en-US" sz="2479">
                <a:solidFill>
                  <a:srgbClr val="000000"/>
                </a:solidFill>
                <a:latin typeface="TT Rounds Condensed"/>
                <a:ea typeface="TT Rounds Condensed"/>
                <a:cs typeface="TT Rounds Condensed"/>
                <a:sym typeface="TT Rounds Condensed"/>
              </a:rPr>
              <a:t>Sevaldson, Birger. 2022. Designing Complexity: The Methodology and Practice of Systems Oriented Design. Champaign, IL: Common Ground Research Networks.  </a:t>
            </a:r>
          </a:p>
          <a:p>
            <a:pPr algn="l" marL="535424" indent="-267712" lvl="1">
              <a:lnSpc>
                <a:spcPts val="2678"/>
              </a:lnSpc>
              <a:buFont typeface="Arial"/>
              <a:buChar char="•"/>
            </a:pPr>
            <a:r>
              <a:rPr lang="en-US" sz="2479">
                <a:solidFill>
                  <a:srgbClr val="000000"/>
                </a:solidFill>
                <a:latin typeface="TT Rounds Condensed"/>
                <a:ea typeface="TT Rounds Condensed"/>
                <a:cs typeface="TT Rounds Condensed"/>
                <a:sym typeface="TT Rounds Condensed"/>
              </a:rPr>
              <a:t>Pendleton, A., and B. Seely. Design unbound: designing for emergence in a white water world: Designing for emergence. 2018. </a:t>
            </a:r>
          </a:p>
          <a:p>
            <a:pPr algn="l" marL="535424" indent="-267712" lvl="1">
              <a:lnSpc>
                <a:spcPts val="2678"/>
              </a:lnSpc>
              <a:buFont typeface="Arial"/>
              <a:buChar char="•"/>
            </a:pPr>
            <a:r>
              <a:rPr lang="en-US" sz="2479">
                <a:solidFill>
                  <a:srgbClr val="000000"/>
                </a:solidFill>
                <a:latin typeface="TT Rounds Condensed"/>
                <a:ea typeface="TT Rounds Condensed"/>
                <a:cs typeface="TT Rounds Condensed"/>
                <a:sym typeface="TT Rounds Condensed"/>
              </a:rPr>
              <a:t>Prolog z knihy: Siskin, Clifford. System: The shaping of modern knowledge. MIT Press, 2017. </a:t>
            </a:r>
          </a:p>
          <a:p>
            <a:pPr algn="l" marL="535424" indent="-267712" lvl="1">
              <a:lnSpc>
                <a:spcPts val="2678"/>
              </a:lnSpc>
              <a:buFont typeface="Arial"/>
              <a:buChar char="•"/>
            </a:pPr>
            <a:r>
              <a:rPr lang="en-US" sz="2479">
                <a:solidFill>
                  <a:srgbClr val="000000"/>
                </a:solidFill>
                <a:latin typeface="TT Rounds Condensed"/>
                <a:ea typeface="TT Rounds Condensed"/>
                <a:cs typeface="TT Rounds Condensed"/>
                <a:sym typeface="TT Rounds Condensed"/>
              </a:rPr>
              <a:t>Jones, Peter, and Kristel Van Ael. "Design journeys through complex systems." Practice Tools for Systemic Design (2022). </a:t>
            </a:r>
          </a:p>
          <a:p>
            <a:pPr algn="l" marL="535424" indent="-267712" lvl="1">
              <a:lnSpc>
                <a:spcPts val="2678"/>
              </a:lnSpc>
              <a:buFont typeface="Arial"/>
              <a:buChar char="•"/>
            </a:pPr>
            <a:r>
              <a:rPr lang="en-US" sz="2479" spc="22">
                <a:solidFill>
                  <a:srgbClr val="000000"/>
                </a:solidFill>
                <a:latin typeface="TT Rounds Condensed"/>
                <a:ea typeface="TT Rounds Condensed"/>
                <a:cs typeface="TT Rounds Condensed"/>
                <a:sym typeface="TT Rounds Condensed"/>
              </a:rPr>
              <a:t>Dan Lockton, </a:t>
            </a:r>
            <a:r>
              <a:rPr lang="en-US" sz="2479" spc="22" u="sng">
                <a:solidFill>
                  <a:srgbClr val="000000"/>
                </a:solidFill>
                <a:latin typeface="TT Rounds Condensed"/>
                <a:ea typeface="TT Rounds Condensed"/>
                <a:cs typeface="TT Rounds Condensed"/>
                <a:sym typeface="TT Rounds Condensed"/>
                <a:hlinkClick r:id="rId4" tooltip="https://rsdsymposium.org/metaphors-and-systems/"/>
              </a:rPr>
              <a:t>https://rsdsymposium.org/metaphors-and-systems/</a:t>
            </a:r>
            <a:r>
              <a:rPr lang="en-US" sz="2479" spc="22">
                <a:solidFill>
                  <a:srgbClr val="000000"/>
                </a:solidFill>
                <a:latin typeface="TT Rounds Condensed"/>
                <a:ea typeface="TT Rounds Condensed"/>
                <a:cs typeface="TT Rounds Condensed"/>
                <a:sym typeface="TT Rounds Condensed"/>
              </a:rPr>
              <a:t>, 2021.</a:t>
            </a:r>
          </a:p>
          <a:p>
            <a:pPr algn="l" marL="535424" indent="-267712" lvl="1">
              <a:lnSpc>
                <a:spcPts val="2678"/>
              </a:lnSpc>
              <a:buFont typeface="Arial"/>
              <a:buChar char="•"/>
            </a:pPr>
            <a:r>
              <a:rPr lang="en-US" sz="2479" spc="22">
                <a:solidFill>
                  <a:srgbClr val="000000"/>
                </a:solidFill>
                <a:latin typeface="TT Rounds Condensed"/>
                <a:ea typeface="TT Rounds Condensed"/>
                <a:cs typeface="TT Rounds Condensed"/>
                <a:sym typeface="TT Rounds Condensed"/>
              </a:rPr>
              <a:t>https://www.systemicdesigntoolkit.org/about</a:t>
            </a:r>
          </a:p>
          <a:p>
            <a:pPr algn="l">
              <a:lnSpc>
                <a:spcPts val="2678"/>
              </a:lnSpc>
            </a:pPr>
          </a:p>
          <a:p>
            <a:pPr algn="l">
              <a:lnSpc>
                <a:spcPts val="2678"/>
              </a:lnSpc>
            </a:pPr>
          </a:p>
          <a:p>
            <a:pPr algn="l">
              <a:lnSpc>
                <a:spcPts val="3787"/>
              </a:lnSpc>
            </a:pPr>
          </a:p>
          <a:p>
            <a:pPr algn="l">
              <a:lnSpc>
                <a:spcPts val="3787"/>
              </a:lnSpc>
            </a:pPr>
          </a:p>
          <a:p>
            <a:pPr algn="l">
              <a:lnSpc>
                <a:spcPts val="1823"/>
              </a:lnSpc>
            </a:pPr>
          </a:p>
          <a:p>
            <a:pPr algn="l">
              <a:lnSpc>
                <a:spcPts val="2805"/>
              </a:lnSpc>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333" r="0" b="-83333"/>
            </a:stretch>
          </a:blipFill>
        </p:spPr>
      </p:sp>
      <p:sp>
        <p:nvSpPr>
          <p:cNvPr name="TextBox 3" id="3"/>
          <p:cNvSpPr txBox="true"/>
          <p:nvPr/>
        </p:nvSpPr>
        <p:spPr>
          <a:xfrm rot="0">
            <a:off x="1398534" y="3757835"/>
            <a:ext cx="15490932" cy="2571304"/>
          </a:xfrm>
          <a:prstGeom prst="rect">
            <a:avLst/>
          </a:prstGeom>
        </p:spPr>
        <p:txBody>
          <a:bodyPr anchor="t" rtlCol="false" tIns="0" lIns="0" bIns="0" rIns="0">
            <a:spAutoFit/>
          </a:bodyPr>
          <a:lstStyle/>
          <a:p>
            <a:pPr algn="ctr">
              <a:lnSpc>
                <a:spcPts val="10422"/>
              </a:lnSpc>
            </a:pPr>
            <a:r>
              <a:rPr lang="en-US" sz="6994" b="true">
                <a:solidFill>
                  <a:srgbClr val="FFFFFF"/>
                </a:solidFill>
                <a:latin typeface="TT Rounds Condensed Bold"/>
                <a:ea typeface="TT Rounds Condensed Bold"/>
                <a:cs typeface="TT Rounds Condensed Bold"/>
                <a:sym typeface="TT Rounds Condensed Bold"/>
              </a:rPr>
              <a:t>8. 10. 2024 </a:t>
            </a:r>
          </a:p>
          <a:p>
            <a:pPr algn="ctr">
              <a:lnSpc>
                <a:spcPts val="10422"/>
              </a:lnSpc>
            </a:pPr>
            <a:r>
              <a:rPr lang="en-US" b="true" sz="6994">
                <a:solidFill>
                  <a:srgbClr val="FFFFFF"/>
                </a:solidFill>
                <a:latin typeface="TT Rounds Condensed Bold"/>
                <a:ea typeface="TT Rounds Condensed Bold"/>
                <a:cs typeface="TT Rounds Condensed Bold"/>
                <a:sym typeface="TT Rounds Condensed Bold"/>
              </a:rPr>
              <a:t>Probudit imaginaci na umírající modernitě</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333" r="0" b="-83333"/>
            </a:stretch>
          </a:blipFill>
        </p:spPr>
      </p:sp>
      <p:sp>
        <p:nvSpPr>
          <p:cNvPr name="TextBox 3" id="3"/>
          <p:cNvSpPr txBox="true"/>
          <p:nvPr/>
        </p:nvSpPr>
        <p:spPr>
          <a:xfrm rot="0">
            <a:off x="514350" y="3892232"/>
            <a:ext cx="17773650" cy="4026535"/>
          </a:xfrm>
          <a:prstGeom prst="rect">
            <a:avLst/>
          </a:prstGeom>
        </p:spPr>
        <p:txBody>
          <a:bodyPr anchor="t" rtlCol="false" tIns="0" lIns="0" bIns="0" rIns="0">
            <a:spAutoFit/>
          </a:bodyPr>
          <a:lstStyle/>
          <a:p>
            <a:pPr algn="l">
              <a:lnSpc>
                <a:spcPts val="6439"/>
              </a:lnSpc>
            </a:pPr>
            <a:r>
              <a:rPr lang="en-US" sz="4599" b="true">
                <a:solidFill>
                  <a:srgbClr val="FFFFFF"/>
                </a:solidFill>
                <a:latin typeface="TT Rounds Condensed Bold"/>
                <a:ea typeface="TT Rounds Condensed Bold"/>
                <a:cs typeface="TT Rounds Condensed Bold"/>
                <a:sym typeface="TT Rounds Condensed Bold"/>
              </a:rPr>
              <a:t>SYLABUS</a:t>
            </a:r>
          </a:p>
          <a:p>
            <a:pPr algn="l">
              <a:lnSpc>
                <a:spcPts val="6439"/>
              </a:lnSpc>
            </a:pPr>
          </a:p>
          <a:p>
            <a:pPr algn="l">
              <a:lnSpc>
                <a:spcPts val="6439"/>
              </a:lnSpc>
            </a:pPr>
            <a:r>
              <a:rPr lang="en-US" sz="4599" u="sng">
                <a:solidFill>
                  <a:srgbClr val="FFFFFF"/>
                </a:solidFill>
                <a:latin typeface="TT Rounds Condensed"/>
                <a:ea typeface="TT Rounds Condensed"/>
                <a:cs typeface="TT Rounds Condensed"/>
                <a:sym typeface="TT Rounds Condensed"/>
                <a:hlinkClick r:id="rId3" tooltip="https://vutbr-my.sharepoint.com/:w:/g/personal/xvjamrichova_vutbr_cz/EfgvsUznUcVBl7bFepdlkHABN3NS1sxcBqK89nRMEVuS7A?e=sWEV4V"/>
              </a:rPr>
              <a:t>https://vutbr-my.sharepoint.com/:w:/g/personal/xvjamrichova_vutbr_cz/EfgvsUznUcVBl7bFepdlkHABN3NS1sxcBqK89nRMEVuS7A?e=sWEV4V</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333" r="0" b="-83333"/>
            </a:stretch>
          </a:blipFill>
        </p:spPr>
      </p:sp>
      <p:sp>
        <p:nvSpPr>
          <p:cNvPr name="TextBox 3" id="3"/>
          <p:cNvSpPr txBox="true"/>
          <p:nvPr/>
        </p:nvSpPr>
        <p:spPr>
          <a:xfrm rot="0">
            <a:off x="868757" y="279316"/>
            <a:ext cx="15751854" cy="9585492"/>
          </a:xfrm>
          <a:prstGeom prst="rect">
            <a:avLst/>
          </a:prstGeom>
        </p:spPr>
        <p:txBody>
          <a:bodyPr anchor="t" rtlCol="false" tIns="0" lIns="0" bIns="0" rIns="0">
            <a:spAutoFit/>
          </a:bodyPr>
          <a:lstStyle/>
          <a:p>
            <a:pPr algn="ctr">
              <a:lnSpc>
                <a:spcPts val="7592"/>
              </a:lnSpc>
            </a:pPr>
          </a:p>
          <a:p>
            <a:pPr algn="ctr">
              <a:lnSpc>
                <a:spcPts val="7592"/>
              </a:lnSpc>
            </a:pPr>
          </a:p>
          <a:p>
            <a:pPr algn="ctr">
              <a:lnSpc>
                <a:spcPts val="9253"/>
              </a:lnSpc>
            </a:pPr>
            <a:r>
              <a:rPr lang="en-US" sz="6210" b="true">
                <a:solidFill>
                  <a:srgbClr val="FFFFFF"/>
                </a:solidFill>
                <a:latin typeface="TT Rounds Condensed Bold"/>
                <a:ea typeface="TT Rounds Condensed Bold"/>
                <a:cs typeface="TT Rounds Condensed Bold"/>
                <a:sym typeface="TT Rounds Condensed Bold"/>
              </a:rPr>
              <a:t>Co se bude dnes dít?</a:t>
            </a:r>
          </a:p>
          <a:p>
            <a:pPr algn="ctr">
              <a:lnSpc>
                <a:spcPts val="7592"/>
              </a:lnSpc>
            </a:pPr>
          </a:p>
          <a:p>
            <a:pPr algn="just" marL="759438" indent="-379719" lvl="1">
              <a:lnSpc>
                <a:spcPts val="5241"/>
              </a:lnSpc>
              <a:buAutoNum type="arabicPeriod" startAt="1"/>
            </a:pPr>
            <a:r>
              <a:rPr lang="en-US" b="true" sz="3517">
                <a:solidFill>
                  <a:srgbClr val="FFFFFF"/>
                </a:solidFill>
                <a:latin typeface="TT Rounds Condensed Bold"/>
                <a:ea typeface="TT Rounds Condensed Bold"/>
                <a:cs typeface="TT Rounds Condensed Bold"/>
                <a:sym typeface="TT Rounds Condensed Bold"/>
              </a:rPr>
              <a:t>Co si mám pamatovat z minula?</a:t>
            </a:r>
          </a:p>
          <a:p>
            <a:pPr algn="just" marL="759438" indent="-379719" lvl="1">
              <a:lnSpc>
                <a:spcPts val="5241"/>
              </a:lnSpc>
              <a:buAutoNum type="arabicPeriod" startAt="1"/>
            </a:pPr>
            <a:r>
              <a:rPr lang="en-US" b="true" sz="3517">
                <a:solidFill>
                  <a:srgbClr val="FFFFFF"/>
                </a:solidFill>
                <a:latin typeface="TT Rounds Condensed Bold"/>
                <a:ea typeface="TT Rounds Condensed Bold"/>
                <a:cs typeface="TT Rounds Condensed Bold"/>
                <a:sym typeface="TT Rounds Condensed Bold"/>
              </a:rPr>
              <a:t>Pauza</a:t>
            </a:r>
          </a:p>
          <a:p>
            <a:pPr algn="just" marL="759438" indent="-379719" lvl="1">
              <a:lnSpc>
                <a:spcPts val="5241"/>
              </a:lnSpc>
              <a:buAutoNum type="arabicPeriod" startAt="1"/>
            </a:pPr>
            <a:r>
              <a:rPr lang="en-US" b="true" sz="3517">
                <a:solidFill>
                  <a:srgbClr val="FFFFFF"/>
                </a:solidFill>
                <a:latin typeface="TT Rounds Condensed Bold"/>
                <a:ea typeface="TT Rounds Condensed Bold"/>
                <a:cs typeface="TT Rounds Condensed Bold"/>
                <a:sym typeface="TT Rounds Condensed Bold"/>
              </a:rPr>
              <a:t>Probudit imaginaci na umírající modernitě</a:t>
            </a:r>
          </a:p>
          <a:p>
            <a:pPr algn="just" marL="759438" indent="-379719" lvl="1">
              <a:lnSpc>
                <a:spcPts val="5241"/>
              </a:lnSpc>
              <a:buAutoNum type="arabicPeriod" startAt="1"/>
            </a:pPr>
            <a:r>
              <a:rPr lang="en-US" b="true" sz="3517">
                <a:solidFill>
                  <a:srgbClr val="FFFFFF"/>
                </a:solidFill>
                <a:latin typeface="TT Rounds Condensed Bold"/>
                <a:ea typeface="TT Rounds Condensed Bold"/>
                <a:cs typeface="TT Rounds Condensed Bold"/>
                <a:sym typeface="TT Rounds Condensed Bold"/>
              </a:rPr>
              <a:t>Pauza</a:t>
            </a:r>
          </a:p>
          <a:p>
            <a:pPr algn="just" marL="759438" indent="-379719" lvl="1">
              <a:lnSpc>
                <a:spcPts val="5241"/>
              </a:lnSpc>
              <a:buAutoNum type="arabicPeriod" startAt="1"/>
            </a:pPr>
            <a:r>
              <a:rPr lang="en-US" b="true" sz="3517">
                <a:solidFill>
                  <a:srgbClr val="FFFFFF"/>
                </a:solidFill>
                <a:latin typeface="TT Rounds Condensed Bold"/>
                <a:ea typeface="TT Rounds Condensed Bold"/>
                <a:cs typeface="TT Rounds Condensed Bold"/>
                <a:sym typeface="TT Rounds Condensed Bold"/>
              </a:rPr>
              <a:t>House of modernity</a:t>
            </a:r>
          </a:p>
          <a:p>
            <a:pPr algn="ctr">
              <a:lnSpc>
                <a:spcPts val="4468"/>
              </a:lnSpc>
            </a:pPr>
          </a:p>
          <a:p>
            <a:pPr algn="ctr">
              <a:lnSpc>
                <a:spcPts val="4468"/>
              </a:lnSpc>
            </a:pPr>
          </a:p>
          <a:p>
            <a:pPr algn="ctr">
              <a:lnSpc>
                <a:spcPts val="4468"/>
              </a:lnSpc>
            </a:pPr>
          </a:p>
          <a:p>
            <a:pPr algn="ctr">
              <a:lnSpc>
                <a:spcPts val="4468"/>
              </a:lnSpc>
            </a:pPr>
            <a:r>
              <a:rPr lang="en-US" b="true" sz="2998">
                <a:solidFill>
                  <a:srgbClr val="FFFFFF"/>
                </a:solidFill>
                <a:latin typeface="TT Rounds Condensed Bold"/>
                <a:ea typeface="TT Rounds Condensed Bold"/>
                <a:cs typeface="TT Rounds Condensed Bold"/>
                <a:sym typeface="TT Rounds Condensed Bold"/>
              </a:rPr>
              <a:t> </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333" r="0" b="-83333"/>
            </a:stretch>
          </a:blipFill>
        </p:spPr>
      </p:sp>
      <p:sp>
        <p:nvSpPr>
          <p:cNvPr name="Freeform 3" id="3" descr="Obsah obrázku snímek obrazovky, text, diagram  Popis byl vytvořen automaticky"/>
          <p:cNvSpPr/>
          <p:nvPr/>
        </p:nvSpPr>
        <p:spPr>
          <a:xfrm flipH="false" flipV="false" rot="0">
            <a:off x="5685165" y="182689"/>
            <a:ext cx="6917670" cy="9921622"/>
          </a:xfrm>
          <a:custGeom>
            <a:avLst/>
            <a:gdLst/>
            <a:ahLst/>
            <a:cxnLst/>
            <a:rect r="r" b="b" t="t" l="l"/>
            <a:pathLst>
              <a:path h="9921622" w="6917670">
                <a:moveTo>
                  <a:pt x="0" y="0"/>
                </a:moveTo>
                <a:lnTo>
                  <a:pt x="6917670" y="0"/>
                </a:lnTo>
                <a:lnTo>
                  <a:pt x="6917670" y="9921622"/>
                </a:lnTo>
                <a:lnTo>
                  <a:pt x="0" y="9921622"/>
                </a:lnTo>
                <a:lnTo>
                  <a:pt x="0" y="0"/>
                </a:lnTo>
                <a:close/>
              </a:path>
            </a:pathLst>
          </a:custGeom>
          <a:blipFill>
            <a:blip r:embed="rId3"/>
            <a:stretch>
              <a:fillRect l="0" t="0" r="-1" b="-6501"/>
            </a:stretch>
          </a:blipFill>
        </p:spPr>
      </p:sp>
      <p:grpSp>
        <p:nvGrpSpPr>
          <p:cNvPr name="Group 4" id="4"/>
          <p:cNvGrpSpPr/>
          <p:nvPr/>
        </p:nvGrpSpPr>
        <p:grpSpPr>
          <a:xfrm rot="0">
            <a:off x="5370195" y="550545"/>
            <a:ext cx="7803832" cy="3154680"/>
            <a:chOff x="0" y="0"/>
            <a:chExt cx="10405110" cy="4206240"/>
          </a:xfrm>
        </p:grpSpPr>
        <p:sp>
          <p:nvSpPr>
            <p:cNvPr name="Freeform 5" id="5"/>
            <p:cNvSpPr/>
            <p:nvPr/>
          </p:nvSpPr>
          <p:spPr>
            <a:xfrm flipH="false" flipV="false" rot="0">
              <a:off x="39370" y="36830"/>
              <a:ext cx="10320020" cy="4127500"/>
            </a:xfrm>
            <a:custGeom>
              <a:avLst/>
              <a:gdLst/>
              <a:ahLst/>
              <a:cxnLst/>
              <a:rect r="r" b="b" t="t" l="l"/>
              <a:pathLst>
                <a:path h="4127500" w="10320020">
                  <a:moveTo>
                    <a:pt x="8616950" y="1272540"/>
                  </a:moveTo>
                  <a:cubicBezTo>
                    <a:pt x="8341360" y="1221740"/>
                    <a:pt x="8286750" y="1203960"/>
                    <a:pt x="8174990" y="1172210"/>
                  </a:cubicBezTo>
                  <a:cubicBezTo>
                    <a:pt x="7927340" y="1102360"/>
                    <a:pt x="7308850" y="901700"/>
                    <a:pt x="6985000" y="816610"/>
                  </a:cubicBezTo>
                  <a:cubicBezTo>
                    <a:pt x="6766560" y="758190"/>
                    <a:pt x="6631940" y="726440"/>
                    <a:pt x="6428740" y="688340"/>
                  </a:cubicBezTo>
                  <a:cubicBezTo>
                    <a:pt x="6186170" y="642620"/>
                    <a:pt x="5864860" y="603250"/>
                    <a:pt x="5622290" y="572770"/>
                  </a:cubicBezTo>
                  <a:cubicBezTo>
                    <a:pt x="5422900" y="547370"/>
                    <a:pt x="5259070" y="524510"/>
                    <a:pt x="5078730" y="511810"/>
                  </a:cubicBezTo>
                  <a:cubicBezTo>
                    <a:pt x="4898390" y="500380"/>
                    <a:pt x="4691380" y="508000"/>
                    <a:pt x="4537710" y="500380"/>
                  </a:cubicBezTo>
                  <a:cubicBezTo>
                    <a:pt x="4423410" y="494030"/>
                    <a:pt x="4361180" y="481330"/>
                    <a:pt x="4240530" y="476250"/>
                  </a:cubicBezTo>
                  <a:cubicBezTo>
                    <a:pt x="4048760" y="467360"/>
                    <a:pt x="3702050" y="464820"/>
                    <a:pt x="3496310" y="471170"/>
                  </a:cubicBezTo>
                  <a:cubicBezTo>
                    <a:pt x="3348990" y="474980"/>
                    <a:pt x="3258820" y="481330"/>
                    <a:pt x="3117850" y="494030"/>
                  </a:cubicBezTo>
                  <a:cubicBezTo>
                    <a:pt x="2934970" y="510540"/>
                    <a:pt x="2703830" y="532130"/>
                    <a:pt x="2493010" y="568960"/>
                  </a:cubicBezTo>
                  <a:cubicBezTo>
                    <a:pt x="2272030" y="607060"/>
                    <a:pt x="1995170" y="675640"/>
                    <a:pt x="1822450" y="726440"/>
                  </a:cubicBezTo>
                  <a:cubicBezTo>
                    <a:pt x="1709420" y="758190"/>
                    <a:pt x="1637030" y="786130"/>
                    <a:pt x="1546860" y="820420"/>
                  </a:cubicBezTo>
                  <a:cubicBezTo>
                    <a:pt x="1459230" y="853440"/>
                    <a:pt x="1370330" y="886460"/>
                    <a:pt x="1289050" y="925830"/>
                  </a:cubicBezTo>
                  <a:cubicBezTo>
                    <a:pt x="1210310" y="965200"/>
                    <a:pt x="1145540" y="1004570"/>
                    <a:pt x="1068070" y="1055370"/>
                  </a:cubicBezTo>
                  <a:cubicBezTo>
                    <a:pt x="975360" y="1117600"/>
                    <a:pt x="854710" y="1202690"/>
                    <a:pt x="775970" y="1278890"/>
                  </a:cubicBezTo>
                  <a:cubicBezTo>
                    <a:pt x="712470" y="1339850"/>
                    <a:pt x="669290" y="1398270"/>
                    <a:pt x="624840" y="1465580"/>
                  </a:cubicBezTo>
                  <a:cubicBezTo>
                    <a:pt x="579120" y="1535430"/>
                    <a:pt x="530860" y="1606550"/>
                    <a:pt x="505460" y="1689100"/>
                  </a:cubicBezTo>
                  <a:cubicBezTo>
                    <a:pt x="476250" y="1780540"/>
                    <a:pt x="474980" y="1897380"/>
                    <a:pt x="469900" y="1992630"/>
                  </a:cubicBezTo>
                  <a:cubicBezTo>
                    <a:pt x="463550" y="2078990"/>
                    <a:pt x="435610" y="2167890"/>
                    <a:pt x="467360" y="2240280"/>
                  </a:cubicBezTo>
                  <a:cubicBezTo>
                    <a:pt x="502920" y="2317750"/>
                    <a:pt x="603250" y="2377440"/>
                    <a:pt x="688340" y="2435860"/>
                  </a:cubicBezTo>
                  <a:cubicBezTo>
                    <a:pt x="786130" y="2503170"/>
                    <a:pt x="909320" y="2555240"/>
                    <a:pt x="1028700" y="2609850"/>
                  </a:cubicBezTo>
                  <a:cubicBezTo>
                    <a:pt x="1158240" y="2669540"/>
                    <a:pt x="1276350" y="2717800"/>
                    <a:pt x="1440180" y="2778760"/>
                  </a:cubicBezTo>
                  <a:cubicBezTo>
                    <a:pt x="1677670" y="2866390"/>
                    <a:pt x="2124710" y="3011170"/>
                    <a:pt x="2325370" y="3070860"/>
                  </a:cubicBezTo>
                  <a:cubicBezTo>
                    <a:pt x="2426970" y="3101340"/>
                    <a:pt x="2453640" y="3106420"/>
                    <a:pt x="2557780" y="3131820"/>
                  </a:cubicBezTo>
                  <a:cubicBezTo>
                    <a:pt x="2762250" y="3182620"/>
                    <a:pt x="3177540" y="3289300"/>
                    <a:pt x="3479800" y="3341370"/>
                  </a:cubicBezTo>
                  <a:cubicBezTo>
                    <a:pt x="3764280" y="3389630"/>
                    <a:pt x="3992880" y="3409950"/>
                    <a:pt x="4319270" y="3439160"/>
                  </a:cubicBezTo>
                  <a:cubicBezTo>
                    <a:pt x="4772660" y="3479800"/>
                    <a:pt x="5480050" y="3506470"/>
                    <a:pt x="5949950" y="3539490"/>
                  </a:cubicBezTo>
                  <a:cubicBezTo>
                    <a:pt x="6308090" y="3566160"/>
                    <a:pt x="6563360" y="3597910"/>
                    <a:pt x="6894830" y="3618230"/>
                  </a:cubicBezTo>
                  <a:cubicBezTo>
                    <a:pt x="7260590" y="3639820"/>
                    <a:pt x="7778750" y="3670300"/>
                    <a:pt x="8051800" y="3661410"/>
                  </a:cubicBezTo>
                  <a:cubicBezTo>
                    <a:pt x="8201660" y="3656330"/>
                    <a:pt x="8293100" y="3643630"/>
                    <a:pt x="8398510" y="3624580"/>
                  </a:cubicBezTo>
                  <a:cubicBezTo>
                    <a:pt x="8491219" y="3608070"/>
                    <a:pt x="8555990" y="3594100"/>
                    <a:pt x="8653780" y="3561080"/>
                  </a:cubicBezTo>
                  <a:cubicBezTo>
                    <a:pt x="8797290" y="3511550"/>
                    <a:pt x="9036050" y="3408680"/>
                    <a:pt x="9168130" y="3336290"/>
                  </a:cubicBezTo>
                  <a:cubicBezTo>
                    <a:pt x="9258300" y="3286760"/>
                    <a:pt x="9312910" y="3242310"/>
                    <a:pt x="9382760" y="3190240"/>
                  </a:cubicBezTo>
                  <a:cubicBezTo>
                    <a:pt x="9455150" y="3136900"/>
                    <a:pt x="9526269" y="3078480"/>
                    <a:pt x="9594850" y="3018790"/>
                  </a:cubicBezTo>
                  <a:cubicBezTo>
                    <a:pt x="9664700" y="2957830"/>
                    <a:pt x="9753600" y="2900680"/>
                    <a:pt x="9796780" y="2825750"/>
                  </a:cubicBezTo>
                  <a:cubicBezTo>
                    <a:pt x="9837419" y="2755900"/>
                    <a:pt x="9855200" y="2667000"/>
                    <a:pt x="9857740" y="2586990"/>
                  </a:cubicBezTo>
                  <a:cubicBezTo>
                    <a:pt x="9860280" y="2508250"/>
                    <a:pt x="9843769" y="2432050"/>
                    <a:pt x="9814560" y="2352040"/>
                  </a:cubicBezTo>
                  <a:cubicBezTo>
                    <a:pt x="9779000" y="2258060"/>
                    <a:pt x="9710419" y="2150110"/>
                    <a:pt x="9646919" y="2063750"/>
                  </a:cubicBezTo>
                  <a:cubicBezTo>
                    <a:pt x="9588500" y="1985010"/>
                    <a:pt x="9522460" y="1920240"/>
                    <a:pt x="9453880" y="1855470"/>
                  </a:cubicBezTo>
                  <a:cubicBezTo>
                    <a:pt x="9384030" y="1788160"/>
                    <a:pt x="9312910" y="1733550"/>
                    <a:pt x="9230360" y="1668780"/>
                  </a:cubicBezTo>
                  <a:cubicBezTo>
                    <a:pt x="9131300" y="1592580"/>
                    <a:pt x="9003030" y="1492250"/>
                    <a:pt x="8896350" y="1427480"/>
                  </a:cubicBezTo>
                  <a:cubicBezTo>
                    <a:pt x="8808719" y="1374140"/>
                    <a:pt x="8726169" y="1323340"/>
                    <a:pt x="8644890" y="1299210"/>
                  </a:cubicBezTo>
                  <a:cubicBezTo>
                    <a:pt x="8578850" y="1278890"/>
                    <a:pt x="8491219" y="1319530"/>
                    <a:pt x="8453119" y="1275080"/>
                  </a:cubicBezTo>
                  <a:cubicBezTo>
                    <a:pt x="8393430" y="1207770"/>
                    <a:pt x="8398510" y="871220"/>
                    <a:pt x="8454390" y="817880"/>
                  </a:cubicBezTo>
                  <a:cubicBezTo>
                    <a:pt x="8484869" y="788670"/>
                    <a:pt x="8543290" y="815340"/>
                    <a:pt x="8597900" y="822960"/>
                  </a:cubicBezTo>
                  <a:cubicBezTo>
                    <a:pt x="8671560" y="834390"/>
                    <a:pt x="8766810" y="857250"/>
                    <a:pt x="8853169" y="891540"/>
                  </a:cubicBezTo>
                  <a:cubicBezTo>
                    <a:pt x="8950960" y="929640"/>
                    <a:pt x="9050019" y="984250"/>
                    <a:pt x="9152890" y="1049020"/>
                  </a:cubicBezTo>
                  <a:cubicBezTo>
                    <a:pt x="9273540" y="1123950"/>
                    <a:pt x="9410700" y="1228090"/>
                    <a:pt x="9527540" y="1322070"/>
                  </a:cubicBezTo>
                  <a:cubicBezTo>
                    <a:pt x="9640569" y="1412240"/>
                    <a:pt x="9757410" y="1513840"/>
                    <a:pt x="9845040" y="1601470"/>
                  </a:cubicBezTo>
                  <a:cubicBezTo>
                    <a:pt x="9913619" y="1670050"/>
                    <a:pt x="9961880" y="1724660"/>
                    <a:pt x="10016490" y="1795780"/>
                  </a:cubicBezTo>
                  <a:cubicBezTo>
                    <a:pt x="10077450" y="1874520"/>
                    <a:pt x="10143490" y="1965960"/>
                    <a:pt x="10190480" y="2054860"/>
                  </a:cubicBezTo>
                  <a:cubicBezTo>
                    <a:pt x="10236200" y="2139950"/>
                    <a:pt x="10276840" y="2223770"/>
                    <a:pt x="10298430" y="2315210"/>
                  </a:cubicBezTo>
                  <a:cubicBezTo>
                    <a:pt x="10320019" y="2410460"/>
                    <a:pt x="10318750" y="2523490"/>
                    <a:pt x="10314940" y="2617470"/>
                  </a:cubicBezTo>
                  <a:cubicBezTo>
                    <a:pt x="10309860" y="2701290"/>
                    <a:pt x="10306050" y="2773680"/>
                    <a:pt x="10279380" y="2853690"/>
                  </a:cubicBezTo>
                  <a:cubicBezTo>
                    <a:pt x="10247630" y="2948940"/>
                    <a:pt x="10185400" y="3061970"/>
                    <a:pt x="10120630" y="3148330"/>
                  </a:cubicBezTo>
                  <a:cubicBezTo>
                    <a:pt x="10057130" y="3230880"/>
                    <a:pt x="9975850" y="3293110"/>
                    <a:pt x="9898380" y="3361690"/>
                  </a:cubicBezTo>
                  <a:cubicBezTo>
                    <a:pt x="9818369" y="3431540"/>
                    <a:pt x="9733280" y="3500120"/>
                    <a:pt x="9645650" y="3563620"/>
                  </a:cubicBezTo>
                  <a:cubicBezTo>
                    <a:pt x="9559290" y="3627120"/>
                    <a:pt x="9488169" y="3683000"/>
                    <a:pt x="9378950" y="3742690"/>
                  </a:cubicBezTo>
                  <a:cubicBezTo>
                    <a:pt x="9222740" y="3826510"/>
                    <a:pt x="8957310" y="3940810"/>
                    <a:pt x="8789669" y="3996690"/>
                  </a:cubicBezTo>
                  <a:cubicBezTo>
                    <a:pt x="8670290" y="4037330"/>
                    <a:pt x="8580119" y="4055110"/>
                    <a:pt x="8474710" y="4075430"/>
                  </a:cubicBezTo>
                  <a:cubicBezTo>
                    <a:pt x="8371840" y="4094480"/>
                    <a:pt x="8281669" y="4110990"/>
                    <a:pt x="8166100" y="4118610"/>
                  </a:cubicBezTo>
                  <a:cubicBezTo>
                    <a:pt x="8021319" y="4127500"/>
                    <a:pt x="7815580" y="4119880"/>
                    <a:pt x="7673340" y="4112260"/>
                  </a:cubicBezTo>
                  <a:cubicBezTo>
                    <a:pt x="7565390" y="4107180"/>
                    <a:pt x="7487919" y="4093210"/>
                    <a:pt x="7388860" y="4088130"/>
                  </a:cubicBezTo>
                  <a:cubicBezTo>
                    <a:pt x="7283450" y="4083050"/>
                    <a:pt x="7202169" y="4089400"/>
                    <a:pt x="7059930" y="4083050"/>
                  </a:cubicBezTo>
                  <a:cubicBezTo>
                    <a:pt x="6797040" y="4070350"/>
                    <a:pt x="6346190" y="4025900"/>
                    <a:pt x="5933440" y="3996690"/>
                  </a:cubicBezTo>
                  <a:cubicBezTo>
                    <a:pt x="5433060" y="3962400"/>
                    <a:pt x="4686300" y="3929380"/>
                    <a:pt x="4272280" y="3893820"/>
                  </a:cubicBezTo>
                  <a:cubicBezTo>
                    <a:pt x="4025900" y="3872230"/>
                    <a:pt x="3873500" y="3855720"/>
                    <a:pt x="3680460" y="3830320"/>
                  </a:cubicBezTo>
                  <a:cubicBezTo>
                    <a:pt x="3493770" y="3803650"/>
                    <a:pt x="3340100" y="3782060"/>
                    <a:pt x="3134360" y="3738880"/>
                  </a:cubicBezTo>
                  <a:cubicBezTo>
                    <a:pt x="2858770" y="3683000"/>
                    <a:pt x="2466340" y="3586480"/>
                    <a:pt x="2180590" y="3505200"/>
                  </a:cubicBezTo>
                  <a:cubicBezTo>
                    <a:pt x="1941830" y="3436620"/>
                    <a:pt x="1733550" y="3364230"/>
                    <a:pt x="1531620" y="3294380"/>
                  </a:cubicBezTo>
                  <a:cubicBezTo>
                    <a:pt x="1353820" y="3233420"/>
                    <a:pt x="1189990" y="3178810"/>
                    <a:pt x="1033780" y="3114040"/>
                  </a:cubicBezTo>
                  <a:cubicBezTo>
                    <a:pt x="889000" y="3054350"/>
                    <a:pt x="737870" y="2980690"/>
                    <a:pt x="626110" y="2923540"/>
                  </a:cubicBezTo>
                  <a:cubicBezTo>
                    <a:pt x="546100" y="2881630"/>
                    <a:pt x="490220" y="2854960"/>
                    <a:pt x="422910" y="2807970"/>
                  </a:cubicBezTo>
                  <a:cubicBezTo>
                    <a:pt x="347980" y="2757170"/>
                    <a:pt x="264160" y="2694940"/>
                    <a:pt x="199390" y="2622550"/>
                  </a:cubicBezTo>
                  <a:cubicBezTo>
                    <a:pt x="133350" y="2547620"/>
                    <a:pt x="64770" y="2461260"/>
                    <a:pt x="33020" y="2364740"/>
                  </a:cubicBezTo>
                  <a:cubicBezTo>
                    <a:pt x="0" y="2266950"/>
                    <a:pt x="12700" y="2139950"/>
                    <a:pt x="11430" y="2038350"/>
                  </a:cubicBezTo>
                  <a:cubicBezTo>
                    <a:pt x="10160" y="1949450"/>
                    <a:pt x="8890" y="1877060"/>
                    <a:pt x="20320" y="1789430"/>
                  </a:cubicBezTo>
                  <a:cubicBezTo>
                    <a:pt x="33020" y="1686560"/>
                    <a:pt x="54610" y="1554480"/>
                    <a:pt x="91440" y="1460500"/>
                  </a:cubicBezTo>
                  <a:cubicBezTo>
                    <a:pt x="123190" y="1381760"/>
                    <a:pt x="165100" y="1324610"/>
                    <a:pt x="212090" y="1257300"/>
                  </a:cubicBezTo>
                  <a:cubicBezTo>
                    <a:pt x="262890" y="1181100"/>
                    <a:pt x="323850" y="1099820"/>
                    <a:pt x="388620" y="1029970"/>
                  </a:cubicBezTo>
                  <a:cubicBezTo>
                    <a:pt x="452120" y="960120"/>
                    <a:pt x="521970" y="900430"/>
                    <a:pt x="596900" y="838200"/>
                  </a:cubicBezTo>
                  <a:cubicBezTo>
                    <a:pt x="675640" y="774700"/>
                    <a:pt x="762000" y="711200"/>
                    <a:pt x="848360" y="655320"/>
                  </a:cubicBezTo>
                  <a:cubicBezTo>
                    <a:pt x="930910" y="600710"/>
                    <a:pt x="1013460" y="552450"/>
                    <a:pt x="1102360" y="508000"/>
                  </a:cubicBezTo>
                  <a:cubicBezTo>
                    <a:pt x="1195070" y="463550"/>
                    <a:pt x="1291590" y="426720"/>
                    <a:pt x="1391920" y="389890"/>
                  </a:cubicBezTo>
                  <a:cubicBezTo>
                    <a:pt x="1498600" y="350520"/>
                    <a:pt x="1592580" y="316230"/>
                    <a:pt x="1725930" y="279400"/>
                  </a:cubicBezTo>
                  <a:cubicBezTo>
                    <a:pt x="1918970" y="224790"/>
                    <a:pt x="2183130" y="157480"/>
                    <a:pt x="2438400" y="114300"/>
                  </a:cubicBezTo>
                  <a:cubicBezTo>
                    <a:pt x="2727960" y="66040"/>
                    <a:pt x="3078480" y="29210"/>
                    <a:pt x="3374390" y="13970"/>
                  </a:cubicBezTo>
                  <a:cubicBezTo>
                    <a:pt x="3638550" y="0"/>
                    <a:pt x="3869690" y="10160"/>
                    <a:pt x="4130040" y="16510"/>
                  </a:cubicBezTo>
                  <a:cubicBezTo>
                    <a:pt x="4405630" y="21590"/>
                    <a:pt x="4677410" y="25400"/>
                    <a:pt x="4982210" y="49530"/>
                  </a:cubicBezTo>
                  <a:cubicBezTo>
                    <a:pt x="5336540" y="76200"/>
                    <a:pt x="5817870" y="135890"/>
                    <a:pt x="6126480" y="180340"/>
                  </a:cubicBezTo>
                  <a:cubicBezTo>
                    <a:pt x="6336030" y="210820"/>
                    <a:pt x="6503669" y="241300"/>
                    <a:pt x="6654800" y="271780"/>
                  </a:cubicBezTo>
                  <a:cubicBezTo>
                    <a:pt x="6770369" y="293370"/>
                    <a:pt x="6819900" y="302260"/>
                    <a:pt x="6959600" y="337820"/>
                  </a:cubicBezTo>
                  <a:cubicBezTo>
                    <a:pt x="7275830" y="419100"/>
                    <a:pt x="8221980" y="728980"/>
                    <a:pt x="8493760" y="788670"/>
                  </a:cubicBezTo>
                  <a:cubicBezTo>
                    <a:pt x="8590280" y="808990"/>
                    <a:pt x="8658860" y="770890"/>
                    <a:pt x="8693150" y="816610"/>
                  </a:cubicBezTo>
                  <a:cubicBezTo>
                    <a:pt x="8742680" y="885190"/>
                    <a:pt x="8616950" y="1272540"/>
                    <a:pt x="8616950" y="1272540"/>
                  </a:cubicBezTo>
                </a:path>
              </a:pathLst>
            </a:custGeom>
            <a:solidFill>
              <a:srgbClr val="FFF234">
                <a:alpha val="49804"/>
              </a:srgbClr>
            </a:solidFill>
            <a:ln cap="sq">
              <a:noFill/>
              <a:prstDash val="solid"/>
              <a:miter/>
            </a:ln>
          </p:spPr>
        </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333" r="0" b="-83333"/>
            </a:stretch>
          </a:blipFill>
        </p:spPr>
      </p:sp>
      <p:sp>
        <p:nvSpPr>
          <p:cNvPr name="TextBox 3" id="3"/>
          <p:cNvSpPr txBox="true"/>
          <p:nvPr/>
        </p:nvSpPr>
        <p:spPr>
          <a:xfrm rot="0">
            <a:off x="344793" y="1347472"/>
            <a:ext cx="17682867" cy="7813422"/>
          </a:xfrm>
          <a:prstGeom prst="rect">
            <a:avLst/>
          </a:prstGeom>
        </p:spPr>
        <p:txBody>
          <a:bodyPr anchor="t" rtlCol="false" tIns="0" lIns="0" bIns="0" rIns="0">
            <a:spAutoFit/>
          </a:bodyPr>
          <a:lstStyle/>
          <a:p>
            <a:pPr algn="l">
              <a:lnSpc>
                <a:spcPts val="3855"/>
              </a:lnSpc>
            </a:pPr>
            <a:r>
              <a:rPr lang="en-US" sz="2587" b="true">
                <a:solidFill>
                  <a:srgbClr val="000000"/>
                </a:solidFill>
                <a:latin typeface="TT Rounds Condensed Bold"/>
                <a:ea typeface="TT Rounds Condensed Bold"/>
                <a:cs typeface="TT Rounds Condensed Bold"/>
                <a:sym typeface="TT Rounds Condensed Bold"/>
              </a:rPr>
              <a:t>Dohoda brokolicového semínka</a:t>
            </a:r>
          </a:p>
          <a:p>
            <a:pPr algn="l">
              <a:lnSpc>
                <a:spcPts val="3855"/>
              </a:lnSpc>
            </a:pPr>
          </a:p>
          <a:p>
            <a:pPr algn="l">
              <a:lnSpc>
                <a:spcPts val="3855"/>
              </a:lnSpc>
            </a:pPr>
            <a:r>
              <a:rPr lang="en-US" sz="2587" b="true">
                <a:solidFill>
                  <a:srgbClr val="000000"/>
                </a:solidFill>
                <a:latin typeface="TT Rounds Condensed Bold"/>
                <a:ea typeface="TT Rounds Condensed Bold"/>
                <a:cs typeface="TT Rounds Condensed Bold"/>
                <a:sym typeface="TT Rounds Condensed Bold"/>
              </a:rPr>
              <a:t>V dnešní společnosti založené na spotřebě jsou čas a vědomosti vnímány jako komodity a vzdělávání skoro jako transakce mezi klienty a poskytovateli služeb. Rádi bychom vytvořili jinou podobu vztahu s těmi, které zajímá tento kurz a s ním spojená témata. Dle našich zkušeností se lidé zajímají o nové přístupy s podvědomím nastavením, aby to zapadlo do jejich předchozích zkušeností, nové vědomosti se daly ihned použít a rozšířilo to jejich svobodu a volby (tomu říkáme "bonbón"): chtějí něco praktického, ihned implementovatelného, naplňujícího, obohacujícího a jsou frustrováni, když se tato očekávání nenaplní. </a:t>
            </a:r>
          </a:p>
          <a:p>
            <a:pPr algn="l">
              <a:lnSpc>
                <a:spcPts val="3855"/>
              </a:lnSpc>
            </a:pPr>
            <a:r>
              <a:rPr lang="en-US" sz="2587" b="true">
                <a:solidFill>
                  <a:srgbClr val="000000"/>
                </a:solidFill>
                <a:latin typeface="TT Rounds Condensed Bold"/>
                <a:ea typeface="TT Rounds Condensed Bold"/>
                <a:cs typeface="TT Rounds Condensed Bold"/>
                <a:sym typeface="TT Rounds Condensed Bold"/>
              </a:rPr>
              <a:t>Co tím chceme říct? Namísto nabízení bonbonů nabízíme semínko brokolice, které potřebuje živnou půdu, zasazení, péči, zalévání a budoucí sklizeň. Rádi bychom vás, kdo se chcete ponořit do našeho kurzu požádali, ať zvážíte body následující dohody:</a:t>
            </a:r>
          </a:p>
          <a:p>
            <a:pPr algn="l">
              <a:lnSpc>
                <a:spcPts val="3855"/>
              </a:lnSpc>
            </a:pPr>
          </a:p>
          <a:p>
            <a:pPr algn="l" marL="558670" indent="-279335" lvl="1">
              <a:lnSpc>
                <a:spcPts val="3855"/>
              </a:lnSpc>
              <a:buAutoNum type="arabicPeriod" startAt="1"/>
            </a:pPr>
            <a:r>
              <a:rPr lang="en-US" b="true" sz="2587">
                <a:solidFill>
                  <a:srgbClr val="000000"/>
                </a:solidFill>
                <a:latin typeface="TT Rounds Condensed Bold"/>
                <a:ea typeface="TT Rounds Condensed Bold"/>
                <a:cs typeface="TT Rounds Condensed Bold"/>
                <a:sym typeface="TT Rounds Condensed Bold"/>
              </a:rPr>
              <a:t>Obsah tohoto kurzu nemusí být ve všem ihned aplikovatelný na můj kontext a je to v pořádku.</a:t>
            </a:r>
          </a:p>
          <a:p>
            <a:pPr algn="l" marL="558670" indent="-279335" lvl="1">
              <a:lnSpc>
                <a:spcPts val="3855"/>
              </a:lnSpc>
              <a:buAutoNum type="arabicPeriod" startAt="1"/>
            </a:pPr>
            <a:r>
              <a:rPr lang="en-US" b="true" sz="2587">
                <a:solidFill>
                  <a:srgbClr val="000000"/>
                </a:solidFill>
                <a:latin typeface="TT Rounds Condensed Bold"/>
                <a:ea typeface="TT Rounds Condensed Bold"/>
                <a:cs typeface="TT Rounds Condensed Bold"/>
                <a:sym typeface="TT Rounds Condensed Bold"/>
              </a:rPr>
              <a:t>Odpovědnost za moje i skupinové učení je v rukách nás všech a můžu ho ovlivnit vlastní přípravou a aktivním přístupem.</a:t>
            </a:r>
          </a:p>
          <a:p>
            <a:pPr algn="l" marL="558670" indent="-279335" lvl="1">
              <a:lnSpc>
                <a:spcPts val="3855"/>
              </a:lnSpc>
              <a:buAutoNum type="arabicPeriod" startAt="1"/>
            </a:pPr>
            <a:r>
              <a:rPr lang="en-US" b="true" sz="2587">
                <a:solidFill>
                  <a:srgbClr val="000000"/>
                </a:solidFill>
                <a:latin typeface="TT Rounds Condensed Bold"/>
                <a:ea typeface="TT Rounds Condensed Bold"/>
                <a:cs typeface="TT Rounds Condensed Bold"/>
                <a:sym typeface="TT Rounds Condensed Bold"/>
              </a:rPr>
              <a:t>Nemusím souhlasit s tím, co bylo předloženo, ale rád*a uvidím, co se stane dále.</a:t>
            </a:r>
          </a:p>
          <a:p>
            <a:pPr algn="l">
              <a:lnSpc>
                <a:spcPts val="3855"/>
              </a:lnSpc>
            </a:pPr>
          </a:p>
          <a:p>
            <a:pPr algn="l">
              <a:lnSpc>
                <a:spcPts val="3855"/>
              </a:lnSpc>
            </a:pPr>
            <a:r>
              <a:rPr lang="en-US" sz="2587" b="true">
                <a:solidFill>
                  <a:srgbClr val="000000"/>
                </a:solidFill>
                <a:latin typeface="TT Rounds Condensed Bold"/>
                <a:ea typeface="TT Rounds Condensed Bold"/>
                <a:cs typeface="TT Rounds Condensed Bold"/>
                <a:sym typeface="TT Rounds Condensed Bold"/>
              </a:rPr>
              <a:t>Zdroj: https://decolonialfutures.net/?s=broccoli</a:t>
            </a:r>
          </a:p>
          <a:p>
            <a:pPr algn="ctr">
              <a:lnSpc>
                <a:spcPts val="4385"/>
              </a:lnSpc>
            </a:pP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333" r="0" b="-83333"/>
            </a:stretch>
          </a:blipFill>
        </p:spPr>
      </p:sp>
      <p:sp>
        <p:nvSpPr>
          <p:cNvPr name="TextBox 3" id="3"/>
          <p:cNvSpPr txBox="true"/>
          <p:nvPr/>
        </p:nvSpPr>
        <p:spPr>
          <a:xfrm rot="0">
            <a:off x="4070145" y="5242018"/>
            <a:ext cx="10147710" cy="3247971"/>
          </a:xfrm>
          <a:prstGeom prst="rect">
            <a:avLst/>
          </a:prstGeom>
        </p:spPr>
        <p:txBody>
          <a:bodyPr anchor="t" rtlCol="false" tIns="0" lIns="0" bIns="0" rIns="0">
            <a:spAutoFit/>
          </a:bodyPr>
          <a:lstStyle/>
          <a:p>
            <a:pPr algn="ctr">
              <a:lnSpc>
                <a:spcPts val="13103"/>
              </a:lnSpc>
            </a:pPr>
            <a:r>
              <a:rPr lang="en-US" b="true" sz="8794">
                <a:solidFill>
                  <a:srgbClr val="FFFFFF"/>
                </a:solidFill>
                <a:latin typeface="TT Rounds Condensed Bold"/>
                <a:ea typeface="TT Rounds Condensed Bold"/>
                <a:cs typeface="TT Rounds Condensed Bold"/>
                <a:sym typeface="TT Rounds Condensed Bold"/>
              </a:rPr>
              <a:t>Co si mám pamatovat z minula? </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333" r="0" b="-83333"/>
            </a:stretch>
          </a:blipFill>
        </p:spPr>
      </p:sp>
      <p:sp>
        <p:nvSpPr>
          <p:cNvPr name="TextBox 3" id="3"/>
          <p:cNvSpPr txBox="true"/>
          <p:nvPr/>
        </p:nvSpPr>
        <p:spPr>
          <a:xfrm rot="0">
            <a:off x="0" y="106118"/>
            <a:ext cx="18288000" cy="9950938"/>
          </a:xfrm>
          <a:prstGeom prst="rect">
            <a:avLst/>
          </a:prstGeom>
        </p:spPr>
        <p:txBody>
          <a:bodyPr anchor="t" rtlCol="false" tIns="0" lIns="0" bIns="0" rIns="0">
            <a:spAutoFit/>
          </a:bodyPr>
          <a:lstStyle/>
          <a:p>
            <a:pPr algn="ctr">
              <a:lnSpc>
                <a:spcPts val="6659"/>
              </a:lnSpc>
            </a:pPr>
          </a:p>
          <a:p>
            <a:pPr algn="ctr">
              <a:lnSpc>
                <a:spcPts val="6659"/>
              </a:lnSpc>
            </a:pPr>
          </a:p>
          <a:p>
            <a:pPr algn="ctr">
              <a:lnSpc>
                <a:spcPts val="6659"/>
              </a:lnSpc>
            </a:pPr>
          </a:p>
          <a:p>
            <a:pPr algn="ctr">
              <a:lnSpc>
                <a:spcPts val="7702"/>
              </a:lnSpc>
            </a:pPr>
          </a:p>
          <a:p>
            <a:pPr algn="ctr">
              <a:lnSpc>
                <a:spcPts val="7017"/>
              </a:lnSpc>
            </a:pPr>
            <a:r>
              <a:rPr lang="en-US" b="true" sz="4709" i="true" spc="42">
                <a:solidFill>
                  <a:srgbClr val="FFFFFF"/>
                </a:solidFill>
                <a:latin typeface="TT Rounds Condensed Bold Italics"/>
                <a:ea typeface="TT Rounds Condensed Bold Italics"/>
                <a:cs typeface="TT Rounds Condensed Bold Italics"/>
                <a:sym typeface="TT Rounds Condensed Bold Italics"/>
              </a:rPr>
              <a:t>„Designuje každý, kdo tvoří postupy, jejichž cílem je proměna stávajících skutečností v preferované.”</a:t>
            </a:r>
          </a:p>
          <a:p>
            <a:pPr algn="ctr">
              <a:lnSpc>
                <a:spcPts val="6272"/>
              </a:lnSpc>
            </a:pPr>
          </a:p>
          <a:p>
            <a:pPr algn="ctr">
              <a:lnSpc>
                <a:spcPts val="4697"/>
              </a:lnSpc>
            </a:pPr>
            <a:r>
              <a:rPr lang="en-US" b="true" sz="3152" spc="28">
                <a:solidFill>
                  <a:srgbClr val="FFFFFF"/>
                </a:solidFill>
                <a:latin typeface="TT Rounds Condensed Bold"/>
                <a:ea typeface="TT Rounds Condensed Bold"/>
                <a:cs typeface="TT Rounds Condensed Bold"/>
                <a:sym typeface="TT Rounds Condensed Bold"/>
              </a:rPr>
              <a:t>Herbert Simon</a:t>
            </a:r>
          </a:p>
          <a:p>
            <a:pPr algn="ctr">
              <a:lnSpc>
                <a:spcPts val="6659"/>
              </a:lnSpc>
            </a:pPr>
          </a:p>
          <a:p>
            <a:pPr algn="ctr">
              <a:lnSpc>
                <a:spcPts val="6659"/>
              </a:lnSpc>
            </a:pPr>
          </a:p>
          <a:p>
            <a:pPr algn="ctr">
              <a:lnSpc>
                <a:spcPts val="6659"/>
              </a:lnSpc>
            </a:pPr>
          </a:p>
          <a:p>
            <a:pPr algn="ctr">
              <a:lnSpc>
                <a:spcPts val="6659"/>
              </a:lnSpc>
            </a:pP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333" r="0" b="-83333"/>
            </a:stretch>
          </a:blipFill>
        </p:spPr>
      </p:sp>
      <p:sp>
        <p:nvSpPr>
          <p:cNvPr name="TextBox 3" id="3"/>
          <p:cNvSpPr txBox="true"/>
          <p:nvPr/>
        </p:nvSpPr>
        <p:spPr>
          <a:xfrm rot="0">
            <a:off x="1028700" y="1183291"/>
            <a:ext cx="16495728" cy="7986227"/>
          </a:xfrm>
          <a:prstGeom prst="rect">
            <a:avLst/>
          </a:prstGeom>
        </p:spPr>
        <p:txBody>
          <a:bodyPr anchor="t" rtlCol="false" tIns="0" lIns="0" bIns="0" rIns="0">
            <a:spAutoFit/>
          </a:bodyPr>
          <a:lstStyle/>
          <a:p>
            <a:pPr algn="l">
              <a:lnSpc>
                <a:spcPts val="5703"/>
              </a:lnSpc>
            </a:pPr>
          </a:p>
          <a:p>
            <a:pPr algn="l">
              <a:lnSpc>
                <a:spcPts val="5703"/>
              </a:lnSpc>
            </a:pPr>
            <a:r>
              <a:rPr lang="en-US" b="true" sz="5280" spc="47">
                <a:solidFill>
                  <a:srgbClr val="FFFFFF"/>
                </a:solidFill>
                <a:latin typeface="TT Rounds Condensed Bold"/>
                <a:ea typeface="TT Rounds Condensed Bold"/>
                <a:cs typeface="TT Rounds Condensed Bold"/>
                <a:sym typeface="TT Rounds Condensed Bold"/>
              </a:rPr>
              <a:t>systémy</a:t>
            </a:r>
          </a:p>
          <a:p>
            <a:pPr algn="l">
              <a:lnSpc>
                <a:spcPts val="5703"/>
              </a:lnSpc>
            </a:pPr>
          </a:p>
          <a:p>
            <a:pPr algn="l" marL="1140098" indent="-570049" lvl="1">
              <a:lnSpc>
                <a:spcPts val="5703"/>
              </a:lnSpc>
              <a:buAutoNum type="arabicPeriod" startAt="1"/>
            </a:pPr>
            <a:r>
              <a:rPr lang="en-US" b="true" sz="5280" spc="49">
                <a:solidFill>
                  <a:srgbClr val="FFFFFF"/>
                </a:solidFill>
                <a:latin typeface="TT Rounds Condensed Bold"/>
                <a:ea typeface="TT Rounds Condensed Bold"/>
                <a:cs typeface="TT Rounds Condensed Bold"/>
                <a:sym typeface="TT Rounds Condensed Bold"/>
              </a:rPr>
              <a:t>jsou vždy modely </a:t>
            </a:r>
          </a:p>
          <a:p>
            <a:pPr algn="l" marL="955670" indent="-477835" lvl="1">
              <a:lnSpc>
                <a:spcPts val="5703"/>
              </a:lnSpc>
            </a:pPr>
          </a:p>
          <a:p>
            <a:pPr algn="l">
              <a:lnSpc>
                <a:spcPts val="5703"/>
              </a:lnSpc>
            </a:pPr>
            <a:r>
              <a:rPr lang="en-US" b="true" sz="5280" spc="49">
                <a:solidFill>
                  <a:srgbClr val="FFFFFF"/>
                </a:solidFill>
                <a:latin typeface="TT Rounds Condensed Bold"/>
                <a:ea typeface="TT Rounds Condensed Bold"/>
                <a:cs typeface="TT Rounds Condensed Bold"/>
                <a:sym typeface="TT Rounds Condensed Bold"/>
              </a:rPr>
              <a:t>   2. všechny systémové modely jsou neúplné </a:t>
            </a:r>
            <a:r>
              <a:rPr lang="en-US" b="true" sz="5280" spc="49">
                <a:solidFill>
                  <a:srgbClr val="FFFFFF"/>
                </a:solidFill>
                <a:latin typeface="TT Rounds Condensed Bold"/>
                <a:ea typeface="TT Rounds Condensed Bold"/>
                <a:cs typeface="TT Rounds Condensed Bold"/>
                <a:sym typeface="TT Rounds Condensed Bold"/>
              </a:rPr>
              <a:t> </a:t>
            </a:r>
          </a:p>
          <a:p>
            <a:pPr algn="l" marL="955670" indent="-477835" lvl="1">
              <a:lnSpc>
                <a:spcPts val="5703"/>
              </a:lnSpc>
            </a:pPr>
          </a:p>
          <a:p>
            <a:pPr algn="l">
              <a:lnSpc>
                <a:spcPts val="5703"/>
              </a:lnSpc>
            </a:pPr>
            <a:r>
              <a:rPr lang="en-US" b="true" sz="5280" spc="49">
                <a:solidFill>
                  <a:srgbClr val="FFFFFF"/>
                </a:solidFill>
                <a:latin typeface="TT Rounds Condensed Bold"/>
                <a:ea typeface="TT Rounds Condensed Bold"/>
                <a:cs typeface="TT Rounds Condensed Bold"/>
                <a:sym typeface="TT Rounds Condensed Bold"/>
              </a:rPr>
              <a:t>   3. modely se nicméně podílejí na tvorbě reality</a:t>
            </a:r>
          </a:p>
          <a:p>
            <a:pPr algn="l" marL="955670" indent="-477835" lvl="1">
              <a:lnSpc>
                <a:spcPts val="5703"/>
              </a:lnSpc>
            </a:pPr>
          </a:p>
          <a:p>
            <a:pPr algn="l" marL="955670" indent="-477835" lvl="1">
              <a:lnSpc>
                <a:spcPts val="5703"/>
              </a:lnSpc>
            </a:pPr>
          </a:p>
          <a:p>
            <a:pPr algn="l" marL="955670" indent="-477835" lvl="1">
              <a:lnSpc>
                <a:spcPts val="5703"/>
              </a:lnSpc>
            </a:pP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333" r="0" b="-83333"/>
            </a:stretch>
          </a:blipFill>
        </p:spPr>
      </p:sp>
      <p:sp>
        <p:nvSpPr>
          <p:cNvPr name="TextBox 3" id="3"/>
          <p:cNvSpPr txBox="true"/>
          <p:nvPr/>
        </p:nvSpPr>
        <p:spPr>
          <a:xfrm rot="0">
            <a:off x="640569" y="1205600"/>
            <a:ext cx="17006861" cy="7694825"/>
          </a:xfrm>
          <a:prstGeom prst="rect">
            <a:avLst/>
          </a:prstGeom>
        </p:spPr>
        <p:txBody>
          <a:bodyPr anchor="t" rtlCol="false" tIns="0" lIns="0" bIns="0" rIns="0">
            <a:spAutoFit/>
          </a:bodyPr>
          <a:lstStyle/>
          <a:p>
            <a:pPr algn="ctr">
              <a:lnSpc>
                <a:spcPts val="9226"/>
              </a:lnSpc>
            </a:pPr>
            <a:r>
              <a:rPr lang="en-US" b="true" sz="6192" i="true">
                <a:solidFill>
                  <a:srgbClr val="FFFFFF"/>
                </a:solidFill>
                <a:latin typeface="TT Rounds Condensed Bold Italics"/>
                <a:ea typeface="TT Rounds Condensed Bold Italics"/>
                <a:cs typeface="TT Rounds Condensed Bold Italics"/>
                <a:sym typeface="TT Rounds Condensed Bold Italics"/>
              </a:rPr>
              <a:t>„Je nemožné pochopit podstatu systému, aniž bychom do něj zasahovali a interagovali s ním. Učení (poznání) a intervence splývají dohromady.”</a:t>
            </a:r>
          </a:p>
          <a:p>
            <a:pPr algn="ctr">
              <a:lnSpc>
                <a:spcPts val="9226"/>
              </a:lnSpc>
            </a:pPr>
          </a:p>
          <a:p>
            <a:pPr algn="ctr">
              <a:lnSpc>
                <a:spcPts val="4756"/>
              </a:lnSpc>
            </a:pPr>
            <a:r>
              <a:rPr lang="en-US" sz="3192" b="true">
                <a:solidFill>
                  <a:srgbClr val="FFFFFF"/>
                </a:solidFill>
                <a:latin typeface="TT Rounds Condensed Bold"/>
                <a:ea typeface="TT Rounds Condensed Bold"/>
                <a:cs typeface="TT Rounds Condensed Bold"/>
                <a:sym typeface="TT Rounds Condensed Bold"/>
              </a:rPr>
              <a:t>Birger Sevaldson</a:t>
            </a:r>
            <a:r>
              <a:rPr lang="en-US" b="true" sz="3192" i="true">
                <a:solidFill>
                  <a:srgbClr val="FFFFFF"/>
                </a:solidFill>
                <a:latin typeface="TT Rounds Condensed Bold Italics"/>
                <a:ea typeface="TT Rounds Condensed Bold Italics"/>
                <a:cs typeface="TT Rounds Condensed Bold Italics"/>
                <a:sym typeface="TT Rounds Condensed Bold Italics"/>
              </a:rPr>
              <a:t> </a:t>
            </a:r>
          </a:p>
          <a:p>
            <a:pPr algn="ctr">
              <a:lnSpc>
                <a:spcPts val="4756"/>
              </a:lnSpc>
            </a:pPr>
          </a:p>
          <a:p>
            <a:pPr algn="ctr">
              <a:lnSpc>
                <a:spcPts val="4756"/>
              </a:lnSpc>
            </a:pPr>
          </a:p>
          <a:p>
            <a:pPr algn="ctr">
              <a:lnSpc>
                <a:spcPts val="4756"/>
              </a:lnSpc>
            </a:pPr>
          </a:p>
          <a:p>
            <a:pPr algn="ctr">
              <a:lnSpc>
                <a:spcPts val="4756"/>
              </a:lnSpc>
            </a:pPr>
            <a:r>
              <a:rPr lang="en-US" sz="3192">
                <a:solidFill>
                  <a:srgbClr val="FFFFFF"/>
                </a:solidFill>
                <a:latin typeface="TT Rounds Condensed"/>
                <a:ea typeface="TT Rounds Condensed"/>
                <a:cs typeface="TT Rounds Condensed"/>
                <a:sym typeface="TT Rounds Condensed"/>
              </a:rPr>
              <a:t>Zdroj: </a:t>
            </a:r>
            <a:r>
              <a:rPr lang="en-US" sz="3192">
                <a:solidFill>
                  <a:srgbClr val="FFFFFF"/>
                </a:solidFill>
                <a:latin typeface="TT Rounds Condensed"/>
                <a:ea typeface="TT Rounds Condensed"/>
                <a:cs typeface="TT Rounds Condensed"/>
                <a:sym typeface="TT Rounds Condensed"/>
              </a:rPr>
              <a:t>https://systemsorienteddesign.net/birger-sevaldson/</a:t>
            </a: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39909" y="4719908"/>
            <a:ext cx="5725422" cy="779606"/>
          </a:xfrm>
          <a:prstGeom prst="rect">
            <a:avLst/>
          </a:prstGeom>
        </p:spPr>
        <p:txBody>
          <a:bodyPr anchor="t" rtlCol="false" tIns="0" lIns="0" bIns="0" rIns="0">
            <a:spAutoFit/>
          </a:bodyPr>
          <a:lstStyle/>
          <a:p>
            <a:pPr algn="l">
              <a:lnSpc>
                <a:spcPts val="5964"/>
              </a:lnSpc>
            </a:pPr>
            <a:r>
              <a:rPr lang="en-US" sz="5523" spc="51">
                <a:solidFill>
                  <a:srgbClr val="000000"/>
                </a:solidFill>
                <a:latin typeface="TT Rounds Condensed"/>
                <a:ea typeface="TT Rounds Condensed"/>
                <a:cs typeface="TT Rounds Condensed"/>
                <a:sym typeface="TT Rounds Condensed"/>
              </a:rPr>
              <a:t>Co je to systém? </a:t>
            </a:r>
          </a:p>
        </p:txBody>
      </p:sp>
      <p:sp>
        <p:nvSpPr>
          <p:cNvPr name="TextBox 3" id="3"/>
          <p:cNvSpPr txBox="true"/>
          <p:nvPr/>
        </p:nvSpPr>
        <p:spPr>
          <a:xfrm rot="0">
            <a:off x="6616190" y="1264243"/>
            <a:ext cx="9977584" cy="7682314"/>
          </a:xfrm>
          <a:prstGeom prst="rect">
            <a:avLst/>
          </a:prstGeom>
        </p:spPr>
        <p:txBody>
          <a:bodyPr anchor="t" rtlCol="false" tIns="0" lIns="0" bIns="0" rIns="0">
            <a:spAutoFit/>
          </a:bodyPr>
          <a:lstStyle/>
          <a:p>
            <a:pPr algn="l">
              <a:lnSpc>
                <a:spcPts val="4424"/>
              </a:lnSpc>
            </a:pPr>
          </a:p>
          <a:p>
            <a:pPr algn="l">
              <a:lnSpc>
                <a:spcPts val="4424"/>
              </a:lnSpc>
            </a:pPr>
          </a:p>
          <a:p>
            <a:pPr algn="l">
              <a:lnSpc>
                <a:spcPts val="5720"/>
              </a:lnSpc>
            </a:pPr>
            <a:r>
              <a:rPr lang="en-US" sz="3972" i="true" spc="35">
                <a:solidFill>
                  <a:srgbClr val="000000"/>
                </a:solidFill>
                <a:latin typeface="TT Rounds Condensed Italics"/>
                <a:ea typeface="TT Rounds Condensed Italics"/>
                <a:cs typeface="TT Rounds Condensed Italics"/>
                <a:sym typeface="TT Rounds Condensed Italics"/>
              </a:rPr>
              <a:t>čím více</a:t>
            </a:r>
            <a:r>
              <a:rPr lang="en-US" sz="3972" spc="35">
                <a:solidFill>
                  <a:srgbClr val="000000"/>
                </a:solidFill>
                <a:latin typeface="TT Rounds Condensed"/>
                <a:ea typeface="TT Rounds Condensed"/>
                <a:cs typeface="TT Rounds Condensed"/>
                <a:sym typeface="TT Rounds Condensed"/>
              </a:rPr>
              <a:t> </a:t>
            </a:r>
            <a:r>
              <a:rPr lang="en-US" sz="3972" i="true" spc="35">
                <a:solidFill>
                  <a:srgbClr val="000000"/>
                </a:solidFill>
                <a:latin typeface="TT Rounds Condensed Italics"/>
                <a:ea typeface="TT Rounds Condensed Italics"/>
                <a:cs typeface="TT Rounds Condensed Italics"/>
                <a:sym typeface="TT Rounds Condensed Italics"/>
              </a:rPr>
              <a:t>toho o systému říkáme - čím více ho používáme v různých kontextech a k různým</a:t>
            </a:r>
            <a:r>
              <a:rPr lang="en-US" sz="3972" spc="35">
                <a:solidFill>
                  <a:srgbClr val="000000"/>
                </a:solidFill>
                <a:latin typeface="TT Rounds Condensed"/>
                <a:ea typeface="TT Rounds Condensed"/>
                <a:cs typeface="TT Rounds Condensed"/>
                <a:sym typeface="TT Rounds Condensed"/>
              </a:rPr>
              <a:t> </a:t>
            </a:r>
            <a:r>
              <a:rPr lang="en-US" sz="3972" i="true" spc="35">
                <a:solidFill>
                  <a:srgbClr val="000000"/>
                </a:solidFill>
                <a:latin typeface="TT Rounds Condensed Italics"/>
                <a:ea typeface="TT Rounds Condensed Italics"/>
                <a:cs typeface="TT Rounds Condensed Italics"/>
                <a:sym typeface="TT Rounds Condensed Italics"/>
              </a:rPr>
              <a:t>účelům - tím méně je pravděpodobné, že na otázku „co je to systém“ </a:t>
            </a:r>
            <a:r>
              <a:rPr lang="en-US" sz="3972" spc="35">
                <a:solidFill>
                  <a:srgbClr val="000000"/>
                </a:solidFill>
                <a:latin typeface="TT Rounds Condensed"/>
                <a:ea typeface="TT Rounds Condensed"/>
                <a:cs typeface="TT Rounds Condensed"/>
                <a:sym typeface="TT Rounds Condensed"/>
              </a:rPr>
              <a:t>odpovíme nějakou jasnou a jedinou </a:t>
            </a:r>
            <a:r>
              <a:rPr lang="en-US" sz="3972" i="true" spc="35">
                <a:solidFill>
                  <a:srgbClr val="000000"/>
                </a:solidFill>
                <a:latin typeface="TT Rounds Condensed Italics"/>
                <a:ea typeface="TT Rounds Condensed Italics"/>
                <a:cs typeface="TT Rounds Condensed Italics"/>
                <a:sym typeface="TT Rounds Condensed Italics"/>
              </a:rPr>
              <a:t>definicí.</a:t>
            </a:r>
          </a:p>
          <a:p>
            <a:pPr algn="l">
              <a:lnSpc>
                <a:spcPts val="4424"/>
              </a:lnSpc>
            </a:pPr>
          </a:p>
          <a:p>
            <a:pPr algn="l">
              <a:lnSpc>
                <a:spcPts val="4424"/>
              </a:lnSpc>
            </a:pPr>
          </a:p>
          <a:p>
            <a:pPr algn="l">
              <a:lnSpc>
                <a:spcPts val="3272"/>
              </a:lnSpc>
            </a:pPr>
            <a:r>
              <a:rPr lang="en-US" sz="2272" spc="20">
                <a:solidFill>
                  <a:srgbClr val="000000"/>
                </a:solidFill>
                <a:latin typeface="TT Rounds Condensed"/>
                <a:ea typeface="TT Rounds Condensed"/>
                <a:cs typeface="TT Rounds Condensed"/>
                <a:sym typeface="TT Rounds Condensed"/>
              </a:rPr>
              <a:t> Clifford Siskin, The Shaping of Modern Knowledge</a:t>
            </a:r>
          </a:p>
          <a:p>
            <a:pPr algn="l">
              <a:lnSpc>
                <a:spcPts val="4424"/>
              </a:lnSpc>
            </a:pPr>
          </a:p>
          <a:p>
            <a:pPr algn="l">
              <a:lnSpc>
                <a:spcPts val="3318"/>
              </a:lnSpc>
            </a:pPr>
          </a:p>
          <a:p>
            <a:pPr algn="l">
              <a:lnSpc>
                <a:spcPts val="3318"/>
              </a:lnSpc>
            </a:pP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333" r="0" b="-83333"/>
            </a:stretch>
          </a:blipFill>
        </p:spPr>
      </p:sp>
      <p:sp>
        <p:nvSpPr>
          <p:cNvPr name="TextBox 3" id="3"/>
          <p:cNvSpPr txBox="true"/>
          <p:nvPr/>
        </p:nvSpPr>
        <p:spPr>
          <a:xfrm rot="0">
            <a:off x="4070145" y="6493413"/>
            <a:ext cx="10147710" cy="1525467"/>
          </a:xfrm>
          <a:prstGeom prst="rect">
            <a:avLst/>
          </a:prstGeom>
        </p:spPr>
        <p:txBody>
          <a:bodyPr anchor="t" rtlCol="false" tIns="0" lIns="0" bIns="0" rIns="0">
            <a:spAutoFit/>
          </a:bodyPr>
          <a:lstStyle/>
          <a:p>
            <a:pPr algn="ctr">
              <a:lnSpc>
                <a:spcPts val="12657"/>
              </a:lnSpc>
            </a:pPr>
            <a:r>
              <a:rPr lang="en-US" b="true" sz="8494">
                <a:solidFill>
                  <a:srgbClr val="FFFFFF"/>
                </a:solidFill>
                <a:latin typeface="TT Rounds Condensed Bold"/>
                <a:ea typeface="TT Rounds Condensed Bold"/>
                <a:cs typeface="TT Rounds Condensed Bold"/>
                <a:sym typeface="TT Rounds Condensed Bold"/>
              </a:rPr>
              <a:t>To zní jako design!</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333" r="0" b="-83333"/>
            </a:stretch>
          </a:blipFill>
        </p:spPr>
      </p:sp>
      <p:sp>
        <p:nvSpPr>
          <p:cNvPr name="TextBox 3" id="3"/>
          <p:cNvSpPr txBox="true"/>
          <p:nvPr/>
        </p:nvSpPr>
        <p:spPr>
          <a:xfrm rot="0">
            <a:off x="1198745" y="930629"/>
            <a:ext cx="15205159" cy="8263817"/>
          </a:xfrm>
          <a:prstGeom prst="rect">
            <a:avLst/>
          </a:prstGeom>
        </p:spPr>
        <p:txBody>
          <a:bodyPr anchor="t" rtlCol="false" tIns="0" lIns="0" bIns="0" rIns="0">
            <a:spAutoFit/>
          </a:bodyPr>
          <a:lstStyle/>
          <a:p>
            <a:pPr algn="ctr">
              <a:lnSpc>
                <a:spcPts val="8249"/>
              </a:lnSpc>
            </a:pPr>
            <a:r>
              <a:rPr lang="en-US" sz="5536">
                <a:solidFill>
                  <a:srgbClr val="FFFFFF"/>
                </a:solidFill>
                <a:latin typeface="TT Rounds Condensed"/>
                <a:ea typeface="TT Rounds Condensed"/>
                <a:cs typeface="TT Rounds Condensed"/>
                <a:sym typeface="TT Rounds Condensed"/>
              </a:rPr>
              <a:t> </a:t>
            </a:r>
          </a:p>
          <a:p>
            <a:pPr algn="ctr">
              <a:lnSpc>
                <a:spcPts val="8249"/>
              </a:lnSpc>
            </a:pPr>
          </a:p>
          <a:p>
            <a:pPr algn="ctr">
              <a:lnSpc>
                <a:spcPts val="8249"/>
              </a:lnSpc>
            </a:pPr>
          </a:p>
          <a:p>
            <a:pPr algn="ctr">
              <a:lnSpc>
                <a:spcPts val="8249"/>
              </a:lnSpc>
            </a:pPr>
          </a:p>
          <a:p>
            <a:pPr algn="ctr">
              <a:lnSpc>
                <a:spcPts val="8249"/>
              </a:lnSpc>
            </a:pPr>
            <a:r>
              <a:rPr lang="en-US" sz="5536" b="true">
                <a:solidFill>
                  <a:srgbClr val="FFFFFF"/>
                </a:solidFill>
                <a:latin typeface="TT Rounds Condensed Bold"/>
                <a:ea typeface="TT Rounds Condensed Bold"/>
                <a:cs typeface="TT Rounds Condensed Bold"/>
                <a:sym typeface="TT Rounds Condensed Bold"/>
              </a:rPr>
              <a:t>Design je přímým nástrojem pro pochopení systémů a tvorby intervencí do něj</a:t>
            </a:r>
          </a:p>
          <a:p>
            <a:pPr algn="ctr">
              <a:lnSpc>
                <a:spcPts val="8249"/>
              </a:lnSpc>
            </a:pPr>
          </a:p>
          <a:p>
            <a:pPr algn="ctr">
              <a:lnSpc>
                <a:spcPts val="8249"/>
              </a:lnSpc>
            </a:pP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333" r="0" b="-83333"/>
            </a:stretch>
          </a:blipFill>
        </p:spPr>
      </p:sp>
      <p:sp>
        <p:nvSpPr>
          <p:cNvPr name="Freeform 3" id="3"/>
          <p:cNvSpPr/>
          <p:nvPr/>
        </p:nvSpPr>
        <p:spPr>
          <a:xfrm flipH="false" flipV="false" rot="0">
            <a:off x="9764374" y="491180"/>
            <a:ext cx="6570033" cy="9371162"/>
          </a:xfrm>
          <a:custGeom>
            <a:avLst/>
            <a:gdLst/>
            <a:ahLst/>
            <a:cxnLst/>
            <a:rect r="r" b="b" t="t" l="l"/>
            <a:pathLst>
              <a:path h="9371162" w="6570033">
                <a:moveTo>
                  <a:pt x="0" y="0"/>
                </a:moveTo>
                <a:lnTo>
                  <a:pt x="6570032" y="0"/>
                </a:lnTo>
                <a:lnTo>
                  <a:pt x="6570032" y="9371162"/>
                </a:lnTo>
                <a:lnTo>
                  <a:pt x="0" y="9371162"/>
                </a:lnTo>
                <a:lnTo>
                  <a:pt x="0" y="0"/>
                </a:lnTo>
                <a:close/>
              </a:path>
            </a:pathLst>
          </a:custGeom>
          <a:blipFill>
            <a:blip r:embed="rId3"/>
            <a:stretch>
              <a:fillRect l="0" t="-6134" r="0" b="-6134"/>
            </a:stretch>
          </a:blipFill>
        </p:spPr>
      </p:sp>
      <p:sp>
        <p:nvSpPr>
          <p:cNvPr name="TextBox 4" id="4"/>
          <p:cNvSpPr txBox="true"/>
          <p:nvPr/>
        </p:nvSpPr>
        <p:spPr>
          <a:xfrm rot="0">
            <a:off x="1028700" y="7520742"/>
            <a:ext cx="7410662" cy="1757554"/>
          </a:xfrm>
          <a:prstGeom prst="rect">
            <a:avLst/>
          </a:prstGeom>
        </p:spPr>
        <p:txBody>
          <a:bodyPr anchor="t" rtlCol="false" tIns="0" lIns="0" bIns="0" rIns="0">
            <a:spAutoFit/>
          </a:bodyPr>
          <a:lstStyle/>
          <a:p>
            <a:pPr algn="l">
              <a:lnSpc>
                <a:spcPts val="3378"/>
              </a:lnSpc>
            </a:pPr>
            <a:r>
              <a:rPr lang="en-US" sz="3910">
                <a:solidFill>
                  <a:srgbClr val="FFFFFF"/>
                </a:solidFill>
                <a:latin typeface="TT Rounds Condensed"/>
                <a:ea typeface="TT Rounds Condensed"/>
                <a:cs typeface="TT Rounds Condensed"/>
                <a:sym typeface="TT Rounds Condensed"/>
              </a:rPr>
              <a:t>Zdroj: Dan Lockton: Design with Intent. A design pattern toolkit for environmental &amp; social behaviour change, str. 97.</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333" r="0" b="-83333"/>
            </a:stretch>
          </a:blipFill>
        </p:spPr>
      </p:sp>
      <p:sp>
        <p:nvSpPr>
          <p:cNvPr name="Freeform 3" id="3"/>
          <p:cNvSpPr/>
          <p:nvPr/>
        </p:nvSpPr>
        <p:spPr>
          <a:xfrm flipH="false" flipV="false" rot="0">
            <a:off x="1299714" y="731089"/>
            <a:ext cx="15688572" cy="8824822"/>
          </a:xfrm>
          <a:custGeom>
            <a:avLst/>
            <a:gdLst/>
            <a:ahLst/>
            <a:cxnLst/>
            <a:rect r="r" b="b" t="t" l="l"/>
            <a:pathLst>
              <a:path h="8824822" w="15688572">
                <a:moveTo>
                  <a:pt x="0" y="0"/>
                </a:moveTo>
                <a:lnTo>
                  <a:pt x="15688572" y="0"/>
                </a:lnTo>
                <a:lnTo>
                  <a:pt x="15688572" y="8824822"/>
                </a:lnTo>
                <a:lnTo>
                  <a:pt x="0" y="8824822"/>
                </a:lnTo>
                <a:lnTo>
                  <a:pt x="0" y="0"/>
                </a:lnTo>
                <a:close/>
              </a:path>
            </a:pathLst>
          </a:custGeom>
          <a:blipFill>
            <a:blip r:embed="rId3"/>
            <a:stretch>
              <a:fillRect l="0" t="0" r="0" b="0"/>
            </a:stretch>
          </a:blipFill>
        </p:spPr>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333" r="0" b="-83333"/>
            </a:stretch>
          </a:blipFill>
        </p:spPr>
      </p:sp>
      <p:sp>
        <p:nvSpPr>
          <p:cNvPr name="TextBox 3" id="3"/>
          <p:cNvSpPr txBox="true"/>
          <p:nvPr/>
        </p:nvSpPr>
        <p:spPr>
          <a:xfrm rot="0">
            <a:off x="4070145" y="3792253"/>
            <a:ext cx="10147710" cy="2502470"/>
          </a:xfrm>
          <a:prstGeom prst="rect">
            <a:avLst/>
          </a:prstGeom>
        </p:spPr>
        <p:txBody>
          <a:bodyPr anchor="t" rtlCol="false" tIns="0" lIns="0" bIns="0" rIns="0">
            <a:spAutoFit/>
          </a:bodyPr>
          <a:lstStyle/>
          <a:p>
            <a:pPr algn="ctr">
              <a:lnSpc>
                <a:spcPts val="10124"/>
              </a:lnSpc>
            </a:pPr>
            <a:r>
              <a:rPr lang="en-US" b="true" sz="6794">
                <a:solidFill>
                  <a:srgbClr val="FFFFFF"/>
                </a:solidFill>
                <a:latin typeface="TT Rounds Condensed Bold"/>
                <a:ea typeface="TT Rounds Condensed Bold"/>
                <a:cs typeface="TT Rounds Condensed Bold"/>
                <a:sym typeface="TT Rounds Condensed Bold"/>
              </a:rPr>
              <a:t>Modernita jako živá entita v nás </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333" r="0" b="-83333"/>
            </a:stretch>
          </a:blipFill>
        </p:spPr>
      </p:sp>
      <p:sp>
        <p:nvSpPr>
          <p:cNvPr name="TextBox 3" id="3"/>
          <p:cNvSpPr txBox="true"/>
          <p:nvPr/>
        </p:nvSpPr>
        <p:spPr>
          <a:xfrm rot="0">
            <a:off x="1113094" y="1364998"/>
            <a:ext cx="16061811" cy="7385554"/>
          </a:xfrm>
          <a:prstGeom prst="rect">
            <a:avLst/>
          </a:prstGeom>
        </p:spPr>
        <p:txBody>
          <a:bodyPr anchor="t" rtlCol="false" tIns="0" lIns="0" bIns="0" rIns="0">
            <a:spAutoFit/>
          </a:bodyPr>
          <a:lstStyle/>
          <a:p>
            <a:pPr algn="l">
              <a:lnSpc>
                <a:spcPts val="8714"/>
              </a:lnSpc>
            </a:pPr>
            <a:r>
              <a:rPr lang="en-US" sz="5848" i="true" b="true">
                <a:solidFill>
                  <a:srgbClr val="FFFFFF"/>
                </a:solidFill>
                <a:latin typeface="TT Rounds Condensed Bold Italics"/>
                <a:ea typeface="TT Rounds Condensed Bold Italics"/>
                <a:cs typeface="TT Rounds Condensed Bold Italics"/>
                <a:sym typeface="TT Rounds Condensed Bold Italics"/>
              </a:rPr>
              <a:t> “the master’s tools will never dismantle the master’s house. They may allow us temporarily to beat him at his own game, but they will never enable us to bring about genuine change.”</a:t>
            </a:r>
          </a:p>
          <a:p>
            <a:pPr algn="l">
              <a:lnSpc>
                <a:spcPts val="8714"/>
              </a:lnSpc>
            </a:pPr>
          </a:p>
          <a:p>
            <a:pPr algn="l">
              <a:lnSpc>
                <a:spcPts val="6330"/>
              </a:lnSpc>
            </a:pPr>
            <a:r>
              <a:rPr lang="en-US" sz="4248" b="true">
                <a:solidFill>
                  <a:srgbClr val="FFFFFF"/>
                </a:solidFill>
                <a:latin typeface="TT Rounds Condensed Bold"/>
                <a:ea typeface="TT Rounds Condensed Bold"/>
                <a:cs typeface="TT Rounds Condensed Bold"/>
                <a:sym typeface="TT Rounds Condensed Bold"/>
              </a:rPr>
              <a:t>Audre Lorde</a:t>
            </a:r>
            <a:r>
              <a:rPr lang="en-US" sz="4248" i="true" b="true">
                <a:solidFill>
                  <a:srgbClr val="FFFFFF"/>
                </a:solidFill>
                <a:latin typeface="TT Rounds Condensed Bold Italics"/>
                <a:ea typeface="TT Rounds Condensed Bold Italics"/>
                <a:cs typeface="TT Rounds Condensed Bold Italics"/>
                <a:sym typeface="TT Rounds Condensed Bold Italics"/>
              </a:rPr>
              <a:t> </a:t>
            </a:r>
          </a:p>
          <a:p>
            <a:pPr algn="l">
              <a:lnSpc>
                <a:spcPts val="8714"/>
              </a:lnSpc>
            </a:pP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333" r="0" b="-83333"/>
            </a:stretch>
          </a:blipFill>
        </p:spPr>
      </p:sp>
      <p:sp>
        <p:nvSpPr>
          <p:cNvPr name="TextBox 3" id="3"/>
          <p:cNvSpPr txBox="true"/>
          <p:nvPr/>
        </p:nvSpPr>
        <p:spPr>
          <a:xfrm rot="0">
            <a:off x="1866332" y="3279264"/>
            <a:ext cx="14555336" cy="3585597"/>
          </a:xfrm>
          <a:prstGeom prst="rect">
            <a:avLst/>
          </a:prstGeom>
        </p:spPr>
        <p:txBody>
          <a:bodyPr anchor="t" rtlCol="false" tIns="0" lIns="0" bIns="0" rIns="0">
            <a:spAutoFit/>
          </a:bodyPr>
          <a:lstStyle/>
          <a:p>
            <a:pPr algn="ctr">
              <a:lnSpc>
                <a:spcPts val="7896"/>
              </a:lnSpc>
            </a:pPr>
            <a:r>
              <a:rPr lang="en-US" b="true" sz="5299" i="true">
                <a:solidFill>
                  <a:srgbClr val="FFFFFF"/>
                </a:solidFill>
                <a:latin typeface="TT Rounds Condensed Bold Italics"/>
                <a:ea typeface="TT Rounds Condensed Bold Italics"/>
                <a:cs typeface="TT Rounds Condensed Bold Italics"/>
                <a:sym typeface="TT Rounds Condensed Bold Italics"/>
              </a:rPr>
              <a:t>modernita je spíše „kdo“ než „co“ - je prezentována jako mnohotvárná, živá entita. </a:t>
            </a:r>
          </a:p>
          <a:p>
            <a:pPr algn="ctr">
              <a:lnSpc>
                <a:spcPts val="6406"/>
              </a:lnSpc>
            </a:pPr>
          </a:p>
          <a:p>
            <a:pPr algn="ctr">
              <a:lnSpc>
                <a:spcPts val="6406"/>
              </a:lnSpc>
            </a:pPr>
            <a:r>
              <a:rPr lang="en-US" sz="4299">
                <a:solidFill>
                  <a:srgbClr val="FFFFFF"/>
                </a:solidFill>
                <a:latin typeface="TT Rounds Condensed"/>
                <a:ea typeface="TT Rounds Condensed"/>
                <a:cs typeface="TT Rounds Condensed"/>
                <a:sym typeface="TT Rounds Condensed"/>
              </a:rPr>
              <a:t>Zdroj: Hospicing modernity</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333" r="0" b="-83333"/>
            </a:stretch>
          </a:blipFill>
        </p:spPr>
      </p:sp>
      <p:pic>
        <p:nvPicPr>
          <p:cNvPr name="Picture 3" id="3"/>
          <p:cNvPicPr>
            <a:picLocks noChangeAspect="true"/>
          </p:cNvPicPr>
          <p:nvPr>
            <a:videoFile r:link="rId4"/>
          </p:nvPr>
        </p:nvPicPr>
        <p:blipFill>
          <a:blip r:embed="rId3"/>
          <a:stretch>
            <a:fillRect/>
          </a:stretch>
        </p:blipFill>
        <p:spPr>
          <a:xfrm rot="0">
            <a:off x="3653314" y="2057400"/>
            <a:ext cx="10981372" cy="6172200"/>
          </a:xfrm>
          <a:prstGeom prst="rect">
            <a:avLst/>
          </a:prstGeom>
        </p:spPr>
      </p:pic>
      <p:sp>
        <p:nvSpPr>
          <p:cNvPr name="TextBox 4" id="4"/>
          <p:cNvSpPr txBox="true"/>
          <p:nvPr/>
        </p:nvSpPr>
        <p:spPr>
          <a:xfrm rot="0">
            <a:off x="3653314" y="8361680"/>
            <a:ext cx="10981372" cy="1820545"/>
          </a:xfrm>
          <a:prstGeom prst="rect">
            <a:avLst/>
          </a:prstGeom>
        </p:spPr>
        <p:txBody>
          <a:bodyPr anchor="t" rtlCol="false" tIns="0" lIns="0" bIns="0" rIns="0">
            <a:spAutoFit/>
          </a:bodyPr>
          <a:lstStyle/>
          <a:p>
            <a:pPr algn="ctr">
              <a:lnSpc>
                <a:spcPts val="7279"/>
              </a:lnSpc>
            </a:pPr>
            <a:r>
              <a:rPr lang="en-US" b="true" sz="5199" i="true">
                <a:solidFill>
                  <a:srgbClr val="FFFFFF"/>
                </a:solidFill>
                <a:latin typeface="TT Rounds Condensed Bold Italics"/>
                <a:ea typeface="TT Rounds Condensed Bold Italics"/>
                <a:cs typeface="TT Rounds Condensed Bold Italics"/>
                <a:sym typeface="TT Rounds Condensed Bold Italics"/>
              </a:rPr>
              <a:t>4 věci, před kterými moderní dle autorky zavírají oči</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333" r="0" b="-83333"/>
            </a:stretch>
          </a:blipFill>
        </p:spPr>
      </p:sp>
      <p:sp>
        <p:nvSpPr>
          <p:cNvPr name="TextBox 3" id="3"/>
          <p:cNvSpPr txBox="true"/>
          <p:nvPr/>
        </p:nvSpPr>
        <p:spPr>
          <a:xfrm rot="0">
            <a:off x="0" y="1313555"/>
            <a:ext cx="18288000" cy="6538723"/>
          </a:xfrm>
          <a:prstGeom prst="rect">
            <a:avLst/>
          </a:prstGeom>
        </p:spPr>
        <p:txBody>
          <a:bodyPr anchor="t" rtlCol="false" tIns="0" lIns="0" bIns="0" rIns="0">
            <a:spAutoFit/>
          </a:bodyPr>
          <a:lstStyle/>
          <a:p>
            <a:pPr algn="just">
              <a:lnSpc>
                <a:spcPts val="5724"/>
              </a:lnSpc>
            </a:pPr>
            <a:r>
              <a:rPr lang="en-US" b="true" sz="5300" spc="47">
                <a:solidFill>
                  <a:srgbClr val="FFFFFF"/>
                </a:solidFill>
                <a:latin typeface="TT Rounds Condensed Bold"/>
                <a:ea typeface="TT Rounds Condensed Bold"/>
                <a:cs typeface="TT Rounds Condensed Bold"/>
                <a:sym typeface="TT Rounds Condensed Bold"/>
              </a:rPr>
              <a:t>Diskuse</a:t>
            </a:r>
          </a:p>
          <a:p>
            <a:pPr algn="just">
              <a:lnSpc>
                <a:spcPts val="5724"/>
              </a:lnSpc>
            </a:pPr>
          </a:p>
          <a:p>
            <a:pPr algn="just">
              <a:lnSpc>
                <a:spcPts val="5724"/>
              </a:lnSpc>
              <a:spcBef>
                <a:spcPct val="0"/>
              </a:spcBef>
            </a:pPr>
            <a:r>
              <a:rPr lang="en-US" b="true" sz="5300" spc="47">
                <a:solidFill>
                  <a:srgbClr val="FFFFFF"/>
                </a:solidFill>
                <a:latin typeface="TT Rounds Condensed Bold"/>
                <a:ea typeface="TT Rounds Condensed Bold"/>
                <a:cs typeface="TT Rounds Condensed Bold"/>
                <a:sym typeface="TT Rounds Condensed Bold"/>
              </a:rPr>
              <a:t>Které z těchto popření je v kontextu vaší práce nejsilnější? Mezi vaší rodinou a přáteli? </a:t>
            </a:r>
          </a:p>
          <a:p>
            <a:pPr algn="just">
              <a:lnSpc>
                <a:spcPts val="5724"/>
              </a:lnSpc>
              <a:spcBef>
                <a:spcPct val="0"/>
              </a:spcBef>
            </a:pPr>
          </a:p>
          <a:p>
            <a:pPr algn="just">
              <a:lnSpc>
                <a:spcPts val="5724"/>
              </a:lnSpc>
              <a:spcBef>
                <a:spcPct val="0"/>
              </a:spcBef>
            </a:pPr>
            <a:r>
              <a:rPr lang="en-US" b="true" sz="5300" spc="47">
                <a:solidFill>
                  <a:srgbClr val="FFFFFF"/>
                </a:solidFill>
                <a:latin typeface="TT Rounds Condensed Bold"/>
                <a:ea typeface="TT Rounds Condensed Bold"/>
                <a:cs typeface="TT Rounds Condensed Bold"/>
                <a:sym typeface="TT Rounds Condensed Bold"/>
              </a:rPr>
              <a:t>Kterému z těchto popření se cítíte v tuto chvíli nejlépe připraveni čelit? </a:t>
            </a:r>
          </a:p>
          <a:p>
            <a:pPr algn="just">
              <a:lnSpc>
                <a:spcPts val="5724"/>
              </a:lnSpc>
              <a:spcBef>
                <a:spcPct val="0"/>
              </a:spcBef>
            </a:pPr>
          </a:p>
          <a:p>
            <a:pPr algn="just">
              <a:lnSpc>
                <a:spcPts val="5724"/>
              </a:lnSpc>
              <a:spcBef>
                <a:spcPct val="0"/>
              </a:spcBef>
            </a:pPr>
            <a:r>
              <a:rPr lang="en-US" b="true" sz="5300" spc="49">
                <a:solidFill>
                  <a:srgbClr val="FFFFFF"/>
                </a:solidFill>
                <a:latin typeface="TT Rounds Condensed Bold"/>
                <a:ea typeface="TT Rounds Condensed Bold"/>
                <a:cs typeface="TT Rounds Condensed Bold"/>
                <a:sym typeface="TT Rounds Condensed Bold"/>
              </a:rPr>
              <a:t>Které popření je pro vás nejnáročnější a proč?</a:t>
            </a: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333" r="0" b="-83333"/>
            </a:stretch>
          </a:blipFill>
        </p:spPr>
      </p:sp>
      <p:sp>
        <p:nvSpPr>
          <p:cNvPr name="TextBox 3" id="3"/>
          <p:cNvSpPr txBox="true"/>
          <p:nvPr/>
        </p:nvSpPr>
        <p:spPr>
          <a:xfrm rot="0">
            <a:off x="3911489" y="1877728"/>
            <a:ext cx="10147710" cy="6331520"/>
          </a:xfrm>
          <a:prstGeom prst="rect">
            <a:avLst/>
          </a:prstGeom>
        </p:spPr>
        <p:txBody>
          <a:bodyPr anchor="t" rtlCol="false" tIns="0" lIns="0" bIns="0" rIns="0">
            <a:spAutoFit/>
          </a:bodyPr>
          <a:lstStyle/>
          <a:p>
            <a:pPr algn="ctr">
              <a:lnSpc>
                <a:spcPts val="10124"/>
              </a:lnSpc>
            </a:pPr>
            <a:r>
              <a:rPr lang="en-US" sz="6794" b="true">
                <a:solidFill>
                  <a:srgbClr val="FFFFFF"/>
                </a:solidFill>
                <a:latin typeface="TT Rounds Condensed Bold"/>
                <a:ea typeface="TT Rounds Condensed Bold"/>
                <a:cs typeface="TT Rounds Condensed Bold"/>
                <a:sym typeface="TT Rounds Condensed Bold"/>
              </a:rPr>
              <a:t>House od modernity</a:t>
            </a:r>
          </a:p>
          <a:p>
            <a:pPr algn="ctr">
              <a:lnSpc>
                <a:spcPts val="10124"/>
              </a:lnSpc>
            </a:pPr>
          </a:p>
          <a:p>
            <a:pPr algn="ctr">
              <a:lnSpc>
                <a:spcPts val="10124"/>
              </a:lnSpc>
            </a:pPr>
            <a:r>
              <a:rPr lang="en-US" sz="6794">
                <a:solidFill>
                  <a:srgbClr val="FFFFFF"/>
                </a:solidFill>
                <a:latin typeface="TT Rounds Condensed"/>
                <a:ea typeface="TT Rounds Condensed"/>
                <a:cs typeface="TT Rounds Condensed"/>
                <a:sym typeface="TT Rounds Condensed"/>
              </a:rPr>
              <a:t>https://decolonialfutures.net/portfolio/mini-zine-house-mycelium/</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74381" y="1503386"/>
            <a:ext cx="16139238" cy="7754914"/>
          </a:xfrm>
          <a:prstGeom prst="rect">
            <a:avLst/>
          </a:prstGeom>
        </p:spPr>
        <p:txBody>
          <a:bodyPr anchor="t" rtlCol="false" tIns="0" lIns="0" bIns="0" rIns="0">
            <a:spAutoFit/>
          </a:bodyPr>
          <a:lstStyle/>
          <a:p>
            <a:pPr algn="l">
              <a:lnSpc>
                <a:spcPts val="3187"/>
              </a:lnSpc>
            </a:pPr>
          </a:p>
          <a:p>
            <a:pPr algn="l">
              <a:lnSpc>
                <a:spcPts val="3187"/>
              </a:lnSpc>
            </a:pPr>
          </a:p>
          <a:p>
            <a:pPr algn="l">
              <a:lnSpc>
                <a:spcPts val="5449"/>
              </a:lnSpc>
            </a:pPr>
            <a:r>
              <a:rPr lang="en-US" sz="4036" spc="36">
                <a:solidFill>
                  <a:srgbClr val="000000"/>
                </a:solidFill>
                <a:latin typeface="TT Rounds Condensed"/>
                <a:ea typeface="TT Rounds Condensed"/>
                <a:cs typeface="TT Rounds Condensed"/>
                <a:sym typeface="TT Rounds Condensed"/>
              </a:rPr>
              <a:t>1.</a:t>
            </a:r>
          </a:p>
          <a:p>
            <a:pPr algn="l">
              <a:lnSpc>
                <a:spcPts val="5449"/>
              </a:lnSpc>
            </a:pPr>
            <a:r>
              <a:rPr lang="en-US" sz="4036" spc="36">
                <a:solidFill>
                  <a:srgbClr val="000000"/>
                </a:solidFill>
                <a:latin typeface="TT Rounds Condensed"/>
                <a:ea typeface="TT Rounds Condensed"/>
                <a:cs typeface="TT Rounds Condensed"/>
                <a:sym typeface="TT Rounds Condensed"/>
              </a:rPr>
              <a:t>systémy jsou vždy jen modely, a ne vlastnosti reálného světa. Ať už se jedná o matematické modely, nebo např. gigamapy, které jsou typickým nástrojem systémového designu.„Systémovost“ je spíše v pozorování než v pozorovaném (vzpomeňte si na Galilea a jeho “systémy” Země a měsíce/ Jupiteru a jeho měsíců).</a:t>
            </a:r>
          </a:p>
          <a:p>
            <a:pPr algn="l">
              <a:lnSpc>
                <a:spcPts val="5449"/>
              </a:lnSpc>
            </a:pPr>
          </a:p>
          <a:p>
            <a:pPr algn="l">
              <a:lnSpc>
                <a:spcPts val="3709"/>
              </a:lnSpc>
            </a:pPr>
          </a:p>
          <a:p>
            <a:pPr algn="l">
              <a:lnSpc>
                <a:spcPts val="3709"/>
              </a:lnSpc>
            </a:pPr>
          </a:p>
          <a:p>
            <a:pPr algn="l">
              <a:lnSpc>
                <a:spcPts val="2434"/>
              </a:lnSpc>
            </a:pPr>
          </a:p>
          <a:p>
            <a:pPr algn="l">
              <a:lnSpc>
                <a:spcPts val="2434"/>
              </a:lnSpc>
            </a:pPr>
          </a:p>
          <a:p>
            <a:pPr algn="l">
              <a:lnSpc>
                <a:spcPts val="2434"/>
              </a:lnSpc>
            </a:pPr>
            <a:r>
              <a:rPr lang="en-US" sz="2253" i="true" spc="20">
                <a:solidFill>
                  <a:srgbClr val="000000"/>
                </a:solidFill>
                <a:latin typeface="TT Rounds Condensed Italics"/>
                <a:ea typeface="TT Rounds Condensed Italics"/>
                <a:cs typeface="TT Rounds Condensed Italics"/>
                <a:sym typeface="TT Rounds Condensed Italics"/>
              </a:rPr>
              <a:t> </a:t>
            </a:r>
          </a:p>
          <a:p>
            <a:pPr algn="l">
              <a:lnSpc>
                <a:spcPts val="2434"/>
              </a:lnSpc>
            </a:pP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333" r="0" b="-83333"/>
            </a:stretch>
          </a:blipFill>
        </p:spPr>
      </p:sp>
      <p:sp>
        <p:nvSpPr>
          <p:cNvPr name="TextBox 3" id="3"/>
          <p:cNvSpPr txBox="true"/>
          <p:nvPr/>
        </p:nvSpPr>
        <p:spPr>
          <a:xfrm rot="0">
            <a:off x="175113" y="657352"/>
            <a:ext cx="17632603" cy="9199892"/>
          </a:xfrm>
          <a:prstGeom prst="rect">
            <a:avLst/>
          </a:prstGeom>
        </p:spPr>
        <p:txBody>
          <a:bodyPr anchor="t" rtlCol="false" tIns="0" lIns="0" bIns="0" rIns="0">
            <a:spAutoFit/>
          </a:bodyPr>
          <a:lstStyle/>
          <a:p>
            <a:pPr algn="just">
              <a:lnSpc>
                <a:spcPts val="4531"/>
              </a:lnSpc>
            </a:pPr>
            <a:r>
              <a:rPr lang="en-US" sz="3041">
                <a:solidFill>
                  <a:srgbClr val="000000"/>
                </a:solidFill>
                <a:latin typeface="TT Rounds Condensed"/>
                <a:ea typeface="TT Rounds Condensed"/>
                <a:cs typeface="TT Rounds Condensed"/>
                <a:sym typeface="TT Rounds Condensed"/>
              </a:rPr>
              <a:t>Seznam zdrojů:</a:t>
            </a:r>
            <a:r>
              <a:rPr lang="en-US" sz="3041">
                <a:solidFill>
                  <a:srgbClr val="000000"/>
                </a:solidFill>
                <a:latin typeface="TT Rounds Condensed"/>
                <a:ea typeface="TT Rounds Condensed"/>
                <a:cs typeface="TT Rounds Condensed"/>
                <a:sym typeface="TT Rounds Condensed"/>
              </a:rPr>
              <a:t> </a:t>
            </a:r>
          </a:p>
          <a:p>
            <a:pPr algn="just">
              <a:lnSpc>
                <a:spcPts val="4531"/>
              </a:lnSpc>
            </a:pPr>
          </a:p>
          <a:p>
            <a:pPr algn="just" marL="656562" indent="-328281" lvl="1">
              <a:lnSpc>
                <a:spcPts val="4531"/>
              </a:lnSpc>
              <a:buFont typeface="Arial"/>
              <a:buChar char="•"/>
            </a:pPr>
            <a:r>
              <a:rPr lang="en-US" sz="3041">
                <a:solidFill>
                  <a:srgbClr val="000000"/>
                </a:solidFill>
                <a:latin typeface="TT Rounds Condensed"/>
                <a:ea typeface="TT Rounds Condensed"/>
                <a:cs typeface="TT Rounds Condensed"/>
                <a:sym typeface="TT Rounds Condensed"/>
              </a:rPr>
              <a:t>Siskin, Clifford. </a:t>
            </a:r>
            <a:r>
              <a:rPr lang="en-US" sz="3041" i="true">
                <a:solidFill>
                  <a:srgbClr val="000000"/>
                </a:solidFill>
                <a:latin typeface="TT Rounds Condensed Italics"/>
                <a:ea typeface="TT Rounds Condensed Italics"/>
                <a:cs typeface="TT Rounds Condensed Italics"/>
                <a:sym typeface="TT Rounds Condensed Italics"/>
              </a:rPr>
              <a:t>System: The shaping of modern knowledge</a:t>
            </a:r>
            <a:r>
              <a:rPr lang="en-US" sz="3041">
                <a:solidFill>
                  <a:srgbClr val="000000"/>
                </a:solidFill>
                <a:latin typeface="TT Rounds Condensed"/>
                <a:ea typeface="TT Rounds Condensed"/>
                <a:cs typeface="TT Rounds Condensed"/>
                <a:sym typeface="TT Rounds Condensed"/>
              </a:rPr>
              <a:t>. MIT Press, 2017. </a:t>
            </a:r>
          </a:p>
          <a:p>
            <a:pPr algn="just" marL="656562" indent="-328281" lvl="1">
              <a:lnSpc>
                <a:spcPts val="4531"/>
              </a:lnSpc>
              <a:buFont typeface="Arial"/>
              <a:buChar char="•"/>
            </a:pPr>
            <a:r>
              <a:rPr lang="en-US" sz="3041">
                <a:solidFill>
                  <a:srgbClr val="000000"/>
                </a:solidFill>
                <a:latin typeface="TT Rounds Condensed"/>
                <a:ea typeface="TT Rounds Condensed"/>
                <a:cs typeface="TT Rounds Condensed"/>
                <a:sym typeface="TT Rounds Condensed"/>
              </a:rPr>
              <a:t>Mulgan, Geoff. </a:t>
            </a:r>
            <a:r>
              <a:rPr lang="en-US" sz="3041" i="true">
                <a:solidFill>
                  <a:srgbClr val="000000"/>
                </a:solidFill>
                <a:latin typeface="TT Rounds Condensed Italics"/>
                <a:ea typeface="TT Rounds Condensed Italics"/>
                <a:cs typeface="TT Rounds Condensed Italics"/>
                <a:sym typeface="TT Rounds Condensed Italics"/>
              </a:rPr>
              <a:t>Another world is possible: How to reignite social and political imagination</a:t>
            </a:r>
            <a:r>
              <a:rPr lang="en-US" sz="3041">
                <a:solidFill>
                  <a:srgbClr val="000000"/>
                </a:solidFill>
                <a:latin typeface="TT Rounds Condensed"/>
                <a:ea typeface="TT Rounds Condensed"/>
                <a:cs typeface="TT Rounds Condensed"/>
                <a:sym typeface="TT Rounds Condensed"/>
              </a:rPr>
              <a:t>. Hurst Publishers, 2022. </a:t>
            </a:r>
            <a:r>
              <a:rPr lang="en-US" sz="3041" u="sng">
                <a:solidFill>
                  <a:srgbClr val="000000"/>
                </a:solidFill>
                <a:latin typeface="TT Rounds Condensed"/>
                <a:ea typeface="TT Rounds Condensed"/>
                <a:cs typeface="TT Rounds Condensed"/>
                <a:sym typeface="TT Rounds Condensed"/>
                <a:hlinkClick r:id="rId3" tooltip="https://www.hurstpublishers.com/book/another-world-is-possible/"/>
              </a:rPr>
              <a:t>https://www.hurstpublishers.com/book/another-world-is-possible/</a:t>
            </a:r>
            <a:r>
              <a:rPr lang="en-US" sz="3041">
                <a:solidFill>
                  <a:srgbClr val="000000"/>
                </a:solidFill>
                <a:latin typeface="TT Rounds Condensed"/>
                <a:ea typeface="TT Rounds Condensed"/>
                <a:cs typeface="TT Rounds Condensed"/>
                <a:sym typeface="TT Rounds Condensed"/>
              </a:rPr>
              <a:t> </a:t>
            </a:r>
          </a:p>
          <a:p>
            <a:pPr algn="just" marL="656562" indent="-328281" lvl="1">
              <a:lnSpc>
                <a:spcPts val="4531"/>
              </a:lnSpc>
              <a:buFont typeface="Arial"/>
              <a:buChar char="•"/>
            </a:pPr>
            <a:r>
              <a:rPr lang="en-US" sz="3041">
                <a:solidFill>
                  <a:srgbClr val="000000"/>
                </a:solidFill>
                <a:latin typeface="TT Rounds Condensed"/>
                <a:ea typeface="TT Rounds Condensed"/>
                <a:cs typeface="TT Rounds Condensed"/>
                <a:sym typeface="TT Rounds Condensed"/>
              </a:rPr>
              <a:t>Escobar, Arturo. </a:t>
            </a:r>
            <a:r>
              <a:rPr lang="en-US" sz="3041" i="true">
                <a:solidFill>
                  <a:srgbClr val="000000"/>
                </a:solidFill>
                <a:latin typeface="TT Rounds Condensed Italics"/>
                <a:ea typeface="TT Rounds Condensed Italics"/>
                <a:cs typeface="TT Rounds Condensed Italics"/>
                <a:sym typeface="TT Rounds Condensed Italics"/>
              </a:rPr>
              <a:t>Designs for the pluriverse: Radical interdependence, autonomy, and the making of worlds</a:t>
            </a:r>
            <a:r>
              <a:rPr lang="en-US" sz="3041">
                <a:solidFill>
                  <a:srgbClr val="000000"/>
                </a:solidFill>
                <a:latin typeface="TT Rounds Condensed"/>
                <a:ea typeface="TT Rounds Condensed"/>
                <a:cs typeface="TT Rounds Condensed"/>
                <a:sym typeface="TT Rounds Condensed"/>
              </a:rPr>
              <a:t>. Duke University Press, 2018. </a:t>
            </a:r>
          </a:p>
          <a:p>
            <a:pPr algn="just" marL="656562" indent="-328281" lvl="1">
              <a:lnSpc>
                <a:spcPts val="4531"/>
              </a:lnSpc>
              <a:buFont typeface="Arial"/>
              <a:buChar char="•"/>
            </a:pPr>
            <a:r>
              <a:rPr lang="en-US" sz="3041">
                <a:solidFill>
                  <a:srgbClr val="000000"/>
                </a:solidFill>
                <a:latin typeface="TT Rounds Condensed"/>
                <a:ea typeface="TT Rounds Condensed"/>
                <a:cs typeface="TT Rounds Condensed"/>
                <a:sym typeface="TT Rounds Condensed"/>
              </a:rPr>
              <a:t>De Oliveira, Vanessa Machado. </a:t>
            </a:r>
            <a:r>
              <a:rPr lang="en-US" sz="3041" i="true">
                <a:solidFill>
                  <a:srgbClr val="000000"/>
                </a:solidFill>
                <a:latin typeface="TT Rounds Condensed Italics"/>
                <a:ea typeface="TT Rounds Condensed Italics"/>
                <a:cs typeface="TT Rounds Condensed Italics"/>
                <a:sym typeface="TT Rounds Condensed Italics"/>
              </a:rPr>
              <a:t>Hospicing modernity: Facing humanity's wrongs and the implications for social activism</a:t>
            </a:r>
            <a:r>
              <a:rPr lang="en-US" sz="3041">
                <a:solidFill>
                  <a:srgbClr val="000000"/>
                </a:solidFill>
                <a:latin typeface="TT Rounds Condensed"/>
                <a:ea typeface="TT Rounds Condensed"/>
                <a:cs typeface="TT Rounds Condensed"/>
                <a:sym typeface="TT Rounds Condensed"/>
              </a:rPr>
              <a:t>. North Atlantic Books, 2021. </a:t>
            </a:r>
          </a:p>
          <a:p>
            <a:pPr algn="just" marL="656562" indent="-328281" lvl="1">
              <a:lnSpc>
                <a:spcPts val="4531"/>
              </a:lnSpc>
              <a:buFont typeface="Arial"/>
              <a:buChar char="•"/>
            </a:pPr>
            <a:r>
              <a:rPr lang="en-US" sz="3041" u="sng">
                <a:solidFill>
                  <a:srgbClr val="000000"/>
                </a:solidFill>
                <a:latin typeface="TT Rounds Condensed"/>
                <a:ea typeface="TT Rounds Condensed"/>
                <a:cs typeface="TT Rounds Condensed"/>
                <a:sym typeface="TT Rounds Condensed"/>
                <a:hlinkClick r:id="rId4" tooltip="https://www.e-flux.com/journal/139/561748/hospicing-modernity-a-conversation/"/>
              </a:rPr>
              <a:t>https://www.e-flux.com/journal/139/561748/hospicing-modernity-a-conversation/</a:t>
            </a:r>
          </a:p>
          <a:p>
            <a:pPr algn="just" marL="656562" indent="-328281" lvl="1">
              <a:lnSpc>
                <a:spcPts val="4531"/>
              </a:lnSpc>
              <a:buFont typeface="Arial"/>
              <a:buChar char="•"/>
            </a:pPr>
            <a:r>
              <a:rPr lang="en-US" sz="3041" u="sng">
                <a:solidFill>
                  <a:srgbClr val="000000"/>
                </a:solidFill>
                <a:latin typeface="TT Rounds Condensed"/>
                <a:ea typeface="TT Rounds Condensed"/>
                <a:cs typeface="TT Rounds Condensed"/>
                <a:sym typeface="TT Rounds Condensed"/>
              </a:rPr>
              <a:t>https://decolonialfutures.net/portfolio/mini-zine-house-mycelium/</a:t>
            </a:r>
            <a:r>
              <a:rPr lang="en-US" sz="3041">
                <a:solidFill>
                  <a:srgbClr val="000000"/>
                </a:solidFill>
                <a:latin typeface="TT Rounds Condensed"/>
                <a:ea typeface="TT Rounds Condensed"/>
                <a:cs typeface="TT Rounds Condensed"/>
                <a:sym typeface="TT Rounds Condensed"/>
              </a:rPr>
              <a:t> </a:t>
            </a:r>
          </a:p>
          <a:p>
            <a:pPr algn="just">
              <a:lnSpc>
                <a:spcPts val="4531"/>
              </a:lnSpc>
            </a:pPr>
          </a:p>
          <a:p>
            <a:pPr algn="ctr">
              <a:lnSpc>
                <a:spcPts val="5443"/>
              </a:lnSpc>
            </a:pPr>
          </a:p>
          <a:p>
            <a:pPr algn="ctr">
              <a:lnSpc>
                <a:spcPts val="14253"/>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Obsah obrázku obraz, oblečení, umění, boty  Popis byl vytvořen automaticky"/>
          <p:cNvSpPr/>
          <p:nvPr/>
        </p:nvSpPr>
        <p:spPr>
          <a:xfrm flipH="false" flipV="false" rot="0">
            <a:off x="30" y="1923"/>
            <a:ext cx="18287970" cy="10285077"/>
          </a:xfrm>
          <a:custGeom>
            <a:avLst/>
            <a:gdLst/>
            <a:ahLst/>
            <a:cxnLst/>
            <a:rect r="r" b="b" t="t" l="l"/>
            <a:pathLst>
              <a:path h="10285077" w="18287970">
                <a:moveTo>
                  <a:pt x="0" y="0"/>
                </a:moveTo>
                <a:lnTo>
                  <a:pt x="18287970" y="0"/>
                </a:lnTo>
                <a:lnTo>
                  <a:pt x="18287970" y="10285077"/>
                </a:lnTo>
                <a:lnTo>
                  <a:pt x="0" y="10285077"/>
                </a:lnTo>
                <a:lnTo>
                  <a:pt x="0" y="0"/>
                </a:lnTo>
                <a:close/>
              </a:path>
            </a:pathLst>
          </a:custGeom>
          <a:blipFill>
            <a:blip r:embed="rId2"/>
            <a:stretch>
              <a:fillRect l="0" t="-17799" r="-125" b="0"/>
            </a:stretch>
          </a:blipFill>
        </p:spPr>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112492" y="2223151"/>
            <a:ext cx="16063015" cy="6290803"/>
          </a:xfrm>
          <a:prstGeom prst="rect">
            <a:avLst/>
          </a:prstGeom>
        </p:spPr>
        <p:txBody>
          <a:bodyPr anchor="t" rtlCol="false" tIns="0" lIns="0" bIns="0" rIns="0">
            <a:spAutoFit/>
          </a:bodyPr>
          <a:lstStyle/>
          <a:p>
            <a:pPr algn="l">
              <a:lnSpc>
                <a:spcPts val="6363"/>
              </a:lnSpc>
            </a:pPr>
            <a:r>
              <a:rPr lang="en-US" sz="4644" spc="41">
                <a:solidFill>
                  <a:srgbClr val="000000"/>
                </a:solidFill>
                <a:latin typeface="TT Rounds Condensed"/>
                <a:ea typeface="TT Rounds Condensed"/>
                <a:cs typeface="TT Rounds Condensed"/>
                <a:sym typeface="TT Rounds Condensed"/>
              </a:rPr>
              <a:t>2. </a:t>
            </a:r>
          </a:p>
          <a:p>
            <a:pPr algn="l">
              <a:lnSpc>
                <a:spcPts val="6363"/>
              </a:lnSpc>
            </a:pPr>
            <a:r>
              <a:rPr lang="en-US" sz="4644" spc="41">
                <a:solidFill>
                  <a:srgbClr val="000000"/>
                </a:solidFill>
                <a:latin typeface="TT Rounds Condensed"/>
                <a:ea typeface="TT Rounds Condensed"/>
                <a:cs typeface="TT Rounds Condensed"/>
                <a:sym typeface="TT Rounds Condensed"/>
              </a:rPr>
              <a:t>všechny modely jsou špatné (Box &amp; Draper, 1987: 424). Slovo „špatné“ je hyperbola, která chce říct přibližně to, že jakkoli přesně mohou reprezentovat realitu (např. nedávné modely extrémních srážek), jsou vždy jen částí reality, nikdy ji nemohou odrážet v její komplexitě. Nicméně, nezbývá nám jiné, než je vytvářet a kriticky používat.</a:t>
            </a:r>
          </a:p>
          <a:p>
            <a:pPr algn="l">
              <a:lnSpc>
                <a:spcPts val="5016"/>
              </a:lnSpc>
              <a:spcBef>
                <a:spcPct val="0"/>
              </a:spcBef>
            </a:pPr>
            <a:r>
              <a:rPr lang="en-US" sz="4644" i="true" spc="43">
                <a:solidFill>
                  <a:srgbClr val="000000"/>
                </a:solidFill>
                <a:latin typeface="TT Rounds Condensed Italics"/>
                <a:ea typeface="TT Rounds Condensed Italics"/>
                <a:cs typeface="TT Rounds Condensed Italics"/>
                <a:sym typeface="TT Rounds Condensed Italics"/>
              </a:rPr>
              <a:t> </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112492" y="1281380"/>
            <a:ext cx="16063015" cy="7976920"/>
          </a:xfrm>
          <a:prstGeom prst="rect">
            <a:avLst/>
          </a:prstGeom>
        </p:spPr>
        <p:txBody>
          <a:bodyPr anchor="t" rtlCol="false" tIns="0" lIns="0" bIns="0" rIns="0">
            <a:spAutoFit/>
          </a:bodyPr>
          <a:lstStyle/>
          <a:p>
            <a:pPr algn="l">
              <a:lnSpc>
                <a:spcPts val="6363"/>
              </a:lnSpc>
            </a:pPr>
            <a:r>
              <a:rPr lang="en-US" sz="4644" spc="41">
                <a:solidFill>
                  <a:srgbClr val="000000"/>
                </a:solidFill>
                <a:latin typeface="TT Rounds Condensed"/>
                <a:ea typeface="TT Rounds Condensed"/>
                <a:cs typeface="TT Rounds Condensed"/>
                <a:sym typeface="TT Rounds Condensed"/>
              </a:rPr>
              <a:t>3.       </a:t>
            </a:r>
          </a:p>
          <a:p>
            <a:pPr algn="l">
              <a:lnSpc>
                <a:spcPts val="6363"/>
              </a:lnSpc>
            </a:pPr>
            <a:r>
              <a:rPr lang="en-US" sz="4644" spc="41">
                <a:solidFill>
                  <a:srgbClr val="000000"/>
                </a:solidFill>
                <a:latin typeface="TT Rounds Condensed"/>
                <a:ea typeface="TT Rounds Condensed"/>
                <a:cs typeface="TT Rounds Condensed"/>
                <a:sym typeface="TT Rounds Condensed"/>
              </a:rPr>
              <a:t>Tím, že chceme skrz systémové modely realitu uchopit, do ní současně zasahujeme. Studium systémů je vždy obojím - snahou o pochopení i zásahem (ať už to vědomě chceme, nebo ne). I když budeme tvrdit, že nejsme designéři*ky, ale jen nějací pozorovatelé, stejně budeme systém nějak ohýbat poznáváním. Je nemožné pochopit podstatu systému, aniž bychom do něj zasahovali a interagovali s ním. Učení/ poznání a intervence splývají dohromady. </a:t>
            </a:r>
          </a:p>
          <a:p>
            <a:pPr algn="l">
              <a:lnSpc>
                <a:spcPts val="6363"/>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670961" y="1899972"/>
            <a:ext cx="4718293" cy="6536693"/>
          </a:xfrm>
          <a:prstGeom prst="rect">
            <a:avLst/>
          </a:prstGeom>
        </p:spPr>
        <p:txBody>
          <a:bodyPr anchor="t" rtlCol="false" tIns="0" lIns="0" bIns="0" rIns="0">
            <a:spAutoFit/>
          </a:bodyPr>
          <a:lstStyle/>
          <a:p>
            <a:pPr algn="l">
              <a:lnSpc>
                <a:spcPts val="7486"/>
              </a:lnSpc>
            </a:pPr>
            <a:r>
              <a:rPr lang="en-US" sz="6931" spc="62">
                <a:solidFill>
                  <a:srgbClr val="000000"/>
                </a:solidFill>
                <a:latin typeface="TT Rounds Condensed"/>
                <a:ea typeface="TT Rounds Condensed"/>
                <a:cs typeface="TT Rounds Condensed"/>
                <a:sym typeface="TT Rounds Condensed"/>
              </a:rPr>
              <a:t>A teď něco malého týmového!</a:t>
            </a:r>
          </a:p>
          <a:p>
            <a:pPr algn="l">
              <a:lnSpc>
                <a:spcPts val="7486"/>
              </a:lnSpc>
            </a:pPr>
          </a:p>
          <a:p>
            <a:pPr algn="l">
              <a:lnSpc>
                <a:spcPts val="3119"/>
              </a:lnSpc>
            </a:pPr>
            <a:r>
              <a:rPr lang="en-US" sz="2888" spc="25">
                <a:solidFill>
                  <a:srgbClr val="000000"/>
                </a:solidFill>
                <a:latin typeface="TT Rounds Condensed"/>
                <a:ea typeface="TT Rounds Condensed"/>
                <a:cs typeface="TT Rounds Condensed"/>
                <a:sym typeface="TT Rounds Condensed"/>
              </a:rPr>
              <a:t>*rozdělte se do diskusních skupinek </a:t>
            </a:r>
          </a:p>
          <a:p>
            <a:pPr algn="l">
              <a:lnSpc>
                <a:spcPts val="3119"/>
              </a:lnSpc>
            </a:pPr>
          </a:p>
          <a:p>
            <a:pPr algn="l">
              <a:lnSpc>
                <a:spcPts val="3119"/>
              </a:lnSpc>
            </a:pPr>
          </a:p>
          <a:p>
            <a:pPr algn="l">
              <a:lnSpc>
                <a:spcPts val="3119"/>
              </a:lnSpc>
            </a:pPr>
          </a:p>
          <a:p>
            <a:pPr algn="l">
              <a:lnSpc>
                <a:spcPts val="3119"/>
              </a:lnSpc>
            </a:pPr>
          </a:p>
          <a:p>
            <a:pPr algn="l">
              <a:lnSpc>
                <a:spcPts val="3119"/>
              </a:lnSpc>
            </a:pPr>
          </a:p>
        </p:txBody>
      </p:sp>
      <p:sp>
        <p:nvSpPr>
          <p:cNvPr name="TextBox 3" id="3"/>
          <p:cNvSpPr txBox="true"/>
          <p:nvPr/>
        </p:nvSpPr>
        <p:spPr>
          <a:xfrm rot="0">
            <a:off x="6784016" y="363672"/>
            <a:ext cx="9706481" cy="9656917"/>
          </a:xfrm>
          <a:prstGeom prst="rect">
            <a:avLst/>
          </a:prstGeom>
        </p:spPr>
        <p:txBody>
          <a:bodyPr anchor="t" rtlCol="false" tIns="0" lIns="0" bIns="0" rIns="0">
            <a:spAutoFit/>
          </a:bodyPr>
          <a:lstStyle/>
          <a:p>
            <a:pPr algn="l">
              <a:lnSpc>
                <a:spcPts val="3635"/>
              </a:lnSpc>
            </a:pPr>
          </a:p>
          <a:p>
            <a:pPr algn="l">
              <a:lnSpc>
                <a:spcPts val="3635"/>
              </a:lnSpc>
            </a:pPr>
          </a:p>
          <a:p>
            <a:pPr algn="l">
              <a:lnSpc>
                <a:spcPts val="3635"/>
              </a:lnSpc>
            </a:pPr>
          </a:p>
          <a:p>
            <a:pPr algn="l">
              <a:lnSpc>
                <a:spcPts val="3635"/>
              </a:lnSpc>
            </a:pPr>
          </a:p>
          <a:p>
            <a:pPr algn="l">
              <a:lnSpc>
                <a:spcPts val="3635"/>
              </a:lnSpc>
            </a:pPr>
          </a:p>
          <a:p>
            <a:pPr algn="l">
              <a:lnSpc>
                <a:spcPts val="3635"/>
              </a:lnSpc>
            </a:pPr>
            <a:r>
              <a:rPr lang="en-US" b="true" sz="4207" i="true" spc="39">
                <a:solidFill>
                  <a:srgbClr val="000000"/>
                </a:solidFill>
                <a:latin typeface="TT Rounds Condensed Bold Italics"/>
                <a:ea typeface="TT Rounds Condensed Bold Italics"/>
                <a:cs typeface="TT Rounds Condensed Bold Italics"/>
                <a:sym typeface="TT Rounds Condensed Bold Italics"/>
              </a:rPr>
              <a:t>Víme, že systémy neexistují.</a:t>
            </a:r>
            <a:r>
              <a:rPr lang="en-US" b="true" sz="4207" spc="39">
                <a:solidFill>
                  <a:srgbClr val="000000"/>
                </a:solidFill>
                <a:latin typeface="TT Rounds Condensed Bold"/>
                <a:ea typeface="TT Rounds Condensed Bold"/>
                <a:cs typeface="TT Rounds Condensed Bold"/>
                <a:sym typeface="TT Rounds Condensed Bold"/>
              </a:rPr>
              <a:t> </a:t>
            </a:r>
            <a:r>
              <a:rPr lang="en-US" sz="4207" spc="39">
                <a:solidFill>
                  <a:srgbClr val="000000"/>
                </a:solidFill>
                <a:latin typeface="TT Rounds Condensed"/>
                <a:ea typeface="TT Rounds Condensed"/>
                <a:cs typeface="TT Rounds Condensed"/>
                <a:sym typeface="TT Rounds Condensed"/>
              </a:rPr>
              <a:t>Co si o tom myslíte? Souhlasíte, nebo ne? Jaké jsou příklady systémů, se kterými se setkáváte každý den? Jsou tyto systémy „skutečné“?</a:t>
            </a:r>
          </a:p>
          <a:p>
            <a:pPr algn="l">
              <a:lnSpc>
                <a:spcPts val="3635"/>
              </a:lnSpc>
            </a:pPr>
          </a:p>
          <a:p>
            <a:pPr algn="l">
              <a:lnSpc>
                <a:spcPts val="3635"/>
              </a:lnSpc>
            </a:pPr>
          </a:p>
          <a:p>
            <a:pPr algn="l">
              <a:lnSpc>
                <a:spcPts val="3635"/>
              </a:lnSpc>
            </a:pPr>
            <a:r>
              <a:rPr lang="en-US" b="true" sz="4207" i="true" spc="39">
                <a:solidFill>
                  <a:srgbClr val="000000"/>
                </a:solidFill>
                <a:latin typeface="TT Rounds Condensed Bold Italics"/>
                <a:ea typeface="TT Rounds Condensed Bold Italics"/>
                <a:cs typeface="TT Rounds Condensed Bold Italics"/>
                <a:sym typeface="TT Rounds Condensed Bold Italics"/>
              </a:rPr>
              <a:t>Všechny modely jsou špatné </a:t>
            </a:r>
            <a:r>
              <a:rPr lang="en-US" sz="4207" spc="39">
                <a:solidFill>
                  <a:srgbClr val="000000"/>
                </a:solidFill>
                <a:latin typeface="TT Rounds Condensed"/>
                <a:ea typeface="TT Rounds Condensed"/>
                <a:cs typeface="TT Rounds Condensed"/>
                <a:sym typeface="TT Rounds Condensed"/>
              </a:rPr>
              <a:t>– co tím autoři chtěli říci? Jak si můžeme být vědomi limitů našich modelů a přesto je efektivně používat?</a:t>
            </a:r>
          </a:p>
          <a:p>
            <a:pPr algn="l">
              <a:lnSpc>
                <a:spcPts val="3635"/>
              </a:lnSpc>
            </a:pPr>
          </a:p>
          <a:p>
            <a:pPr algn="l">
              <a:lnSpc>
                <a:spcPts val="3635"/>
              </a:lnSpc>
            </a:pPr>
          </a:p>
          <a:p>
            <a:pPr algn="l">
              <a:lnSpc>
                <a:spcPts val="3635"/>
              </a:lnSpc>
            </a:pPr>
          </a:p>
          <a:p>
            <a:pPr algn="l">
              <a:lnSpc>
                <a:spcPts val="3635"/>
              </a:lnSpc>
            </a:pPr>
          </a:p>
          <a:p>
            <a:pPr algn="l">
              <a:lnSpc>
                <a:spcPts val="3635"/>
              </a:lnSpc>
            </a:pPr>
          </a:p>
          <a:p>
            <a:pPr algn="l">
              <a:lnSpc>
                <a:spcPts val="3635"/>
              </a:lnSpc>
            </a:pP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1431597"/>
            <a:ext cx="16230600" cy="6142392"/>
          </a:xfrm>
          <a:prstGeom prst="rect">
            <a:avLst/>
          </a:prstGeom>
        </p:spPr>
        <p:txBody>
          <a:bodyPr anchor="t" rtlCol="false" tIns="0" lIns="0" bIns="0" rIns="0">
            <a:spAutoFit/>
          </a:bodyPr>
          <a:lstStyle/>
          <a:p>
            <a:pPr algn="l">
              <a:lnSpc>
                <a:spcPts val="7486"/>
              </a:lnSpc>
            </a:pPr>
          </a:p>
          <a:p>
            <a:pPr algn="l">
              <a:lnSpc>
                <a:spcPts val="7486"/>
              </a:lnSpc>
            </a:pPr>
            <a:r>
              <a:rPr lang="en-US" sz="6931" spc="62">
                <a:solidFill>
                  <a:srgbClr val="000000"/>
                </a:solidFill>
                <a:latin typeface="TT Rounds Condensed"/>
                <a:ea typeface="TT Rounds Condensed"/>
                <a:cs typeface="TT Rounds Condensed"/>
                <a:sym typeface="TT Rounds Condensed"/>
              </a:rPr>
              <a:t>P</a:t>
            </a:r>
            <a:r>
              <a:rPr lang="en-US" sz="6931" spc="62">
                <a:solidFill>
                  <a:srgbClr val="000000"/>
                </a:solidFill>
                <a:latin typeface="TT Rounds Condensed"/>
                <a:ea typeface="TT Rounds Condensed"/>
                <a:cs typeface="TT Rounds Condensed"/>
                <a:sym typeface="TT Rounds Condensed"/>
              </a:rPr>
              <a:t>říkladem takového modelu je i následující obrázek...</a:t>
            </a:r>
          </a:p>
          <a:p>
            <a:pPr algn="l">
              <a:lnSpc>
                <a:spcPts val="7486"/>
              </a:lnSpc>
            </a:pPr>
          </a:p>
          <a:p>
            <a:pPr algn="l">
              <a:lnSpc>
                <a:spcPts val="3119"/>
              </a:lnSpc>
            </a:pPr>
          </a:p>
          <a:p>
            <a:pPr algn="l">
              <a:lnSpc>
                <a:spcPts val="3119"/>
              </a:lnSpc>
            </a:pPr>
          </a:p>
          <a:p>
            <a:pPr algn="l">
              <a:lnSpc>
                <a:spcPts val="3119"/>
              </a:lnSpc>
            </a:pPr>
          </a:p>
          <a:p>
            <a:pPr algn="l">
              <a:lnSpc>
                <a:spcPts val="3119"/>
              </a:lnSpc>
            </a:pPr>
          </a:p>
          <a:p>
            <a:pPr algn="l">
              <a:lnSpc>
                <a:spcPts val="3119"/>
              </a:lnSpc>
            </a:pPr>
          </a:p>
          <a:p>
            <a:pPr algn="l">
              <a:lnSpc>
                <a:spcPts val="3119"/>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DAGYLNY0HWA</dc:identifier>
  <dcterms:modified xsi:type="dcterms:W3CDTF">2011-08-01T06:04:30Z</dcterms:modified>
  <cp:revision>1</cp:revision>
  <dc:title>Kopie návrhu Sysmyš_ZS_24_9.pptx</dc:title>
</cp:coreProperties>
</file>