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2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Pilch" userId="ed0f7352-a839-477a-93e2-d7d1c7573239" providerId="ADAL" clId="{B4021421-7438-4B17-8C25-379882DB126C}"/>
    <pc:docChg chg="custSel modSld">
      <pc:chgData name="Pavel Pilch" userId="ed0f7352-a839-477a-93e2-d7d1c7573239" providerId="ADAL" clId="{B4021421-7438-4B17-8C25-379882DB126C}" dt="2023-10-09T05:33:29.614" v="225" actId="20577"/>
      <pc:docMkLst>
        <pc:docMk/>
      </pc:docMkLst>
      <pc:sldChg chg="modSp mod">
        <pc:chgData name="Pavel Pilch" userId="ed0f7352-a839-477a-93e2-d7d1c7573239" providerId="ADAL" clId="{B4021421-7438-4B17-8C25-379882DB126C}" dt="2023-10-09T05:23:01.886" v="126" actId="20577"/>
        <pc:sldMkLst>
          <pc:docMk/>
          <pc:sldMk cId="1211514371" sldId="257"/>
        </pc:sldMkLst>
        <pc:spChg chg="mod">
          <ac:chgData name="Pavel Pilch" userId="ed0f7352-a839-477a-93e2-d7d1c7573239" providerId="ADAL" clId="{B4021421-7438-4B17-8C25-379882DB126C}" dt="2023-10-09T05:23:01.886" v="126" actId="20577"/>
          <ac:spMkLst>
            <pc:docMk/>
            <pc:sldMk cId="1211514371" sldId="257"/>
            <ac:spMk id="3" creationId="{11204187-E5EC-4E30-BC90-D293107D85B2}"/>
          </ac:spMkLst>
        </pc:spChg>
      </pc:sldChg>
      <pc:sldChg chg="modSp mod">
        <pc:chgData name="Pavel Pilch" userId="ed0f7352-a839-477a-93e2-d7d1c7573239" providerId="ADAL" clId="{B4021421-7438-4B17-8C25-379882DB126C}" dt="2023-10-09T05:27:01.499" v="165" actId="20577"/>
        <pc:sldMkLst>
          <pc:docMk/>
          <pc:sldMk cId="690510575" sldId="258"/>
        </pc:sldMkLst>
        <pc:spChg chg="mod">
          <ac:chgData name="Pavel Pilch" userId="ed0f7352-a839-477a-93e2-d7d1c7573239" providerId="ADAL" clId="{B4021421-7438-4B17-8C25-379882DB126C}" dt="2023-10-09T05:27:01.499" v="165" actId="20577"/>
          <ac:spMkLst>
            <pc:docMk/>
            <pc:sldMk cId="690510575" sldId="258"/>
            <ac:spMk id="7" creationId="{21281463-00BD-418D-AFC1-FF9A78C12F3A}"/>
          </ac:spMkLst>
        </pc:spChg>
      </pc:sldChg>
      <pc:sldChg chg="modSp mod">
        <pc:chgData name="Pavel Pilch" userId="ed0f7352-a839-477a-93e2-d7d1c7573239" providerId="ADAL" clId="{B4021421-7438-4B17-8C25-379882DB126C}" dt="2021-10-15T11:51:37.249" v="0" actId="20577"/>
        <pc:sldMkLst>
          <pc:docMk/>
          <pc:sldMk cId="360968861" sldId="259"/>
        </pc:sldMkLst>
        <pc:spChg chg="mod">
          <ac:chgData name="Pavel Pilch" userId="ed0f7352-a839-477a-93e2-d7d1c7573239" providerId="ADAL" clId="{B4021421-7438-4B17-8C25-379882DB126C}" dt="2021-10-15T11:51:37.249" v="0" actId="20577"/>
          <ac:spMkLst>
            <pc:docMk/>
            <pc:sldMk cId="360968861" sldId="259"/>
            <ac:spMk id="3" creationId="{2B5A0827-0920-4206-8D04-4581FE14DA2B}"/>
          </ac:spMkLst>
        </pc:spChg>
      </pc:sldChg>
      <pc:sldChg chg="modSp mod">
        <pc:chgData name="Pavel Pilch" userId="ed0f7352-a839-477a-93e2-d7d1c7573239" providerId="ADAL" clId="{B4021421-7438-4B17-8C25-379882DB126C}" dt="2022-10-17T05:30:00.721" v="87" actId="20577"/>
        <pc:sldMkLst>
          <pc:docMk/>
          <pc:sldMk cId="2387673099" sldId="260"/>
        </pc:sldMkLst>
        <pc:spChg chg="mod">
          <ac:chgData name="Pavel Pilch" userId="ed0f7352-a839-477a-93e2-d7d1c7573239" providerId="ADAL" clId="{B4021421-7438-4B17-8C25-379882DB126C}" dt="2022-10-17T05:30:00.721" v="87" actId="20577"/>
          <ac:spMkLst>
            <pc:docMk/>
            <pc:sldMk cId="2387673099" sldId="260"/>
            <ac:spMk id="3" creationId="{20AD3916-B16B-4CDE-8AC9-D69F4E506527}"/>
          </ac:spMkLst>
        </pc:spChg>
      </pc:sldChg>
      <pc:sldChg chg="modSp mod">
        <pc:chgData name="Pavel Pilch" userId="ed0f7352-a839-477a-93e2-d7d1c7573239" providerId="ADAL" clId="{B4021421-7438-4B17-8C25-379882DB126C}" dt="2022-10-17T05:30:22.912" v="89" actId="20577"/>
        <pc:sldMkLst>
          <pc:docMk/>
          <pc:sldMk cId="2395018670" sldId="262"/>
        </pc:sldMkLst>
        <pc:spChg chg="mod">
          <ac:chgData name="Pavel Pilch" userId="ed0f7352-a839-477a-93e2-d7d1c7573239" providerId="ADAL" clId="{B4021421-7438-4B17-8C25-379882DB126C}" dt="2022-10-17T05:30:22.912" v="89" actId="20577"/>
          <ac:spMkLst>
            <pc:docMk/>
            <pc:sldMk cId="2395018670" sldId="262"/>
            <ac:spMk id="11" creationId="{98E245FD-3BA6-4A61-AD97-B7A20DC11186}"/>
          </ac:spMkLst>
        </pc:spChg>
      </pc:sldChg>
      <pc:sldChg chg="mod">
        <pc:chgData name="Pavel Pilch" userId="ed0f7352-a839-477a-93e2-d7d1c7573239" providerId="ADAL" clId="{B4021421-7438-4B17-8C25-379882DB126C}" dt="2023-10-09T05:22:16.655" v="113" actId="27918"/>
        <pc:sldMkLst>
          <pc:docMk/>
          <pc:sldMk cId="2383374465" sldId="263"/>
        </pc:sldMkLst>
      </pc:sldChg>
      <pc:sldChg chg="modSp mod">
        <pc:chgData name="Pavel Pilch" userId="ed0f7352-a839-477a-93e2-d7d1c7573239" providerId="ADAL" clId="{B4021421-7438-4B17-8C25-379882DB126C}" dt="2023-10-09T05:30:43.381" v="179" actId="20577"/>
        <pc:sldMkLst>
          <pc:docMk/>
          <pc:sldMk cId="4012070810" sldId="264"/>
        </pc:sldMkLst>
        <pc:spChg chg="mod">
          <ac:chgData name="Pavel Pilch" userId="ed0f7352-a839-477a-93e2-d7d1c7573239" providerId="ADAL" clId="{B4021421-7438-4B17-8C25-379882DB126C}" dt="2023-10-09T05:30:43.381" v="179" actId="20577"/>
          <ac:spMkLst>
            <pc:docMk/>
            <pc:sldMk cId="4012070810" sldId="264"/>
            <ac:spMk id="7" creationId="{21281463-00BD-418D-AFC1-FF9A78C12F3A}"/>
          </ac:spMkLst>
        </pc:spChg>
      </pc:sldChg>
      <pc:sldChg chg="modSp mod">
        <pc:chgData name="Pavel Pilch" userId="ed0f7352-a839-477a-93e2-d7d1c7573239" providerId="ADAL" clId="{B4021421-7438-4B17-8C25-379882DB126C}" dt="2023-10-09T05:31:17.803" v="185" actId="20577"/>
        <pc:sldMkLst>
          <pc:docMk/>
          <pc:sldMk cId="2693351086" sldId="265"/>
        </pc:sldMkLst>
        <pc:spChg chg="mod">
          <ac:chgData name="Pavel Pilch" userId="ed0f7352-a839-477a-93e2-d7d1c7573239" providerId="ADAL" clId="{B4021421-7438-4B17-8C25-379882DB126C}" dt="2023-10-09T05:31:17.803" v="185" actId="20577"/>
          <ac:spMkLst>
            <pc:docMk/>
            <pc:sldMk cId="2693351086" sldId="265"/>
            <ac:spMk id="2" creationId="{375BBED8-1C6F-416E-BC61-FA2A66B0EF29}"/>
          </ac:spMkLst>
        </pc:spChg>
      </pc:sldChg>
      <pc:sldChg chg="modSp mod">
        <pc:chgData name="Pavel Pilch" userId="ed0f7352-a839-477a-93e2-d7d1c7573239" providerId="ADAL" clId="{B4021421-7438-4B17-8C25-379882DB126C}" dt="2023-10-09T05:31:31.031" v="189" actId="20577"/>
        <pc:sldMkLst>
          <pc:docMk/>
          <pc:sldMk cId="4072628303" sldId="266"/>
        </pc:sldMkLst>
        <pc:spChg chg="mod">
          <ac:chgData name="Pavel Pilch" userId="ed0f7352-a839-477a-93e2-d7d1c7573239" providerId="ADAL" clId="{B4021421-7438-4B17-8C25-379882DB126C}" dt="2023-10-09T05:31:31.031" v="189" actId="20577"/>
          <ac:spMkLst>
            <pc:docMk/>
            <pc:sldMk cId="4072628303" sldId="266"/>
            <ac:spMk id="2" creationId="{4FE030C4-FCF0-4589-A35D-AD799EDB2937}"/>
          </ac:spMkLst>
        </pc:spChg>
      </pc:sldChg>
      <pc:sldChg chg="modSp mod">
        <pc:chgData name="Pavel Pilch" userId="ed0f7352-a839-477a-93e2-d7d1c7573239" providerId="ADAL" clId="{B4021421-7438-4B17-8C25-379882DB126C}" dt="2023-10-09T05:31:43.688" v="193" actId="20577"/>
        <pc:sldMkLst>
          <pc:docMk/>
          <pc:sldMk cId="3494920252" sldId="267"/>
        </pc:sldMkLst>
        <pc:spChg chg="mod">
          <ac:chgData name="Pavel Pilch" userId="ed0f7352-a839-477a-93e2-d7d1c7573239" providerId="ADAL" clId="{B4021421-7438-4B17-8C25-379882DB126C}" dt="2023-10-09T05:31:43.688" v="193" actId="20577"/>
          <ac:spMkLst>
            <pc:docMk/>
            <pc:sldMk cId="3494920252" sldId="267"/>
            <ac:spMk id="2" creationId="{760DAC53-9EE0-47F8-80C3-BA0CB0BA3679}"/>
          </ac:spMkLst>
        </pc:spChg>
      </pc:sldChg>
      <pc:sldChg chg="modSp mod">
        <pc:chgData name="Pavel Pilch" userId="ed0f7352-a839-477a-93e2-d7d1c7573239" providerId="ADAL" clId="{B4021421-7438-4B17-8C25-379882DB126C}" dt="2023-10-09T05:31:52.319" v="197" actId="20577"/>
        <pc:sldMkLst>
          <pc:docMk/>
          <pc:sldMk cId="1908615182" sldId="268"/>
        </pc:sldMkLst>
        <pc:spChg chg="mod">
          <ac:chgData name="Pavel Pilch" userId="ed0f7352-a839-477a-93e2-d7d1c7573239" providerId="ADAL" clId="{B4021421-7438-4B17-8C25-379882DB126C}" dt="2023-10-09T05:31:52.319" v="197" actId="20577"/>
          <ac:spMkLst>
            <pc:docMk/>
            <pc:sldMk cId="1908615182" sldId="268"/>
            <ac:spMk id="2" creationId="{A83E8563-040C-4A93-AEF0-12ACC1E7DF89}"/>
          </ac:spMkLst>
        </pc:spChg>
      </pc:sldChg>
      <pc:sldChg chg="modSp mod">
        <pc:chgData name="Pavel Pilch" userId="ed0f7352-a839-477a-93e2-d7d1c7573239" providerId="ADAL" clId="{B4021421-7438-4B17-8C25-379882DB126C}" dt="2023-10-09T05:32:08.563" v="205" actId="20577"/>
        <pc:sldMkLst>
          <pc:docMk/>
          <pc:sldMk cId="3348768828" sldId="269"/>
        </pc:sldMkLst>
        <pc:spChg chg="mod">
          <ac:chgData name="Pavel Pilch" userId="ed0f7352-a839-477a-93e2-d7d1c7573239" providerId="ADAL" clId="{B4021421-7438-4B17-8C25-379882DB126C}" dt="2023-10-09T05:32:08.563" v="205" actId="20577"/>
          <ac:spMkLst>
            <pc:docMk/>
            <pc:sldMk cId="3348768828" sldId="269"/>
            <ac:spMk id="2" creationId="{B8AC23D9-25B9-4F34-B67D-567DD77AD692}"/>
          </ac:spMkLst>
        </pc:spChg>
      </pc:sldChg>
      <pc:sldChg chg="modSp mod">
        <pc:chgData name="Pavel Pilch" userId="ed0f7352-a839-477a-93e2-d7d1c7573239" providerId="ADAL" clId="{B4021421-7438-4B17-8C25-379882DB126C}" dt="2023-10-09T05:33:11.332" v="215" actId="20577"/>
        <pc:sldMkLst>
          <pc:docMk/>
          <pc:sldMk cId="3790964869" sldId="270"/>
        </pc:sldMkLst>
        <pc:spChg chg="mod">
          <ac:chgData name="Pavel Pilch" userId="ed0f7352-a839-477a-93e2-d7d1c7573239" providerId="ADAL" clId="{B4021421-7438-4B17-8C25-379882DB126C}" dt="2023-10-09T05:33:11.332" v="215" actId="20577"/>
          <ac:spMkLst>
            <pc:docMk/>
            <pc:sldMk cId="3790964869" sldId="270"/>
            <ac:spMk id="2" creationId="{82423A92-3675-4A85-A103-863FAA246734}"/>
          </ac:spMkLst>
        </pc:spChg>
      </pc:sldChg>
      <pc:sldChg chg="modSp mod">
        <pc:chgData name="Pavel Pilch" userId="ed0f7352-a839-477a-93e2-d7d1c7573239" providerId="ADAL" clId="{B4021421-7438-4B17-8C25-379882DB126C}" dt="2023-10-09T05:33:20.163" v="219" actId="20577"/>
        <pc:sldMkLst>
          <pc:docMk/>
          <pc:sldMk cId="1882893039" sldId="271"/>
        </pc:sldMkLst>
        <pc:spChg chg="mod">
          <ac:chgData name="Pavel Pilch" userId="ed0f7352-a839-477a-93e2-d7d1c7573239" providerId="ADAL" clId="{B4021421-7438-4B17-8C25-379882DB126C}" dt="2023-10-09T05:33:20.163" v="219" actId="20577"/>
          <ac:spMkLst>
            <pc:docMk/>
            <pc:sldMk cId="1882893039" sldId="271"/>
            <ac:spMk id="2" creationId="{7AF8BFB7-C400-46C3-8AAA-98A2B6837F61}"/>
          </ac:spMkLst>
        </pc:spChg>
      </pc:sldChg>
      <pc:sldChg chg="modSp mod">
        <pc:chgData name="Pavel Pilch" userId="ed0f7352-a839-477a-93e2-d7d1c7573239" providerId="ADAL" clId="{B4021421-7438-4B17-8C25-379882DB126C}" dt="2023-10-09T05:33:29.614" v="225" actId="20577"/>
        <pc:sldMkLst>
          <pc:docMk/>
          <pc:sldMk cId="2156966763" sldId="272"/>
        </pc:sldMkLst>
        <pc:spChg chg="mod">
          <ac:chgData name="Pavel Pilch" userId="ed0f7352-a839-477a-93e2-d7d1c7573239" providerId="ADAL" clId="{B4021421-7438-4B17-8C25-379882DB126C}" dt="2023-10-09T05:33:29.614" v="225" actId="20577"/>
          <ac:spMkLst>
            <pc:docMk/>
            <pc:sldMk cId="2156966763" sldId="272"/>
            <ac:spMk id="2" creationId="{1B08ED3D-4613-44BB-B630-4169D7A0671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1866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8D-4534-9EB8-D7FCC52A53B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8D-4534-9EB8-D7FCC52A53B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58D-4534-9EB8-D7FCC52A53B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58D-4534-9EB8-D7FCC52A53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Srbové</c:v>
                </c:pt>
                <c:pt idx="1">
                  <c:v>Vlaši</c:v>
                </c:pt>
                <c:pt idx="2">
                  <c:v>Cikáni</c:v>
                </c:pt>
                <c:pt idx="3">
                  <c:v>Ostatní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87</c:v>
                </c:pt>
                <c:pt idx="1">
                  <c:v>10.5</c:v>
                </c:pt>
                <c:pt idx="2">
                  <c:v>2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D-41CA-B567-582645C01AF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Obyvatelstvo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1884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5E-4FED-906D-057BBE796D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5E-4FED-906D-057BBE796D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5E-4FED-906D-057BBE796D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5E-4FED-906D-057BBE796D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5E-4FED-906D-057BBE796D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5E-4FED-906D-057BBE796DD7}"/>
              </c:ext>
            </c:extLst>
          </c:dPt>
          <c:cat>
            <c:strRef>
              <c:f>List1!$A$2:$A$7</c:f>
              <c:strCache>
                <c:ptCount val="6"/>
                <c:pt idx="0">
                  <c:v>Srbové</c:v>
                </c:pt>
                <c:pt idx="1">
                  <c:v>Rumuni</c:v>
                </c:pt>
                <c:pt idx="2">
                  <c:v>Cikáni</c:v>
                </c:pt>
                <c:pt idx="3">
                  <c:v>Bulhaři</c:v>
                </c:pt>
                <c:pt idx="4">
                  <c:v>Němci</c:v>
                </c:pt>
                <c:pt idx="5">
                  <c:v>Židé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1693</c:v>
                </c:pt>
                <c:pt idx="1">
                  <c:v>149</c:v>
                </c:pt>
                <c:pt idx="2">
                  <c:v>34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4-4696-85F4-664C814004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Náboženství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2E-4896-9C31-E79507E754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2E-4896-9C31-E79507E754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2E-4896-9C31-E79507E754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2E-4896-9C31-E79507E754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2E-4896-9C31-E79507E754C6}"/>
              </c:ext>
            </c:extLst>
          </c:dPt>
          <c:cat>
            <c:strRef>
              <c:f>List1!$A$2:$A$6</c:f>
              <c:strCache>
                <c:ptCount val="5"/>
                <c:pt idx="0">
                  <c:v>Pravoslavní</c:v>
                </c:pt>
                <c:pt idx="1">
                  <c:v>Mohamedáni</c:v>
                </c:pt>
                <c:pt idx="2">
                  <c:v>Katolíci</c:v>
                </c:pt>
                <c:pt idx="3">
                  <c:v>Židé</c:v>
                </c:pt>
                <c:pt idx="4">
                  <c:v>Protestanti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1900</c:v>
                </c:pt>
                <c:pt idx="1">
                  <c:v>15</c:v>
                </c:pt>
                <c:pt idx="2">
                  <c:v>8</c:v>
                </c:pt>
                <c:pt idx="3">
                  <c:v>4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C3-4FAB-ADF1-C161CF510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Srbové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  <c:pt idx="9">
                  <c:v>2022</c:v>
                </c:pt>
              </c:numCache>
            </c:numRef>
          </c:cat>
          <c:val>
            <c:numRef>
              <c:f>List1!$B$2:$B$11</c:f>
              <c:numCache>
                <c:formatCode>General</c:formatCode>
                <c:ptCount val="10"/>
                <c:pt idx="0">
                  <c:v>3349</c:v>
                </c:pt>
                <c:pt idx="1">
                  <c:v>4823</c:v>
                </c:pt>
                <c:pt idx="2">
                  <c:v>5152</c:v>
                </c:pt>
                <c:pt idx="3">
                  <c:v>5700</c:v>
                </c:pt>
                <c:pt idx="4">
                  <c:v>6000</c:v>
                </c:pt>
                <c:pt idx="5">
                  <c:v>6182</c:v>
                </c:pt>
                <c:pt idx="6">
                  <c:v>6440</c:v>
                </c:pt>
                <c:pt idx="7">
                  <c:v>6212</c:v>
                </c:pt>
                <c:pt idx="8">
                  <c:v>5988</c:v>
                </c:pt>
                <c:pt idx="9">
                  <c:v>5360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A9-487E-8B05-84C785BE9F0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Maďaři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  <c:pt idx="9">
                  <c:v>2022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373</c:v>
                </c:pt>
                <c:pt idx="1">
                  <c:v>433</c:v>
                </c:pt>
                <c:pt idx="2">
                  <c:v>441</c:v>
                </c:pt>
                <c:pt idx="3">
                  <c:v>450</c:v>
                </c:pt>
                <c:pt idx="4">
                  <c:v>430</c:v>
                </c:pt>
                <c:pt idx="5">
                  <c:v>390</c:v>
                </c:pt>
                <c:pt idx="6">
                  <c:v>343</c:v>
                </c:pt>
                <c:pt idx="7">
                  <c:v>293</c:v>
                </c:pt>
                <c:pt idx="8">
                  <c:v>253</c:v>
                </c:pt>
                <c:pt idx="9">
                  <c:v>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A9-487E-8B05-84C785BE9F0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Albánci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  <c:pt idx="9">
                  <c:v>2022</c:v>
                </c:pt>
              </c:numCache>
            </c:numRef>
          </c:cat>
          <c:val>
            <c:numRef>
              <c:f>List1!$D$2:$D$11</c:f>
              <c:numCache>
                <c:formatCode>General</c:formatCode>
                <c:ptCount val="10"/>
                <c:pt idx="0">
                  <c:v>310</c:v>
                </c:pt>
                <c:pt idx="1">
                  <c:v>532</c:v>
                </c:pt>
                <c:pt idx="2">
                  <c:v>565</c:v>
                </c:pt>
                <c:pt idx="3">
                  <c:v>700</c:v>
                </c:pt>
                <c:pt idx="4">
                  <c:v>985</c:v>
                </c:pt>
                <c:pt idx="5">
                  <c:v>1300</c:v>
                </c:pt>
                <c:pt idx="6">
                  <c:v>1675</c:v>
                </c:pt>
                <c:pt idx="7">
                  <c:v>61</c:v>
                </c:pt>
                <c:pt idx="8">
                  <c:v>5</c:v>
                </c:pt>
                <c:pt idx="9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A9-487E-8B05-84C785BE9F02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Chorvati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  <c:pt idx="9">
                  <c:v>2022</c:v>
                </c:pt>
              </c:numCache>
            </c:numRef>
          </c:cat>
          <c:val>
            <c:numRef>
              <c:f>List1!$E$2:$E$11</c:f>
              <c:numCache>
                <c:formatCode>General</c:formatCode>
                <c:ptCount val="10"/>
                <c:pt idx="1">
                  <c:v>170</c:v>
                </c:pt>
                <c:pt idx="2">
                  <c:v>173</c:v>
                </c:pt>
                <c:pt idx="3">
                  <c:v>196</c:v>
                </c:pt>
                <c:pt idx="4">
                  <c:v>184</c:v>
                </c:pt>
                <c:pt idx="5">
                  <c:v>150</c:v>
                </c:pt>
                <c:pt idx="6">
                  <c:v>105</c:v>
                </c:pt>
                <c:pt idx="7">
                  <c:v>70</c:v>
                </c:pt>
                <c:pt idx="8">
                  <c:v>57</c:v>
                </c:pt>
                <c:pt idx="9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5A9-487E-8B05-84C785BE9F02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Slováci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  <c:pt idx="9">
                  <c:v>2022</c:v>
                </c:pt>
              </c:numCache>
            </c:numRef>
          </c:cat>
          <c:val>
            <c:numRef>
              <c:f>List1!$F$2:$F$11</c:f>
              <c:numCache>
                <c:formatCode>General</c:formatCode>
                <c:ptCount val="10"/>
                <c:pt idx="1">
                  <c:v>73</c:v>
                </c:pt>
                <c:pt idx="2">
                  <c:v>75</c:v>
                </c:pt>
                <c:pt idx="3">
                  <c:v>78</c:v>
                </c:pt>
                <c:pt idx="4">
                  <c:v>76</c:v>
                </c:pt>
                <c:pt idx="5">
                  <c:v>73</c:v>
                </c:pt>
                <c:pt idx="6">
                  <c:v>66</c:v>
                </c:pt>
                <c:pt idx="7">
                  <c:v>59</c:v>
                </c:pt>
                <c:pt idx="8">
                  <c:v>52</c:v>
                </c:pt>
                <c:pt idx="9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5A9-487E-8B05-84C785BE9F02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Muslimové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  <c:pt idx="9">
                  <c:v>2022</c:v>
                </c:pt>
              </c:numCache>
            </c:numRef>
          </c:cat>
          <c:val>
            <c:numRef>
              <c:f>List1!$G$2:$G$11</c:f>
              <c:numCache>
                <c:formatCode>General</c:formatCode>
                <c:ptCount val="10"/>
                <c:pt idx="3">
                  <c:v>93</c:v>
                </c:pt>
                <c:pt idx="4">
                  <c:v>154</c:v>
                </c:pt>
                <c:pt idx="5">
                  <c:v>215</c:v>
                </c:pt>
                <c:pt idx="6">
                  <c:v>246</c:v>
                </c:pt>
                <c:pt idx="7">
                  <c:v>156</c:v>
                </c:pt>
                <c:pt idx="8">
                  <c:v>167</c:v>
                </c:pt>
                <c:pt idx="9">
                  <c:v>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5A9-487E-8B05-84C785BE9F02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Jugoslávci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  <c:pt idx="9">
                  <c:v>2022</c:v>
                </c:pt>
              </c:numCache>
            </c:numRef>
          </c:cat>
          <c:val>
            <c:numRef>
              <c:f>List1!$H$2:$H$11</c:f>
              <c:numCache>
                <c:formatCode>General</c:formatCode>
                <c:ptCount val="10"/>
                <c:pt idx="2">
                  <c:v>81</c:v>
                </c:pt>
                <c:pt idx="3">
                  <c:v>20</c:v>
                </c:pt>
                <c:pt idx="4">
                  <c:v>123</c:v>
                </c:pt>
                <c:pt idx="5">
                  <c:v>441</c:v>
                </c:pt>
                <c:pt idx="6">
                  <c:v>323</c:v>
                </c:pt>
                <c:pt idx="7">
                  <c:v>80</c:v>
                </c:pt>
                <c:pt idx="8">
                  <c:v>23</c:v>
                </c:pt>
                <c:pt idx="9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5A9-487E-8B05-84C785BE9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761928"/>
        <c:axId val="443762256"/>
      </c:lineChart>
      <c:catAx>
        <c:axId val="44376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762256"/>
        <c:crosses val="autoZero"/>
        <c:auto val="1"/>
        <c:lblAlgn val="ctr"/>
        <c:lblOffset val="100"/>
        <c:noMultiLvlLbl val="0"/>
      </c:catAx>
      <c:valAx>
        <c:axId val="44376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76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</a:t>
            </a:r>
            <a:r>
              <a:rPr lang="cs-CZ" baseline="0" dirty="0"/>
              <a:t> počtu obyvatel Srbska od r. 1948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obyvatel Srbska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List1!$A$2:$A$9</c:f>
              <c:numCache>
                <c:formatCode>General</c:formatCode>
                <c:ptCount val="8"/>
                <c:pt idx="0">
                  <c:v>1948</c:v>
                </c:pt>
                <c:pt idx="1">
                  <c:v>1953</c:v>
                </c:pt>
                <c:pt idx="2">
                  <c:v>1961</c:v>
                </c:pt>
                <c:pt idx="3">
                  <c:v>1971</c:v>
                </c:pt>
                <c:pt idx="4">
                  <c:v>1981</c:v>
                </c:pt>
                <c:pt idx="5">
                  <c:v>1991</c:v>
                </c:pt>
                <c:pt idx="6">
                  <c:v>2002</c:v>
                </c:pt>
                <c:pt idx="7">
                  <c:v>2001</c:v>
                </c:pt>
              </c:numCache>
            </c:numRef>
          </c:cat>
          <c:val>
            <c:numRef>
              <c:f>List1!$B$2:$B$9</c:f>
              <c:numCache>
                <c:formatCode>General</c:formatCode>
                <c:ptCount val="8"/>
                <c:pt idx="0">
                  <c:v>6527</c:v>
                </c:pt>
                <c:pt idx="1">
                  <c:v>6979</c:v>
                </c:pt>
                <c:pt idx="2">
                  <c:v>7642</c:v>
                </c:pt>
                <c:pt idx="3">
                  <c:v>8446</c:v>
                </c:pt>
                <c:pt idx="4">
                  <c:v>9313</c:v>
                </c:pt>
                <c:pt idx="5">
                  <c:v>9778</c:v>
                </c:pt>
                <c:pt idx="6">
                  <c:v>8118</c:v>
                </c:pt>
                <c:pt idx="7">
                  <c:v>7498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95-490D-9123-8A17DFB58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969112"/>
        <c:axId val="443965504"/>
      </c:lineChart>
      <c:catAx>
        <c:axId val="44396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965504"/>
        <c:crosses val="autoZero"/>
        <c:auto val="1"/>
        <c:lblAlgn val="ctr"/>
        <c:lblOffset val="100"/>
        <c:noMultiLvlLbl val="0"/>
      </c:catAx>
      <c:valAx>
        <c:axId val="44396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969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4C651-1EC7-4884-9F9F-7BB69CDB8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A2B15D-A16E-4422-A0B3-F0C58015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33EB22-567F-4994-9CA7-46371100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43C79C-34A3-4A04-88B5-B1F9B48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8226A9-A9C1-41EC-BC73-625EF3FE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88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968D57-1424-4B2E-9225-3B3E7EBA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F16984-2F0A-4D70-930E-84805BFA3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64F863-669D-4B1B-8862-0172790C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6AF02A-7D80-48FC-9AFD-058A0E47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8275CE-D264-43E2-9162-522B3164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34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03B0E7D-4D95-4873-9457-37C2833BCD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3A4955-ED18-49AD-87FB-3E58662FC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3BE9C0-D623-463A-AB32-585C4EA2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6E1A7-21C4-4F24-A7C4-62237B8B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DB9D8F-885C-4D12-A647-92C53AC9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54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7B498-1CD7-4313-852C-79D67653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72307-735C-482D-A90F-DB0ADB5CA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FF0FF5-A059-44A4-BDD8-66A6F4D8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59E933-1C2E-4F91-ACFA-CE19FF15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5717E7-CAE8-4CDE-91D7-E6104B6D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61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1E4B1-5EC7-44CC-9831-EF85D480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0E7B7D-B900-40D2-A4C2-552A8141C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7E8606-BBAE-4C6E-A066-4C4ADBDD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F17950-15D8-4B08-99A1-4070CA27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EACBDC-5B4C-49B4-A28C-4F7C6517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5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27692-8F74-4F8E-B8DA-501B7AFF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471D00-C0F9-4B49-8A19-66998EC1E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B82942-285E-4338-963B-E750EAC43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9E3875-1AC9-40BD-91A2-825BD49F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707209-7491-44F7-8F6B-7E22B73D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640A18-92BB-49A5-A9E0-F93BB843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72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DA109-5CBF-4694-8465-37F78BBB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10DFED-EFBA-466B-B4C6-7194844C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F54F4C-2D6E-4EB7-9833-6FCD8E4D9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F82CA04-ED67-4C90-9FDB-EFF9EA90F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B21A19-071C-4080-9F7B-9DC7F2285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A3274C0-9CF6-4470-807D-77265B74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78B97F9-DDF9-4607-8494-DA469EA13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750D162-DA34-482A-92B2-8D819126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37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3649D-7274-4480-95ED-1794C34A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EF1AEF-380E-47D3-8B00-8BF93011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423F66-BA04-4C78-996E-2CD32A751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B4FE54-7AED-4D49-BE51-211BAD6D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4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A4114D-35FD-4604-889D-9C7C0EA1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124AF0D-F72A-43AB-9B3E-5AE2BE5B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C5CA7A-542B-4C61-A95A-62D8AC46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84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B87E2-7D64-4EAD-9CC1-C02C974D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B77E4E-85DE-4340-953E-810AAA9B0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071F30-B7EF-41AC-BC37-71A7166BB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78C14A-5A35-4575-AA60-B6EB5C1B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12FD69-EA38-432E-A275-084A59DD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2AC01A-C6BE-4076-B9BD-0E7C00D5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51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0B6D2D-DB7A-48E3-95A0-F6896389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0CC8C0A-1E01-407A-811F-C9A494972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B30DD0-DD76-47B9-8B99-33C75DF1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B7A5AE-A8D6-4DDF-B31E-0917F95F7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0D0F35-27AD-46C9-A1B9-6F27E27A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813FA9-6494-4438-9A5E-40CD0F30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21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916708-DDC6-4CDA-B3AA-52DD065E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C1DE80-4C2E-443C-A8E0-BE03DC088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8F77EE-9864-4399-B075-B7AE13303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0E813-7F6C-43C6-8A89-838DC7213EEA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8D5A14-194F-44F1-A374-5A9B8C50C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37E7AA-E2D1-414A-9456-83AAB31F9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10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ckizavod.org.rs/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etceha.r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86820-8128-434C-9492-09388BDA0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Demografie Srbska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893BF-FDAD-4B3B-BB6D-77270DF98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JSB061 Současné Srbsko</a:t>
            </a:r>
          </a:p>
          <a:p>
            <a:r>
              <a:rPr lang="cs-CZ" dirty="0"/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2632719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BBED8-1C6F-416E-BC61-FA2A66B0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Maďaři (190 tis.)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C4594D9-112A-4D53-A254-6BA4DD66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91" y="138019"/>
            <a:ext cx="4724309" cy="435133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9299AF8-1B8E-4D8F-B5AD-729DAAC77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97" y="4716463"/>
            <a:ext cx="2720786" cy="18147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5C0B2AA-A0B8-44BB-B0F9-C643D12651E9}"/>
              </a:ext>
            </a:extLst>
          </p:cNvPr>
          <p:cNvSpPr txBox="1"/>
          <p:nvPr/>
        </p:nvSpPr>
        <p:spPr>
          <a:xfrm>
            <a:off x="968991" y="1617260"/>
            <a:ext cx="6086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oblasti od 10. stol.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19. stol. ústřední národní živel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Násilná i přirozená </a:t>
            </a:r>
            <a:r>
              <a:rPr lang="cs-CZ" dirty="0" err="1"/>
              <a:t>hungarizace</a:t>
            </a:r>
            <a:r>
              <a:rPr lang="cs-CZ" dirty="0"/>
              <a:t> obyvatelstva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Příjmení typu </a:t>
            </a:r>
            <a:r>
              <a:rPr lang="cs-CZ" dirty="0" err="1"/>
              <a:t>Jankovics</a:t>
            </a:r>
            <a:r>
              <a:rPr lang="cs-CZ" dirty="0"/>
              <a:t>, Kovács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KSHS: Stěhování do Maďarska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WW2: Vojvodina součástí Maďarska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SFRJ: čilý národnostní život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90‘s: protimaďarské akce srbských nacionalistů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9161278-95AA-48DA-8DAB-790948325D32}"/>
              </a:ext>
            </a:extLst>
          </p:cNvPr>
          <p:cNvSpPr txBox="1"/>
          <p:nvPr/>
        </p:nvSpPr>
        <p:spPr>
          <a:xfrm>
            <a:off x="675564" y="4215975"/>
            <a:ext cx="6673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Politika: Svaz vojvodinských Maďarů (</a:t>
            </a:r>
            <a:r>
              <a:rPr lang="cs-CZ" dirty="0" err="1"/>
              <a:t>Vajdasági</a:t>
            </a:r>
            <a:r>
              <a:rPr lang="cs-CZ" dirty="0"/>
              <a:t> Magyar </a:t>
            </a:r>
            <a:r>
              <a:rPr lang="cs-CZ" dirty="0" err="1"/>
              <a:t>Szövetség</a:t>
            </a:r>
            <a:r>
              <a:rPr lang="cs-CZ" dirty="0"/>
              <a:t>)</a:t>
            </a:r>
          </a:p>
          <a:p>
            <a:r>
              <a:rPr lang="cs-CZ" dirty="0"/>
              <a:t>Média: Magyar </a:t>
            </a:r>
            <a:r>
              <a:rPr lang="cs-CZ" dirty="0" err="1"/>
              <a:t>szó</a:t>
            </a:r>
            <a:r>
              <a:rPr lang="cs-CZ" dirty="0"/>
              <a:t> (deník), </a:t>
            </a:r>
            <a:r>
              <a:rPr lang="cs-CZ" dirty="0" err="1"/>
              <a:t>Családi</a:t>
            </a:r>
            <a:r>
              <a:rPr lang="cs-CZ" dirty="0"/>
              <a:t> </a:t>
            </a:r>
            <a:r>
              <a:rPr lang="cs-CZ" dirty="0" err="1"/>
              <a:t>kör</a:t>
            </a:r>
            <a:r>
              <a:rPr lang="cs-CZ" dirty="0"/>
              <a:t>, </a:t>
            </a:r>
            <a:r>
              <a:rPr lang="cs-CZ" dirty="0" err="1"/>
              <a:t>Hét</a:t>
            </a:r>
            <a:r>
              <a:rPr lang="cs-CZ" dirty="0"/>
              <a:t> nap (týdeníky)</a:t>
            </a:r>
          </a:p>
          <a:p>
            <a:r>
              <a:rPr lang="cs-CZ" dirty="0"/>
              <a:t>Kultura: Maďarské národní divadlo (</a:t>
            </a:r>
            <a:r>
              <a:rPr lang="cs-CZ" dirty="0" err="1"/>
              <a:t>Subotica</a:t>
            </a:r>
            <a:r>
              <a:rPr lang="cs-CZ" dirty="0"/>
              <a:t>)</a:t>
            </a:r>
          </a:p>
          <a:p>
            <a:r>
              <a:rPr lang="cs-CZ" dirty="0"/>
              <a:t>Osobnosti: </a:t>
            </a:r>
            <a:r>
              <a:rPr lang="cs-CZ" dirty="0" err="1"/>
              <a:t>Mónika</a:t>
            </a:r>
            <a:r>
              <a:rPr lang="cs-CZ" dirty="0"/>
              <a:t> </a:t>
            </a:r>
            <a:r>
              <a:rPr lang="cs-CZ" dirty="0" err="1"/>
              <a:t>Szeles</a:t>
            </a:r>
            <a:r>
              <a:rPr lang="cs-CZ" dirty="0"/>
              <a:t>, Danilo </a:t>
            </a:r>
            <a:r>
              <a:rPr lang="cs-CZ" dirty="0" err="1"/>
              <a:t>Kiš</a:t>
            </a:r>
            <a:endParaRPr lang="cs-CZ" dirty="0"/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9D4054E-A2B1-452B-BCD7-124B90AEF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459" y="0"/>
            <a:ext cx="4647337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7D09A64-DA05-4521-B228-E33B75E0C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121" y="0"/>
            <a:ext cx="50196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030C4-FCF0-4589-A35D-AD799EDB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Chorvati (40 tis.)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DFF0C60-59B6-47A9-B9C4-9AA93797D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71" y="0"/>
            <a:ext cx="5510929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CD9A08-951C-4C32-B6F9-660596EAD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63" y="4658618"/>
            <a:ext cx="3285744" cy="16428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138ECB-D790-4839-9355-0E1B98F3331C}"/>
              </a:ext>
            </a:extLst>
          </p:cNvPr>
          <p:cNvSpPr txBox="1"/>
          <p:nvPr/>
        </p:nvSpPr>
        <p:spPr>
          <a:xfrm>
            <a:off x="996287" y="1487606"/>
            <a:ext cx="48465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 etnické skupiny: </a:t>
            </a:r>
            <a:r>
              <a:rPr lang="cs-CZ" dirty="0" err="1"/>
              <a:t>Bunjevci</a:t>
            </a:r>
            <a:r>
              <a:rPr lang="cs-CZ" dirty="0"/>
              <a:t> a </a:t>
            </a:r>
            <a:r>
              <a:rPr lang="cs-CZ" dirty="0" err="1"/>
              <a:t>Šokci</a:t>
            </a:r>
            <a:endParaRPr lang="cs-CZ" dirty="0"/>
          </a:p>
          <a:p>
            <a:r>
              <a:rPr lang="cs-CZ" dirty="0"/>
              <a:t>Přistěhovalecké vlny: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Nejstarší: </a:t>
            </a:r>
            <a:r>
              <a:rPr lang="cs-CZ" dirty="0" err="1"/>
              <a:t>Šokci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Středověk: </a:t>
            </a:r>
            <a:r>
              <a:rPr lang="cs-CZ" dirty="0" err="1"/>
              <a:t>Bunjevci</a:t>
            </a:r>
            <a:r>
              <a:rPr lang="cs-CZ" dirty="0"/>
              <a:t> (z centrální Bosny)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SFRJ: Dalmatští Chorvaté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„dvojí“ identita v R-U (národně: Chorvaté, politicky: Maďaři)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KSHS: kulturní rozkvět, vznik </a:t>
            </a:r>
            <a:r>
              <a:rPr lang="cs-CZ" dirty="0" err="1"/>
              <a:t>bunjevské</a:t>
            </a:r>
            <a:r>
              <a:rPr lang="cs-CZ" dirty="0"/>
              <a:t> </a:t>
            </a:r>
            <a:r>
              <a:rPr lang="cs-CZ" dirty="0" err="1"/>
              <a:t>nár</a:t>
            </a:r>
            <a:r>
              <a:rPr lang="cs-CZ" dirty="0"/>
              <a:t>. koncepce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WW2: častá kolaborace s Ustašovci, též odchod do odboje či pasivita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169F8FE-52AA-4EA3-B5BD-FAAAC38C39FC}"/>
              </a:ext>
            </a:extLst>
          </p:cNvPr>
          <p:cNvSpPr txBox="1"/>
          <p:nvPr/>
        </p:nvSpPr>
        <p:spPr>
          <a:xfrm>
            <a:off x="634621" y="4995081"/>
            <a:ext cx="604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Politika: Demokratický svaz vojvodinských Chorvatů</a:t>
            </a:r>
          </a:p>
          <a:p>
            <a:r>
              <a:rPr lang="cs-CZ" dirty="0"/>
              <a:t>Média: </a:t>
            </a:r>
            <a:r>
              <a:rPr lang="cs-CZ" dirty="0" err="1"/>
              <a:t>Hrvatska</a:t>
            </a:r>
            <a:r>
              <a:rPr lang="cs-CZ" dirty="0"/>
              <a:t> </a:t>
            </a:r>
            <a:r>
              <a:rPr lang="cs-CZ" dirty="0" err="1"/>
              <a:t>riječ</a:t>
            </a:r>
            <a:r>
              <a:rPr lang="cs-CZ" dirty="0"/>
              <a:t>, </a:t>
            </a:r>
            <a:r>
              <a:rPr lang="cs-CZ" dirty="0" err="1"/>
              <a:t>Kužiš</a:t>
            </a:r>
            <a:r>
              <a:rPr lang="cs-CZ" dirty="0"/>
              <a:t>?!, </a:t>
            </a:r>
            <a:r>
              <a:rPr lang="cs-CZ" dirty="0" err="1"/>
              <a:t>Bačko</a:t>
            </a:r>
            <a:r>
              <a:rPr lang="cs-CZ" dirty="0"/>
              <a:t> </a:t>
            </a:r>
            <a:r>
              <a:rPr lang="cs-CZ" dirty="0" err="1"/>
              <a:t>klasje</a:t>
            </a:r>
            <a:endParaRPr lang="cs-CZ" dirty="0"/>
          </a:p>
          <a:p>
            <a:r>
              <a:rPr lang="cs-CZ" dirty="0"/>
              <a:t>Kultura: </a:t>
            </a:r>
            <a:r>
              <a:rPr lang="cs-CZ" dirty="0" err="1"/>
              <a:t>Sokačko</a:t>
            </a:r>
            <a:r>
              <a:rPr lang="cs-CZ" dirty="0"/>
              <a:t> </a:t>
            </a:r>
            <a:r>
              <a:rPr lang="cs-CZ" dirty="0" err="1"/>
              <a:t>veče</a:t>
            </a:r>
            <a:r>
              <a:rPr lang="cs-CZ" dirty="0"/>
              <a:t>, </a:t>
            </a:r>
            <a:r>
              <a:rPr lang="cs-CZ" dirty="0" err="1"/>
              <a:t>Hrckov</a:t>
            </a:r>
            <a:r>
              <a:rPr lang="cs-CZ" dirty="0"/>
              <a:t> </a:t>
            </a:r>
            <a:r>
              <a:rPr lang="cs-CZ" dirty="0" err="1"/>
              <a:t>maskenbal</a:t>
            </a:r>
            <a:endParaRPr lang="cs-CZ" dirty="0"/>
          </a:p>
          <a:p>
            <a:r>
              <a:rPr lang="cs-CZ" dirty="0"/>
              <a:t>Osobnosti: </a:t>
            </a:r>
            <a:r>
              <a:rPr lang="cs-CZ" dirty="0" err="1"/>
              <a:t>Antun</a:t>
            </a:r>
            <a:r>
              <a:rPr lang="cs-CZ" dirty="0"/>
              <a:t> </a:t>
            </a:r>
            <a:r>
              <a:rPr lang="cs-CZ" dirty="0" err="1"/>
              <a:t>Šoljan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41CA3F-8170-421D-80AE-05E65398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424" y="0"/>
            <a:ext cx="36290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0DAC53-9EE0-47F8-80C3-BA0CB0BA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Bosňáci (153 tis.)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66B956-46F8-472D-AD52-2C5F68C6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775" y="249460"/>
            <a:ext cx="3765423" cy="32702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568AC4-17C4-4E27-8B72-D02D9FDC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009" y="3736848"/>
            <a:ext cx="2088529" cy="2645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65F32AA-642D-4B1A-B283-34404134EC8C}"/>
              </a:ext>
            </a:extLst>
          </p:cNvPr>
          <p:cNvSpPr txBox="1"/>
          <p:nvPr/>
        </p:nvSpPr>
        <p:spPr>
          <a:xfrm>
            <a:off x="838200" y="1806353"/>
            <a:ext cx="6656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Autochtonní evropští muslimové (Slované)</a:t>
            </a:r>
          </a:p>
          <a:p>
            <a:r>
              <a:rPr lang="cs-CZ" dirty="0"/>
              <a:t>Příchod v 17. stol. z Černé Hory, i ze severu, po roce 1908 z Bosny</a:t>
            </a:r>
          </a:p>
          <a:p>
            <a:r>
              <a:rPr lang="cs-CZ" dirty="0"/>
              <a:t>WW2: Kolaborace s NDH (</a:t>
            </a:r>
            <a:r>
              <a:rPr lang="cs-CZ" dirty="0" err="1"/>
              <a:t>Handžar</a:t>
            </a:r>
            <a:r>
              <a:rPr lang="cs-CZ" dirty="0"/>
              <a:t> divize), odchod k partyzánům</a:t>
            </a:r>
          </a:p>
          <a:p>
            <a:r>
              <a:rPr lang="cs-CZ" dirty="0"/>
              <a:t>Národní uznání až za SFRJ (1974: Muslimové, později Bosňáci)</a:t>
            </a:r>
          </a:p>
          <a:p>
            <a:endParaRPr lang="cs-CZ" dirty="0"/>
          </a:p>
          <a:p>
            <a:r>
              <a:rPr lang="cs-CZ" dirty="0"/>
              <a:t>Těžké demografické ztráty během války v 90. letech</a:t>
            </a:r>
          </a:p>
          <a:p>
            <a:r>
              <a:rPr lang="cs-CZ" dirty="0"/>
              <a:t>Masakr 8 000 Bosňáků ve </a:t>
            </a:r>
            <a:r>
              <a:rPr lang="cs-CZ" dirty="0" err="1"/>
              <a:t>Srebrenici</a:t>
            </a:r>
            <a:r>
              <a:rPr lang="cs-CZ" dirty="0"/>
              <a:t> (1995) prohlášen genocidou.</a:t>
            </a:r>
          </a:p>
          <a:p>
            <a:endParaRPr lang="cs-CZ" dirty="0"/>
          </a:p>
          <a:p>
            <a:r>
              <a:rPr lang="cs-CZ" dirty="0" err="1"/>
              <a:t>Sandžačtí</a:t>
            </a:r>
            <a:r>
              <a:rPr lang="cs-CZ" dirty="0"/>
              <a:t> muslimové přijímají </a:t>
            </a:r>
            <a:r>
              <a:rPr lang="cs-CZ" dirty="0" err="1"/>
              <a:t>bosňáckou</a:t>
            </a:r>
            <a:r>
              <a:rPr lang="cs-CZ" dirty="0"/>
              <a:t> identitu až od 90. let.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0BDDCB-22A2-497F-9CBE-C341A961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49" y="249460"/>
            <a:ext cx="3333750" cy="41052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9D2C1D3-3CA6-469D-9F9D-0927FF606014}"/>
              </a:ext>
            </a:extLst>
          </p:cNvPr>
          <p:cNvSpPr txBox="1"/>
          <p:nvPr/>
        </p:nvSpPr>
        <p:spPr>
          <a:xfrm>
            <a:off x="957072" y="4486656"/>
            <a:ext cx="6537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Politika: Strana demokratické akce Sandžaku</a:t>
            </a:r>
          </a:p>
          <a:p>
            <a:r>
              <a:rPr lang="cs-CZ" dirty="0"/>
              <a:t>Média: </a:t>
            </a:r>
            <a:r>
              <a:rPr lang="cs-CZ" dirty="0" err="1"/>
              <a:t>Sandžačke</a:t>
            </a:r>
            <a:r>
              <a:rPr lang="cs-CZ" dirty="0"/>
              <a:t> </a:t>
            </a:r>
            <a:r>
              <a:rPr lang="cs-CZ" dirty="0" err="1"/>
              <a:t>novine</a:t>
            </a:r>
            <a:endParaRPr lang="cs-CZ" dirty="0"/>
          </a:p>
          <a:p>
            <a:r>
              <a:rPr lang="cs-CZ" dirty="0"/>
              <a:t>Osobnosti: </a:t>
            </a:r>
            <a:r>
              <a:rPr lang="cs-CZ" dirty="0" err="1"/>
              <a:t>Muamer</a:t>
            </a:r>
            <a:r>
              <a:rPr lang="cs-CZ" dirty="0"/>
              <a:t> </a:t>
            </a:r>
            <a:r>
              <a:rPr lang="cs-CZ" dirty="0" err="1"/>
              <a:t>Zukorlić</a:t>
            </a:r>
            <a:r>
              <a:rPr lang="cs-CZ" dirty="0"/>
              <a:t>, </a:t>
            </a:r>
            <a:r>
              <a:rPr lang="cs-CZ" dirty="0" err="1"/>
              <a:t>Rasim</a:t>
            </a:r>
            <a:r>
              <a:rPr lang="cs-CZ" dirty="0"/>
              <a:t> </a:t>
            </a:r>
            <a:r>
              <a:rPr lang="cs-CZ" dirty="0" err="1"/>
              <a:t>Ljajić</a:t>
            </a:r>
            <a:r>
              <a:rPr lang="cs-CZ" dirty="0"/>
              <a:t>, </a:t>
            </a:r>
            <a:r>
              <a:rPr lang="cs-CZ" dirty="0" err="1"/>
              <a:t>Enes</a:t>
            </a:r>
            <a:r>
              <a:rPr lang="cs-CZ" dirty="0"/>
              <a:t> </a:t>
            </a:r>
            <a:r>
              <a:rPr lang="cs-CZ" dirty="0" err="1"/>
              <a:t>Halilović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230374E-DEAC-462A-A349-8F4A9ECE5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912" y="-8763"/>
            <a:ext cx="5267088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3A2E9D0-6FE7-4A49-9D8F-DBE860BCC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912" y="8763"/>
            <a:ext cx="5123992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54B4F20-D34A-46AF-9056-56F098AC8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858" y="249460"/>
            <a:ext cx="46101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E8563-040C-4A93-AEF0-12ACC1E7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Slováci (40 tis.)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F7DA3863-519E-4FE4-A7D7-BDBD56B45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71" y="0"/>
            <a:ext cx="5510929" cy="435133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A2BA3CE-5368-4D26-8CA5-4F1261737F51}"/>
              </a:ext>
            </a:extLst>
          </p:cNvPr>
          <p:cNvSpPr txBox="1"/>
          <p:nvPr/>
        </p:nvSpPr>
        <p:spPr>
          <a:xfrm>
            <a:off x="1024128" y="1554480"/>
            <a:ext cx="5071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Kulturní centra: </a:t>
            </a:r>
          </a:p>
          <a:p>
            <a:r>
              <a:rPr lang="cs-CZ" dirty="0" err="1"/>
              <a:t>Bački</a:t>
            </a:r>
            <a:r>
              <a:rPr lang="cs-CZ" dirty="0"/>
              <a:t> </a:t>
            </a:r>
            <a:r>
              <a:rPr lang="cs-CZ" dirty="0" err="1"/>
              <a:t>Petrovac</a:t>
            </a:r>
            <a:r>
              <a:rPr lang="cs-CZ" dirty="0"/>
              <a:t> (</a:t>
            </a:r>
            <a:r>
              <a:rPr lang="cs-CZ" dirty="0" err="1"/>
              <a:t>Báčský</a:t>
            </a:r>
            <a:r>
              <a:rPr lang="cs-CZ" dirty="0"/>
              <a:t> </a:t>
            </a:r>
            <a:r>
              <a:rPr lang="cs-CZ" dirty="0" err="1"/>
              <a:t>Petrovec</a:t>
            </a:r>
            <a:r>
              <a:rPr lang="cs-CZ" dirty="0"/>
              <a:t>), </a:t>
            </a:r>
            <a:r>
              <a:rPr lang="cs-CZ" dirty="0" err="1"/>
              <a:t>Kovačica</a:t>
            </a:r>
            <a:endParaRPr lang="cs-CZ" dirty="0"/>
          </a:p>
          <a:p>
            <a:endParaRPr lang="cs-CZ" dirty="0"/>
          </a:p>
          <a:p>
            <a:r>
              <a:rPr lang="cs-CZ" dirty="0"/>
              <a:t>Příchod v 18. stol.</a:t>
            </a:r>
          </a:p>
          <a:p>
            <a:r>
              <a:rPr lang="cs-CZ" dirty="0"/>
              <a:t>Částečně asimilováni maďarským živlem</a:t>
            </a:r>
          </a:p>
          <a:p>
            <a:endParaRPr lang="cs-CZ" dirty="0"/>
          </a:p>
          <a:p>
            <a:r>
              <a:rPr lang="cs-CZ" dirty="0"/>
              <a:t>Portál: </a:t>
            </a:r>
            <a:r>
              <a:rPr lang="cs-CZ" dirty="0">
                <a:hlinkClick r:id="rId3"/>
              </a:rPr>
              <a:t>www.slovackizavod.org.rs</a:t>
            </a:r>
            <a:endParaRPr lang="cs-CZ" dirty="0"/>
          </a:p>
          <a:p>
            <a:endParaRPr lang="cs-CZ" dirty="0"/>
          </a:p>
          <a:p>
            <a:r>
              <a:rPr lang="cs-CZ" dirty="0"/>
              <a:t>Osobnosti: Janko </a:t>
            </a:r>
            <a:r>
              <a:rPr lang="cs-CZ" dirty="0" err="1"/>
              <a:t>Šafarík</a:t>
            </a:r>
            <a:r>
              <a:rPr lang="cs-CZ" dirty="0"/>
              <a:t>, Zuzana Chalupová </a:t>
            </a:r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82AA1BE3-F5D9-4ADA-9AB4-706223EB4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76" y="4266268"/>
            <a:ext cx="3153918" cy="1859017"/>
          </a:xfrm>
          <a:prstGeom prst="rect">
            <a:avLst/>
          </a:prstGeom>
        </p:spPr>
      </p:pic>
      <p:pic>
        <p:nvPicPr>
          <p:cNvPr id="14" name="Obrázek 13" descr="Obsah obrázku staré, muž, fotka, nošení&#10;&#10;Popis byl vytvořen automaticky">
            <a:extLst>
              <a:ext uri="{FF2B5EF4-FFF2-40B4-BE49-F238E27FC236}">
                <a16:creationId xmlns:a16="http://schemas.microsoft.com/office/drawing/2014/main" id="{BFAB3D8A-C809-4884-B4F4-C3FA0A7C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44" y="0"/>
            <a:ext cx="5144756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3621BD8-BA7D-44D7-8B03-46A958981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744" y="447800"/>
            <a:ext cx="4332229" cy="39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C23D9-25B9-4F34-B67D-567DD77AD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92" y="462661"/>
            <a:ext cx="10515600" cy="1325563"/>
          </a:xfrm>
        </p:spPr>
        <p:txBody>
          <a:bodyPr/>
          <a:lstStyle/>
          <a:p>
            <a:r>
              <a:rPr lang="cs-CZ" dirty="0"/>
              <a:t>Rusíni (12 tis.)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45507F8-1710-49D7-8DA8-DAA84DF40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22" y="0"/>
            <a:ext cx="7589278" cy="599236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4CBE071-5290-4E75-BF18-D4617FA9BA98}"/>
              </a:ext>
            </a:extLst>
          </p:cNvPr>
          <p:cNvSpPr txBox="1"/>
          <p:nvPr/>
        </p:nvSpPr>
        <p:spPr>
          <a:xfrm>
            <a:off x="1078992" y="2212848"/>
            <a:ext cx="3236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Centrum: </a:t>
            </a:r>
            <a:r>
              <a:rPr lang="cs-CZ" dirty="0" err="1"/>
              <a:t>Ruski</a:t>
            </a:r>
            <a:r>
              <a:rPr lang="cs-CZ" dirty="0"/>
              <a:t> </a:t>
            </a:r>
            <a:r>
              <a:rPr lang="cs-CZ" dirty="0" err="1"/>
              <a:t>Krstur</a:t>
            </a:r>
            <a:r>
              <a:rPr lang="cs-CZ" dirty="0"/>
              <a:t> (</a:t>
            </a:r>
            <a:r>
              <a:rPr lang="cs-CZ" dirty="0" err="1"/>
              <a:t>Kerestur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Média: </a:t>
            </a:r>
            <a:r>
              <a:rPr lang="cs-CZ" dirty="0" err="1"/>
              <a:t>Ruske</a:t>
            </a:r>
            <a:r>
              <a:rPr lang="cs-CZ" dirty="0"/>
              <a:t> slovo</a:t>
            </a:r>
          </a:p>
          <a:p>
            <a:endParaRPr lang="cs-CZ" dirty="0"/>
          </a:p>
          <a:p>
            <a:r>
              <a:rPr lang="cs-CZ" dirty="0"/>
              <a:t>Osobnosti: Ivan </a:t>
            </a:r>
            <a:r>
              <a:rPr lang="cs-CZ" dirty="0" err="1"/>
              <a:t>Medeši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62C4B3-116C-4D59-915E-3DDF3332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809" y="43434"/>
            <a:ext cx="67913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23A92-3675-4A85-A103-863FAA24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Rumuni a </a:t>
            </a:r>
            <a:r>
              <a:rPr lang="cs-CZ" dirty="0" err="1"/>
              <a:t>Aromuni</a:t>
            </a:r>
            <a:r>
              <a:rPr lang="cs-CZ" dirty="0"/>
              <a:t> (</a:t>
            </a:r>
            <a:r>
              <a:rPr lang="cs-CZ" dirty="0" err="1"/>
              <a:t>Cincaři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(23 tis.)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E2CC478-4DAB-40D9-8F67-CACF70457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12" y="793083"/>
            <a:ext cx="4191000" cy="320992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B40E5CF-6FA2-43CB-B6FA-A5A0CF20162F}"/>
              </a:ext>
            </a:extLst>
          </p:cNvPr>
          <p:cNvSpPr txBox="1"/>
          <p:nvPr/>
        </p:nvSpPr>
        <p:spPr>
          <a:xfrm>
            <a:off x="1011936" y="1633728"/>
            <a:ext cx="5937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Rumuni (30 tis.), časopis </a:t>
            </a:r>
            <a:r>
              <a:rPr lang="cs-CZ" i="1" dirty="0" err="1"/>
              <a:t>Libertatea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Aromuni</a:t>
            </a:r>
            <a:r>
              <a:rPr lang="cs-CZ" dirty="0"/>
              <a:t> (</a:t>
            </a:r>
            <a:r>
              <a:rPr lang="cs-CZ" dirty="0" err="1"/>
              <a:t>Cincaři</a:t>
            </a:r>
            <a:r>
              <a:rPr lang="cs-CZ" dirty="0"/>
              <a:t>, asi 2 tis.)</a:t>
            </a:r>
          </a:p>
          <a:p>
            <a:pPr marL="285750" indent="-285750">
              <a:buFontTx/>
              <a:buChar char="-"/>
            </a:pPr>
            <a:r>
              <a:rPr lang="cs-CZ" dirty="0"/>
              <a:t>Srbsky též nepřesně „Vlasi“ (Vlaši)</a:t>
            </a:r>
          </a:p>
          <a:p>
            <a:pPr marL="285750" indent="-285750">
              <a:buFontTx/>
              <a:buChar char="-"/>
            </a:pPr>
            <a:r>
              <a:rPr lang="cs-CZ" dirty="0"/>
              <a:t>Neměli státní ambice, kulturu udržují jazykem a zvyky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Osobnosti: Miki </a:t>
            </a:r>
            <a:r>
              <a:rPr lang="cs-CZ" dirty="0" err="1"/>
              <a:t>Manojlović</a:t>
            </a:r>
            <a:r>
              <a:rPr lang="cs-CZ" dirty="0"/>
              <a:t>, Nikola </a:t>
            </a:r>
            <a:r>
              <a:rPr lang="cs-CZ" dirty="0" err="1"/>
              <a:t>Kojo</a:t>
            </a:r>
            <a:r>
              <a:rPr lang="cs-CZ" dirty="0"/>
              <a:t>, </a:t>
            </a:r>
            <a:r>
              <a:rPr lang="cs-CZ" dirty="0" err="1"/>
              <a:t>Toše</a:t>
            </a:r>
            <a:r>
              <a:rPr lang="cs-CZ" dirty="0"/>
              <a:t> </a:t>
            </a:r>
            <a:r>
              <a:rPr lang="cs-CZ" dirty="0" err="1"/>
              <a:t>Proeski</a:t>
            </a:r>
            <a:r>
              <a:rPr lang="cs-CZ" dirty="0"/>
              <a:t>, Simona </a:t>
            </a:r>
            <a:r>
              <a:rPr lang="cs-CZ" dirty="0" err="1"/>
              <a:t>Halep</a:t>
            </a:r>
            <a:r>
              <a:rPr lang="cs-CZ" dirty="0"/>
              <a:t>(</a:t>
            </a:r>
            <a:r>
              <a:rPr lang="cs-CZ" dirty="0" err="1"/>
              <a:t>ová</a:t>
            </a:r>
            <a:r>
              <a:rPr lang="cs-CZ" dirty="0"/>
              <a:t>), Gheorghe Haji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5A6D31-8F3A-44AD-91B9-20294E0C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09" y="4219051"/>
            <a:ext cx="1878892" cy="24270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1BA074-255E-46BF-B4BF-6F67609BC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901" y="4219051"/>
            <a:ext cx="1666632" cy="24209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C024C6-1518-4B58-B257-AA432943A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533" y="4212966"/>
            <a:ext cx="1716052" cy="24270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600786-CF17-4971-8C68-E9FC66F91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721" y="4212966"/>
            <a:ext cx="1910709" cy="242703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572CD93-59A5-454D-9E0D-61434998C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135" y="4212966"/>
            <a:ext cx="2351732" cy="24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8BFB7-C400-46C3-8AAA-98A2B683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Romové (130 tis.)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62A824E8-EE51-4919-BED1-D7D9D52E1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63" y="167513"/>
            <a:ext cx="3080593" cy="43513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788888E-8230-49B3-89AE-9F2101813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12" y="4831080"/>
            <a:ext cx="2162556" cy="144170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DDBFFF-B043-449D-B692-6E37FE4553C9}"/>
              </a:ext>
            </a:extLst>
          </p:cNvPr>
          <p:cNvSpPr txBox="1"/>
          <p:nvPr/>
        </p:nvSpPr>
        <p:spPr>
          <a:xfrm>
            <a:off x="1036320" y="1597152"/>
            <a:ext cx="6522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 skupiny Romů v Srbsku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Turečtí Romové (z jihu, mluví turecky, převážně pravoslavní)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Beli</a:t>
            </a:r>
            <a:r>
              <a:rPr lang="cs-CZ" dirty="0"/>
              <a:t> </a:t>
            </a:r>
            <a:r>
              <a:rPr lang="cs-CZ" dirty="0" err="1"/>
              <a:t>Cigani</a:t>
            </a:r>
            <a:r>
              <a:rPr lang="cs-CZ" dirty="0"/>
              <a:t> – turečtí muslimští Romové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Němečtí Romové – z </a:t>
            </a:r>
            <a:r>
              <a:rPr lang="cs-CZ" dirty="0" err="1"/>
              <a:t>Banátu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Karavlaši</a:t>
            </a:r>
            <a:r>
              <a:rPr lang="cs-CZ" dirty="0"/>
              <a:t> – nejrozšířenější, z Rumunska, většinou pravoslavní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C2C128-E24C-4AAA-8A13-2157606FE054}"/>
              </a:ext>
            </a:extLst>
          </p:cNvPr>
          <p:cNvSpPr txBox="1"/>
          <p:nvPr/>
        </p:nvSpPr>
        <p:spPr>
          <a:xfrm>
            <a:off x="1078992" y="3493008"/>
            <a:ext cx="679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Osobnosti:</a:t>
            </a:r>
          </a:p>
          <a:p>
            <a:endParaRPr lang="cs-CZ" dirty="0"/>
          </a:p>
          <a:p>
            <a:r>
              <a:rPr lang="cs-CZ" dirty="0" err="1"/>
              <a:t>Šaban</a:t>
            </a:r>
            <a:r>
              <a:rPr lang="cs-CZ" dirty="0"/>
              <a:t> </a:t>
            </a:r>
            <a:r>
              <a:rPr lang="cs-CZ" dirty="0" err="1"/>
              <a:t>Bajramović</a:t>
            </a:r>
            <a:r>
              <a:rPr lang="cs-CZ" dirty="0"/>
              <a:t>, Rajko </a:t>
            </a:r>
            <a:r>
              <a:rPr lang="cs-CZ" dirty="0" err="1"/>
              <a:t>Đurić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3C35F88-519E-43C6-991B-617D61F1A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44" y="165672"/>
            <a:ext cx="3236976" cy="323697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A3AA405-AF9B-40C8-B7D0-74DBC075B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707" y="2382750"/>
            <a:ext cx="39814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8ED3D-4613-44BB-B630-4169D7A06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87" y="324182"/>
            <a:ext cx="10515600" cy="1325563"/>
          </a:xfrm>
        </p:spPr>
        <p:txBody>
          <a:bodyPr/>
          <a:lstStyle/>
          <a:p>
            <a:r>
              <a:rPr lang="cs-CZ" dirty="0"/>
              <a:t>Češi (</a:t>
            </a:r>
            <a:r>
              <a:rPr lang="cs-CZ"/>
              <a:t>1 317)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671F51E-BE8F-44F9-81AB-6A2C41DDC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18" y="228473"/>
            <a:ext cx="4409355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8E7FE0-B02F-46E1-B7A8-C99A104C1ACB}"/>
              </a:ext>
            </a:extLst>
          </p:cNvPr>
          <p:cNvSpPr txBox="1"/>
          <p:nvPr/>
        </p:nvSpPr>
        <p:spPr>
          <a:xfrm>
            <a:off x="920087" y="1649745"/>
            <a:ext cx="5650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Bela </a:t>
            </a:r>
            <a:r>
              <a:rPr lang="cs-CZ" dirty="0" err="1"/>
              <a:t>Crkva</a:t>
            </a:r>
            <a:r>
              <a:rPr lang="cs-CZ" dirty="0"/>
              <a:t>, Češko Selo</a:t>
            </a:r>
          </a:p>
          <a:p>
            <a:endParaRPr lang="cs-CZ" dirty="0"/>
          </a:p>
          <a:p>
            <a:r>
              <a:rPr lang="cs-CZ" dirty="0"/>
              <a:t>Portál: </a:t>
            </a:r>
            <a:r>
              <a:rPr lang="cs-CZ" dirty="0">
                <a:hlinkClick r:id="rId3"/>
              </a:rPr>
              <a:t>https://www.savetceha.rs/</a:t>
            </a:r>
            <a:endParaRPr lang="cs-CZ" dirty="0"/>
          </a:p>
          <a:p>
            <a:endParaRPr lang="cs-CZ" dirty="0"/>
          </a:p>
          <a:p>
            <a:r>
              <a:rPr lang="cs-CZ" dirty="0"/>
              <a:t>Osobnosti: František Alexandr Zach</a:t>
            </a:r>
          </a:p>
        </p:txBody>
      </p:sp>
      <p:pic>
        <p:nvPicPr>
          <p:cNvPr id="8" name="Obrázek 7" descr="Obsah obrázku osoba, muž, oblečení, držení&#10;&#10;Popis byl vytvořen automaticky">
            <a:extLst>
              <a:ext uri="{FF2B5EF4-FFF2-40B4-BE49-F238E27FC236}">
                <a16:creationId xmlns:a16="http://schemas.microsoft.com/office/drawing/2014/main" id="{73D3FC78-3375-4611-800F-8841CF0C9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60" y="3279648"/>
            <a:ext cx="2292913" cy="31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D4191-DBB4-4F02-9231-A63338C8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Antické osídlení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A0827-0920-4206-8D04-4581FE14D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Indoevropané:</a:t>
            </a:r>
          </a:p>
          <a:p>
            <a:pPr lvl="1"/>
            <a:r>
              <a:rPr lang="cs-CZ" dirty="0"/>
              <a:t>Ilyrové</a:t>
            </a:r>
          </a:p>
          <a:p>
            <a:pPr lvl="1"/>
            <a:r>
              <a:rPr lang="cs-CZ" dirty="0"/>
              <a:t>Thrákové</a:t>
            </a:r>
          </a:p>
          <a:p>
            <a:pPr lvl="1"/>
            <a:r>
              <a:rPr lang="cs-CZ" dirty="0"/>
              <a:t>Keltové</a:t>
            </a:r>
          </a:p>
          <a:p>
            <a:pPr lvl="1"/>
            <a:r>
              <a:rPr lang="cs-CZ" dirty="0"/>
              <a:t>Římané</a:t>
            </a:r>
          </a:p>
          <a:p>
            <a:pPr lvl="1"/>
            <a:r>
              <a:rPr lang="cs-CZ" dirty="0"/>
              <a:t>Řekové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dirty="0"/>
              <a:t>Náboženství: pohanská, později křesťanství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80AFBB65-57C0-4260-A176-96B10E8E3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62" y="218364"/>
            <a:ext cx="5263370" cy="42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8C400-BC5A-4E02-91A6-9AA43DED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D3916-B16B-4CDE-8AC9-D69F4E506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Indoevropané:</a:t>
            </a:r>
          </a:p>
          <a:p>
            <a:pPr marL="0" indent="0">
              <a:buNone/>
            </a:pPr>
            <a:r>
              <a:rPr lang="cs-CZ" dirty="0"/>
              <a:t>—Germáni (Gótové, Langobardi)</a:t>
            </a:r>
          </a:p>
          <a:p>
            <a:pPr marL="0" indent="0">
              <a:buNone/>
            </a:pPr>
            <a:r>
              <a:rPr lang="cs-CZ" dirty="0"/>
              <a:t>—Slované</a:t>
            </a:r>
          </a:p>
          <a:p>
            <a:pPr marL="0" indent="0">
              <a:buNone/>
            </a:pPr>
            <a:r>
              <a:rPr lang="cs-CZ" dirty="0"/>
              <a:t>—Řekové</a:t>
            </a:r>
          </a:p>
          <a:p>
            <a:pPr marL="0" indent="0">
              <a:buNone/>
            </a:pPr>
            <a:r>
              <a:rPr lang="cs-CZ" dirty="0"/>
              <a:t>—Vlaši (románské obyvatelstvo), Rumuni</a:t>
            </a:r>
          </a:p>
          <a:p>
            <a:pPr marL="0" indent="0">
              <a:buNone/>
            </a:pPr>
            <a:r>
              <a:rPr lang="cs-CZ" dirty="0"/>
              <a:t>Turkické kmeny:</a:t>
            </a:r>
          </a:p>
          <a:p>
            <a:pPr marL="0" indent="0">
              <a:buNone/>
            </a:pPr>
            <a:r>
              <a:rPr lang="cs-CZ" dirty="0"/>
              <a:t>—Hunové, Avaři, Bulhaři, později Turci</a:t>
            </a:r>
          </a:p>
          <a:p>
            <a:pPr marL="0" indent="0">
              <a:buNone/>
            </a:pPr>
            <a:r>
              <a:rPr lang="cs-CZ" dirty="0"/>
              <a:t>Maďaři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Postupná christianizace Balkánu (východní tj. ortodoxní, méně katolické), následovaná islamizací (částečně Albánci, částečně Slované – Bosňáci, </a:t>
            </a:r>
            <a:r>
              <a:rPr lang="cs-CZ" dirty="0" err="1"/>
              <a:t>Pomaci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67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9BCD0-A19F-4203-A114-9BAE7C99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</a:t>
            </a:r>
            <a:r>
              <a:rPr lang="cs-CZ" dirty="0" err="1"/>
              <a:t>srbsko</a:t>
            </a:r>
            <a:r>
              <a:rPr lang="cs-CZ" dirty="0"/>
              <a:t> – demografický vývoj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E4E42EDB-5177-4254-B42D-0BAFA5E042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3236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110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71815-E2F0-4095-8373-71E2267B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1884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EE41EA99-E263-493E-9B12-BEA186EA5E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841296"/>
              </p:ext>
            </p:extLst>
          </p:nvPr>
        </p:nvGraphicFramePr>
        <p:xfrm>
          <a:off x="838200" y="1825625"/>
          <a:ext cx="486156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3AC6F409-6222-4F69-BB5F-C96FD0FF4FD6}"/>
              </a:ext>
            </a:extLst>
          </p:cNvPr>
          <p:cNvSpPr txBox="1"/>
          <p:nvPr/>
        </p:nvSpPr>
        <p:spPr>
          <a:xfrm>
            <a:off x="239177" y="1901965"/>
            <a:ext cx="3883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Srbové: 1 700 000</a:t>
            </a:r>
          </a:p>
          <a:p>
            <a:r>
              <a:rPr lang="cs-CZ" dirty="0"/>
              <a:t>Rumuni: 150 000</a:t>
            </a:r>
          </a:p>
          <a:p>
            <a:r>
              <a:rPr lang="cs-CZ" dirty="0"/>
              <a:t>Cikáni: 34 000</a:t>
            </a:r>
          </a:p>
          <a:p>
            <a:r>
              <a:rPr lang="cs-CZ" dirty="0"/>
              <a:t>Bulhaři: 7 000</a:t>
            </a:r>
          </a:p>
          <a:p>
            <a:r>
              <a:rPr lang="cs-CZ" dirty="0"/>
              <a:t>Němci: 4 800</a:t>
            </a:r>
          </a:p>
          <a:p>
            <a:r>
              <a:rPr lang="cs-CZ" dirty="0"/>
              <a:t>Židé 4 200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D94AB55C-8182-4823-A186-F7B9147F8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252080"/>
              </p:ext>
            </p:extLst>
          </p:nvPr>
        </p:nvGraphicFramePr>
        <p:xfrm>
          <a:off x="6933198" y="3448315"/>
          <a:ext cx="4214159" cy="2650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98E245FD-3BA6-4A61-AD97-B7A20DC11186}"/>
              </a:ext>
            </a:extLst>
          </p:cNvPr>
          <p:cNvSpPr txBox="1"/>
          <p:nvPr/>
        </p:nvSpPr>
        <p:spPr>
          <a:xfrm>
            <a:off x="6636124" y="2040464"/>
            <a:ext cx="4861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Pravoslavní: 1 900 000</a:t>
            </a:r>
          </a:p>
          <a:p>
            <a:r>
              <a:rPr lang="cs-CZ" dirty="0"/>
              <a:t>Mohamedáni (muslimové): 15 000</a:t>
            </a:r>
          </a:p>
          <a:p>
            <a:r>
              <a:rPr lang="cs-CZ" dirty="0"/>
              <a:t>Katolíci: 8 000</a:t>
            </a:r>
          </a:p>
          <a:p>
            <a:r>
              <a:rPr lang="cs-CZ" dirty="0"/>
              <a:t>Mojžíšova víra (židé): 4 200</a:t>
            </a:r>
          </a:p>
          <a:p>
            <a:r>
              <a:rPr lang="cs-CZ" dirty="0"/>
              <a:t>Protestanti: 800</a:t>
            </a:r>
          </a:p>
        </p:txBody>
      </p:sp>
    </p:spTree>
    <p:extLst>
      <p:ext uri="{BB962C8B-B14F-4D97-AF65-F5344CB8AC3E}">
        <p14:creationId xmlns:p14="http://schemas.microsoft.com/office/powerpoint/2010/main" val="239501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8D17AB-6F25-4EE7-999C-B32322A1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stol. – etnický vývoj</a:t>
            </a: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A64077B4-DEC7-4798-8769-39839B7EE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36762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3374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48994-75A9-4107-9457-276AD572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obyvatel Srbska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204187-E5EC-4E30-BC90-D293107D8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Sčítání obyvatel 2022: 6 650 000</a:t>
            </a:r>
          </a:p>
          <a:p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Factbook</a:t>
            </a:r>
            <a:r>
              <a:rPr lang="cs-CZ" dirty="0"/>
              <a:t> (7/2021): 6 750 000</a:t>
            </a:r>
          </a:p>
          <a:p>
            <a:r>
              <a:rPr lang="cs-CZ" dirty="0"/>
              <a:t>Projekce Srbského statistického úřadu</a:t>
            </a:r>
          </a:p>
          <a:p>
            <a:pPr lvl="1"/>
            <a:r>
              <a:rPr lang="cs-CZ" dirty="0"/>
              <a:t>2020: 6 950 000</a:t>
            </a:r>
          </a:p>
          <a:p>
            <a:pPr lvl="1"/>
            <a:r>
              <a:rPr lang="cs-CZ" dirty="0"/>
              <a:t>2030: 6 815 000</a:t>
            </a:r>
          </a:p>
          <a:p>
            <a:pPr lvl="1"/>
            <a:r>
              <a:rPr lang="cs-CZ" dirty="0"/>
              <a:t>2040: 6 830 000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308ED3A-CA99-4AC1-8423-F57C863F2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637131"/>
              </p:ext>
            </p:extLst>
          </p:nvPr>
        </p:nvGraphicFramePr>
        <p:xfrm>
          <a:off x="3899413" y="3429000"/>
          <a:ext cx="8111324" cy="297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151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1C73B-2926-4E54-A860-3696085F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Etnické složení obyvatelstva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414EC6A-DA8A-409A-918F-60A51D20D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6716" cy="690384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1281463-00BD-418D-AFC1-FF9A78C12F3A}"/>
              </a:ext>
            </a:extLst>
          </p:cNvPr>
          <p:cNvSpPr txBox="1"/>
          <p:nvPr/>
        </p:nvSpPr>
        <p:spPr>
          <a:xfrm>
            <a:off x="5130053" y="1519518"/>
            <a:ext cx="66428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2022:</a:t>
            </a:r>
          </a:p>
          <a:p>
            <a:r>
              <a:rPr lang="cs-CZ" dirty="0"/>
              <a:t>Srbové 	80,6 %</a:t>
            </a:r>
          </a:p>
          <a:p>
            <a:r>
              <a:rPr lang="cs-CZ" dirty="0"/>
              <a:t>Maďaři	2,8 %</a:t>
            </a:r>
          </a:p>
          <a:p>
            <a:r>
              <a:rPr lang="cs-CZ" dirty="0"/>
              <a:t>Romové	2 %</a:t>
            </a:r>
          </a:p>
          <a:p>
            <a:r>
              <a:rPr lang="cs-CZ" dirty="0"/>
              <a:t>Bosňáci	2,31 %</a:t>
            </a:r>
          </a:p>
          <a:p>
            <a:r>
              <a:rPr lang="cs-CZ" dirty="0"/>
              <a:t>Chorvati	0,6 %</a:t>
            </a:r>
          </a:p>
          <a:p>
            <a:r>
              <a:rPr lang="cs-CZ" dirty="0"/>
              <a:t>Slováci	0,6 %</a:t>
            </a:r>
          </a:p>
          <a:p>
            <a:endParaRPr lang="cs-CZ" dirty="0"/>
          </a:p>
          <a:p>
            <a:r>
              <a:rPr lang="cs-CZ" dirty="0"/>
              <a:t>2021 ČR: </a:t>
            </a:r>
          </a:p>
          <a:p>
            <a:r>
              <a:rPr lang="cs-CZ" dirty="0"/>
              <a:t>Národnost česká: 60 %, moravská 3,5 %</a:t>
            </a:r>
          </a:p>
          <a:p>
            <a:r>
              <a:rPr lang="cs-CZ" dirty="0"/>
              <a:t>30 % % obyvatelstva neodpovědělo</a:t>
            </a:r>
          </a:p>
        </p:txBody>
      </p:sp>
    </p:spTree>
    <p:extLst>
      <p:ext uri="{BB962C8B-B14F-4D97-AF65-F5344CB8AC3E}">
        <p14:creationId xmlns:p14="http://schemas.microsoft.com/office/powerpoint/2010/main" val="6905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1C73B-2926-4E54-A860-3696085F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Náboženství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281463-00BD-418D-AFC1-FF9A78C12F3A}"/>
              </a:ext>
            </a:extLst>
          </p:cNvPr>
          <p:cNvSpPr txBox="1"/>
          <p:nvPr/>
        </p:nvSpPr>
        <p:spPr>
          <a:xfrm>
            <a:off x="5130053" y="1519518"/>
            <a:ext cx="6642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2022:</a:t>
            </a:r>
          </a:p>
          <a:p>
            <a:r>
              <a:rPr lang="cs-CZ" dirty="0"/>
              <a:t>Věřící		96 %</a:t>
            </a:r>
          </a:p>
          <a:p>
            <a:endParaRPr lang="cs-CZ" dirty="0"/>
          </a:p>
          <a:p>
            <a:r>
              <a:rPr lang="cs-CZ" dirty="0"/>
              <a:t>Pravoslaví	80 %</a:t>
            </a:r>
          </a:p>
          <a:p>
            <a:r>
              <a:rPr lang="cs-CZ" dirty="0"/>
              <a:t>Katolíci		3 %</a:t>
            </a:r>
          </a:p>
          <a:p>
            <a:r>
              <a:rPr lang="cs-CZ" dirty="0"/>
              <a:t>Muslimové	3 %</a:t>
            </a:r>
          </a:p>
          <a:p>
            <a:r>
              <a:rPr lang="cs-CZ" dirty="0"/>
              <a:t>Protestanti	0,8 %</a:t>
            </a:r>
          </a:p>
          <a:p>
            <a:endParaRPr lang="cs-CZ" dirty="0"/>
          </a:p>
          <a:p>
            <a:r>
              <a:rPr lang="cs-CZ" dirty="0"/>
              <a:t>Srov. ČR (	2011)</a:t>
            </a:r>
          </a:p>
          <a:p>
            <a:r>
              <a:rPr lang="cs-CZ" dirty="0"/>
              <a:t>Věřící		44 %</a:t>
            </a:r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B9058B1A-E6AE-495D-88D1-BDF91F59A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4994" cy="6858000"/>
          </a:xfrm>
        </p:spPr>
      </p:pic>
    </p:spTree>
    <p:extLst>
      <p:ext uri="{BB962C8B-B14F-4D97-AF65-F5344CB8AC3E}">
        <p14:creationId xmlns:p14="http://schemas.microsoft.com/office/powerpoint/2010/main" val="40120708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763</Words>
  <Application>Microsoft Office PowerPoint</Application>
  <PresentationFormat>Širokoúhlá obrazovka</PresentationFormat>
  <Paragraphs>150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Demografie Srbska</vt:lpstr>
      <vt:lpstr>Antické osídlení</vt:lpstr>
      <vt:lpstr>Středověk</vt:lpstr>
      <vt:lpstr>Moderní srbsko – demografický vývoj</vt:lpstr>
      <vt:lpstr>1884</vt:lpstr>
      <vt:lpstr>20. stol. – etnický vývoj</vt:lpstr>
      <vt:lpstr>Počet obyvatel Srbska</vt:lpstr>
      <vt:lpstr>Etnické složení obyvatelstva</vt:lpstr>
      <vt:lpstr>Náboženství</vt:lpstr>
      <vt:lpstr>Maďaři (190 tis.)</vt:lpstr>
      <vt:lpstr>Chorvati (40 tis.)</vt:lpstr>
      <vt:lpstr>Bosňáci (153 tis.)</vt:lpstr>
      <vt:lpstr>Slováci (40 tis.)</vt:lpstr>
      <vt:lpstr>Rusíni (12 tis.)</vt:lpstr>
      <vt:lpstr>Rumuni a Aromuni (Cincaři) (23 tis.)</vt:lpstr>
      <vt:lpstr>Romové (130 tis.)</vt:lpstr>
      <vt:lpstr>Češi (1 317)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Demografie Srbska</dc:title>
  <dc:creator>Pavel Pilch</dc:creator>
  <cp:lastModifiedBy>Pavel Pilch</cp:lastModifiedBy>
  <cp:revision>17</cp:revision>
  <dcterms:created xsi:type="dcterms:W3CDTF">2020-11-02T10:37:01Z</dcterms:created>
  <dcterms:modified xsi:type="dcterms:W3CDTF">2023-10-09T05:33:38Z</dcterms:modified>
</cp:coreProperties>
</file>