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5616B6-167E-470C-AE09-CFB883DD85A3}" v="1" dt="2020-12-07T07:32:14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61211d6e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61211d6e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61211d6e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61211d6e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61211d6e9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61211d6e9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61211d6e9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61211d6e9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61211d6e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61211d6e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61211d6e9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61211d6e9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61211d6e9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61211d6e9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61211d6e9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61211d6e9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61211d6e9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61211d6e9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61211d6e9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61211d6e9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61211d6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61211d6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61211d6e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61211d6e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61211d6e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61211d6e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61211d6e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61211d6e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61211d6e9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61211d6e9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61211d6e9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61211d6e9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61211d6e9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461211d6e9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61211d6e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61211d6e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61211d6e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61211d6e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61211d6e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61211d6e9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61211d6e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61211d6e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61211d6e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61211d6e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61211d6e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61211d6e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61211d6e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61211d6e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wozSLas8DM?t=1711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youtu.be/ZAfmn-9jVeA" TargetMode="External"/><Relationship Id="rId4" Type="http://schemas.openxmlformats.org/officeDocument/2006/relationships/hyperlink" Target="https://youtu.be/JNtTJTJY6c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_tX0htWbLM" TargetMode="External"/><Relationship Id="rId7" Type="http://schemas.openxmlformats.org/officeDocument/2006/relationships/hyperlink" Target="https://youtu.be/fanyfB-K9Mw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dvojka.cz/archiv/2011/2/newborn-porn" TargetMode="External"/><Relationship Id="rId5" Type="http://schemas.openxmlformats.org/officeDocument/2006/relationships/hyperlink" Target="https://youtu.be/eti8DMptId0" TargetMode="External"/><Relationship Id="rId4" Type="http://schemas.openxmlformats.org/officeDocument/2006/relationships/hyperlink" Target="https://youtu.be/cFSmcP3y81Q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Qt7aWYsAR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x6CUed1cZE?t=43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fd.cz/film/110249-kdo-to-tam-zpiva/prehled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Srbská kultura II.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Literatura a film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Poválečná srbská literatura - Jugoslávie</a:t>
            </a:r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soc-realistické období záhy skončilo (1948)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partyzánská literatura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absurdní poetika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neorealismus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historický román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džínová próza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magický realismus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postmodernismus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Partyzánská literatura</a:t>
            </a:r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Branko Ćopić: </a:t>
            </a:r>
            <a:r>
              <a:rPr lang="cs" i="1"/>
              <a:t>Partyzánské příběhy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Mihailo Lalić: </a:t>
            </a:r>
            <a:r>
              <a:rPr lang="cs" i="1"/>
              <a:t>Svatba</a:t>
            </a: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4200" y="691938"/>
            <a:ext cx="2476500" cy="40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9850" y="2676175"/>
            <a:ext cx="3167649" cy="21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Literatura absurdna</a:t>
            </a:r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Miodrag Bulatović: </a:t>
            </a:r>
            <a:r>
              <a:rPr lang="cs" i="1"/>
              <a:t>Červený kohout letí k nebi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Branimir Ščepanović: </a:t>
            </a:r>
            <a:r>
              <a:rPr lang="cs" i="1"/>
              <a:t>Smrt pana Goluži</a:t>
            </a:r>
            <a:endParaRPr i="1"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188" y="2244775"/>
            <a:ext cx="1971675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5600" y="1669938"/>
            <a:ext cx="2381250" cy="298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Neorealismus</a:t>
            </a:r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Mirko Kovač: </a:t>
            </a:r>
            <a:r>
              <a:rPr lang="cs" i="1"/>
              <a:t>Má sestra Elida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Mirko Kovač: </a:t>
            </a:r>
            <a:r>
              <a:rPr lang="cs" i="1"/>
              <a:t>Den k tetování</a:t>
            </a:r>
            <a:endParaRPr/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2425" y="1849300"/>
            <a:ext cx="4762500" cy="295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Historický román</a:t>
            </a:r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Ivo Andrić: </a:t>
            </a:r>
            <a:r>
              <a:rPr lang="cs" i="1"/>
              <a:t>Most na Drině</a:t>
            </a:r>
            <a:endParaRPr i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NC za literaturu 1961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Ivo Andrić: </a:t>
            </a:r>
            <a:r>
              <a:rPr lang="cs" i="1"/>
              <a:t>Travnická kronika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Dobrica Ćosić: </a:t>
            </a:r>
            <a:r>
              <a:rPr lang="cs" i="1"/>
              <a:t>Daleko je slunce</a:t>
            </a:r>
            <a:endParaRPr i="1"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9546" y="783500"/>
            <a:ext cx="4332750" cy="305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Džínová próza</a:t>
            </a:r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Dragoslav Mihailović: </a:t>
            </a:r>
            <a:r>
              <a:rPr lang="cs" i="1"/>
              <a:t>Prohra </a:t>
            </a:r>
            <a:r>
              <a:rPr lang="cs"/>
              <a:t>(Kad su cvetale tikve)</a:t>
            </a:r>
            <a:endParaRPr/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5438" y="1628763"/>
            <a:ext cx="3514725" cy="35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Magický realismus (borgesovci)</a:t>
            </a:r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Danilo Kiš: </a:t>
            </a:r>
            <a:r>
              <a:rPr lang="cs" i="1"/>
              <a:t>Encyklopedie mrtvých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Danilo Kiš: </a:t>
            </a:r>
            <a:r>
              <a:rPr lang="cs" i="1"/>
              <a:t>Hrobka pro Borise Davidoviče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Borislav Pekić: </a:t>
            </a:r>
            <a:r>
              <a:rPr lang="cs" i="1"/>
              <a:t>Vzestup a pád Ikara Gubelkijana</a:t>
            </a:r>
            <a:endParaRPr i="1"/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349" y="2614328"/>
            <a:ext cx="3975702" cy="22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2950" y="535938"/>
            <a:ext cx="2095500" cy="28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(Post)modernismus</a:t>
            </a:r>
            <a:endParaRPr dirty="0"/>
          </a:p>
        </p:txBody>
      </p:sp>
      <p:sp>
        <p:nvSpPr>
          <p:cNvPr id="169" name="Google Shape;169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Milorad Pavić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i="1" dirty="0"/>
              <a:t>Chazarský slovník</a:t>
            </a:r>
            <a:endParaRPr i="1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i="1" dirty="0"/>
              <a:t>Krajina maľovaná čajom (SK)</a:t>
            </a:r>
            <a:endParaRPr i="1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i="1" dirty="0"/>
              <a:t>Vnitřní strana větru</a:t>
            </a:r>
            <a:endParaRPr i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David Albahari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Svetislav Basara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Marko Šelić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Vladimir Kecmanović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Radoslav Petković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Zoran Ćirić: </a:t>
            </a:r>
            <a:r>
              <a:rPr lang="cs" i="1" dirty="0"/>
              <a:t>Hobo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Saša Stanišić: </a:t>
            </a:r>
            <a:r>
              <a:rPr lang="cs" i="1" dirty="0"/>
              <a:t>Jak voják opravuje gramofon</a:t>
            </a:r>
            <a:endParaRPr dirty="0"/>
          </a:p>
        </p:txBody>
      </p:sp>
      <p:pic>
        <p:nvPicPr>
          <p:cNvPr id="170" name="Google Shape;1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4381" y="720825"/>
            <a:ext cx="2665575" cy="39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Obsah obrázku text, oblečení, boty, Lidská tvář&#10;&#10;Popis byl vytvořen automaticky">
            <a:extLst>
              <a:ext uri="{FF2B5EF4-FFF2-40B4-BE49-F238E27FC236}">
                <a16:creationId xmlns:a16="http://schemas.microsoft.com/office/drawing/2014/main" id="{B306CDB3-65CE-6E74-128F-7CB4D2BB2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510" y="395332"/>
            <a:ext cx="2975316" cy="4570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Srbská kinematografie</a:t>
            </a:r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ve 20. stol. rozvoj v rámci jugoslávské kinematografie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“pražská škola” – filmaři se vzděláním z pražské FAMU</a:t>
            </a:r>
            <a:endParaRPr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-CZ" dirty="0"/>
              <a:t>Goran </a:t>
            </a:r>
            <a:r>
              <a:rPr lang="cs-CZ" dirty="0" err="1"/>
              <a:t>Marković</a:t>
            </a:r>
            <a:r>
              <a:rPr lang="cs-CZ" dirty="0"/>
              <a:t>, </a:t>
            </a:r>
            <a:r>
              <a:rPr lang="cs-CZ" dirty="0" err="1"/>
              <a:t>Srđan</a:t>
            </a:r>
            <a:r>
              <a:rPr lang="cs-CZ" dirty="0"/>
              <a:t> </a:t>
            </a:r>
            <a:r>
              <a:rPr lang="cs-CZ" dirty="0" err="1"/>
              <a:t>Karanović</a:t>
            </a:r>
            <a:r>
              <a:rPr lang="cs-CZ" dirty="0"/>
              <a:t>, Goran </a:t>
            </a:r>
            <a:r>
              <a:rPr lang="cs-CZ" dirty="0" err="1"/>
              <a:t>Paskaljević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od r. 1991 “samostatná”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spolupráce s jinými regionálními kinematografiemi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herci často hrají členy jiných etnik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tématika života během a po válce</a:t>
            </a:r>
            <a:endParaRPr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 dirty="0"/>
              <a:t>Dragan Bjelogrlić</a:t>
            </a:r>
            <a:endParaRPr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 dirty="0"/>
              <a:t>Sergej Trifunović (h)</a:t>
            </a:r>
            <a:endParaRPr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 dirty="0"/>
              <a:t>Srđan Todorović (h)</a:t>
            </a: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 dirty="0"/>
              <a:t>Mira Furlan (h)</a:t>
            </a:r>
            <a:endParaRPr dirty="0"/>
          </a:p>
        </p:txBody>
      </p:sp>
      <p:pic>
        <p:nvPicPr>
          <p:cNvPr id="3" name="Obrázek 2" descr="Obsah obrázku Lidská tvář, osoba, oblečení, Dlouhé vlasy&#10;&#10;Popis byl vytvořen automaticky">
            <a:extLst>
              <a:ext uri="{FF2B5EF4-FFF2-40B4-BE49-F238E27FC236}">
                <a16:creationId xmlns:a16="http://schemas.microsoft.com/office/drawing/2014/main" id="{A0F4220F-AA69-A2F5-C0E1-6B2343D73F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04" r="24126"/>
          <a:stretch/>
        </p:blipFill>
        <p:spPr>
          <a:xfrm>
            <a:off x="6441485" y="1152475"/>
            <a:ext cx="2390815" cy="305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Nejlepší srbské filmy (dle fanouškovských anket)</a:t>
            </a:r>
            <a:endParaRPr dirty="0"/>
          </a:p>
        </p:txBody>
      </p:sp>
      <p:sp>
        <p:nvSpPr>
          <p:cNvPr id="182" name="Google Shape;182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 u="sng">
                <a:solidFill>
                  <a:schemeClr val="hlink"/>
                </a:solidFill>
                <a:hlinkClick r:id="rId3"/>
              </a:rPr>
              <a:t>Kdo to tam zpívá</a:t>
            </a:r>
            <a:r>
              <a:rPr lang="cs" i="1"/>
              <a:t> </a:t>
            </a:r>
            <a:r>
              <a:rPr lang="cs"/>
              <a:t>(Ko to tamo peva), Slobodan Šijan, 1980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/>
              <a:t>Dům k pověšení </a:t>
            </a:r>
            <a:r>
              <a:rPr lang="cs"/>
              <a:t>(Dom za vešanje), Emir Kusturica, 1988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 u="sng">
                <a:solidFill>
                  <a:schemeClr val="hlink"/>
                </a:solidFill>
                <a:hlinkClick r:id="rId4"/>
              </a:rPr>
              <a:t>Underground</a:t>
            </a:r>
            <a:r>
              <a:rPr lang="cs" i="1"/>
              <a:t>, </a:t>
            </a:r>
            <a:r>
              <a:rPr lang="cs"/>
              <a:t>Emir Kusturica, 1995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/>
              <a:t>Černá kočka, bílý kocour </a:t>
            </a:r>
            <a:r>
              <a:rPr lang="cs"/>
              <a:t>(Crna mačka, beli mačor)</a:t>
            </a:r>
            <a:r>
              <a:rPr lang="cs" i="1"/>
              <a:t> </a:t>
            </a:r>
            <a:r>
              <a:rPr lang="cs"/>
              <a:t>Emir Kusturica, 1998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/>
              <a:t>Hezké vesnice hezky hoří </a:t>
            </a:r>
            <a:r>
              <a:rPr lang="cs"/>
              <a:t>(Lepa sela lepo gore), Srđan Dragojević, 1996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/>
              <a:t>Sud prachu </a:t>
            </a:r>
            <a:r>
              <a:rPr lang="cs"/>
              <a:t>(Bure baruta), Goran Paskaljević, 1998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/>
              <a:t>Život je zázrak </a:t>
            </a:r>
            <a:r>
              <a:rPr lang="cs"/>
              <a:t>(Život je čudo), Emir Kusturica, 2004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/>
              <a:t>Otec na služební cestě </a:t>
            </a:r>
            <a:r>
              <a:rPr lang="cs"/>
              <a:t>(Otac na službenom putu), Emir Kusturica, 1985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 u="sng">
                <a:solidFill>
                  <a:schemeClr val="hlink"/>
                </a:solidFill>
                <a:hlinkClick r:id="rId5"/>
              </a:rPr>
              <a:t>Parade</a:t>
            </a:r>
            <a:r>
              <a:rPr lang="cs" i="1"/>
              <a:t> </a:t>
            </a:r>
            <a:r>
              <a:rPr lang="cs"/>
              <a:t>(Parada), Srđan Dragojević, 2011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/>
              <a:t>Vzpomínáš na Dolly Bell? </a:t>
            </a:r>
            <a:r>
              <a:rPr lang="cs"/>
              <a:t>(Sjećaš li se Dolly Bell?), Emir Kusturica, 1981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Srbská literatura - obecně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literatura psaná “srbsky”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ve starších obdobích:</a:t>
            </a:r>
            <a:endParaRPr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 dirty="0"/>
              <a:t>staroslověnština srbské redakce</a:t>
            </a:r>
            <a:endParaRPr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 dirty="0"/>
              <a:t>ruskoslovanský jazyk</a:t>
            </a:r>
            <a:endParaRPr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 dirty="0"/>
              <a:t>slavenosrbská jazyk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od 19. stol. mluvíme o srbské literatuře v užším slova smyslu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ve 20. stol. (i dříve) vícedomí autoři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literatura psaná v “jiných” jazycích „srbskými“ autory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chorvatsky: Vladan Desnica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černohorsky: Petar II. Petrović Njegoš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dirty="0"/>
              <a:t>N</a:t>
            </a:r>
            <a:r>
              <a:rPr lang="cs" dirty="0"/>
              <a:t>ěmecky: Saša Stanišić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srbština součástí jiných jazykových konceptů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ilyrština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srbochorvatština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západní (bosenská) a východní (srbská varianta)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Další výrazné či úspěšné filmy</a:t>
            </a:r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i="1" u="sng" dirty="0">
                <a:solidFill>
                  <a:schemeClr val="hlink"/>
                </a:solidFill>
                <a:hlinkClick r:id="rId3"/>
              </a:rPr>
              <a:t>Turné</a:t>
            </a:r>
            <a:r>
              <a:rPr lang="cs" i="1" dirty="0"/>
              <a:t> </a:t>
            </a:r>
            <a:r>
              <a:rPr lang="cs" dirty="0"/>
              <a:t>(Turneja), Goran Marković, 2008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i="1" u="sng" dirty="0">
                <a:solidFill>
                  <a:schemeClr val="hlink"/>
                </a:solidFill>
                <a:hlinkClick r:id="rId4"/>
              </a:rPr>
              <a:t>Montevideo, cesta za snem</a:t>
            </a:r>
            <a:r>
              <a:rPr lang="cs" i="1" dirty="0"/>
              <a:t> </a:t>
            </a:r>
            <a:r>
              <a:rPr lang="cs" dirty="0"/>
              <a:t>(Montevideo, Bog te video), Dragan Bjelogrlić, 2010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i="1" u="sng" dirty="0">
                <a:solidFill>
                  <a:schemeClr val="hlink"/>
                </a:solidFill>
                <a:hlinkClick r:id="rId5"/>
              </a:rPr>
              <a:t>Srbský film</a:t>
            </a:r>
            <a:r>
              <a:rPr lang="cs" i="1" dirty="0"/>
              <a:t> </a:t>
            </a:r>
            <a:r>
              <a:rPr lang="cs" dirty="0"/>
              <a:t>(Srpski film), Srđan Spasojević</a:t>
            </a:r>
            <a:r>
              <a:rPr lang="cs"/>
              <a:t>, 2010 </a:t>
            </a:r>
            <a:endParaRPr lang="cs" dirty="0"/>
          </a:p>
          <a:p>
            <a:pPr lvl="1" indent="-342900">
              <a:spcBef>
                <a:spcPts val="0"/>
              </a:spcBef>
              <a:buSzPts val="1800"/>
              <a:buChar char="●"/>
            </a:pPr>
            <a:r>
              <a:rPr lang="cs-CZ" dirty="0">
                <a:hlinkClick r:id="rId6"/>
              </a:rPr>
              <a:t>https://www.advojka.cz/archiv/2011/2/newborn-porn</a:t>
            </a:r>
            <a:r>
              <a:rPr lang="cs" dirty="0"/>
              <a:t>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i="1" u="sng" dirty="0">
                <a:solidFill>
                  <a:schemeClr val="hlink"/>
                </a:solidFill>
                <a:hlinkClick r:id="rId7"/>
              </a:rPr>
              <a:t>Rány</a:t>
            </a:r>
            <a:r>
              <a:rPr lang="cs" i="1" dirty="0"/>
              <a:t> </a:t>
            </a:r>
            <a:r>
              <a:rPr lang="cs" dirty="0"/>
              <a:t>(Rane), Srđan Dragojević, 1998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Velimir “Bata” Živojinović</a:t>
            </a:r>
            <a:endParaRPr/>
          </a:p>
        </p:txBody>
      </p:sp>
      <p:sp>
        <p:nvSpPr>
          <p:cNvPr id="194" name="Google Shape;194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i="1"/>
          </a:p>
        </p:txBody>
      </p:sp>
      <p:pic>
        <p:nvPicPr>
          <p:cNvPr id="195" name="Google Shape;19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0150" y="1274700"/>
            <a:ext cx="4645325" cy="309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Dragan Nikolić</a:t>
            </a:r>
            <a:endParaRPr/>
          </a:p>
        </p:txBody>
      </p:sp>
      <p:sp>
        <p:nvSpPr>
          <p:cNvPr id="201" name="Google Shape;201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2" name="Google Shape;202;p3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5150" y="1500138"/>
            <a:ext cx="2095500" cy="2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>
            <a:spLocks noGrp="1"/>
          </p:cNvSpPr>
          <p:nvPr>
            <p:ph type="title"/>
          </p:nvPr>
        </p:nvSpPr>
        <p:spPr>
          <a:xfrm>
            <a:off x="276975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 dirty="0">
                <a:solidFill>
                  <a:schemeClr val="hlink"/>
                </a:solidFill>
                <a:hlinkClick r:id="rId3"/>
              </a:rPr>
              <a:t>Sergej Trifunović, Srđan Todorović</a:t>
            </a:r>
            <a:endParaRPr dirty="0"/>
          </a:p>
        </p:txBody>
      </p:sp>
      <p:sp>
        <p:nvSpPr>
          <p:cNvPr id="208" name="Google Shape;208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9" name="Google Shape;20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1" y="1152475"/>
            <a:ext cx="4930475" cy="371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1600" y="1480850"/>
            <a:ext cx="2038350" cy="30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Mira Banjac, Mirjana Karanović</a:t>
            </a:r>
            <a:endParaRPr/>
          </a:p>
        </p:txBody>
      </p:sp>
      <p:sp>
        <p:nvSpPr>
          <p:cNvPr id="216" name="Google Shape;216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7" name="Google Shape;217;p36"/>
          <p:cNvPicPr preferRelativeResize="0"/>
          <p:nvPr/>
        </p:nvPicPr>
        <p:blipFill rotWithShape="1">
          <a:blip r:embed="rId3">
            <a:alphaModFix/>
          </a:blip>
          <a:srcRect t="5996" b="5996"/>
          <a:stretch/>
        </p:blipFill>
        <p:spPr>
          <a:xfrm>
            <a:off x="118638" y="1224724"/>
            <a:ext cx="4714875" cy="276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3513" y="1224724"/>
            <a:ext cx="4165723" cy="276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err="1"/>
              <a:t>Ko</a:t>
            </a:r>
            <a:r>
              <a:rPr lang="cs-CZ" dirty="0"/>
              <a:t> to tamo </a:t>
            </a:r>
            <a:r>
              <a:rPr lang="cs-CZ" dirty="0" err="1"/>
              <a:t>peva</a:t>
            </a:r>
            <a:r>
              <a:rPr lang="cs-CZ" dirty="0"/>
              <a:t> (Kdo to tam zpívá)</a:t>
            </a:r>
            <a:endParaRPr dirty="0"/>
          </a:p>
        </p:txBody>
      </p:sp>
      <p:sp>
        <p:nvSpPr>
          <p:cNvPr id="224" name="Google Shape;224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cs-CZ" dirty="0"/>
              <a:t>Vyhlášen nejlepším jugoslávským filmem všech dob.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cs-CZ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cs-CZ" sz="1400" dirty="0">
                <a:hlinkClick r:id="rId3"/>
              </a:rPr>
              <a:t>https://</a:t>
            </a:r>
            <a:r>
              <a:rPr lang="cs-CZ" sz="1400" dirty="0" err="1">
                <a:hlinkClick r:id="rId3"/>
              </a:rPr>
              <a:t>www.csfd.cz</a:t>
            </a:r>
            <a:r>
              <a:rPr lang="cs-CZ" sz="1400" dirty="0">
                <a:hlinkClick r:id="rId3"/>
              </a:rPr>
              <a:t>/film/110249-kdo-to-tam-</a:t>
            </a:r>
            <a:r>
              <a:rPr lang="cs-CZ" sz="1400" dirty="0" err="1">
                <a:hlinkClick r:id="rId3"/>
              </a:rPr>
              <a:t>zpiva</a:t>
            </a:r>
            <a:r>
              <a:rPr lang="cs-CZ" sz="1400" dirty="0">
                <a:hlinkClick r:id="rId3"/>
              </a:rPr>
              <a:t>/</a:t>
            </a:r>
            <a:r>
              <a:rPr lang="cs-CZ" sz="1400" dirty="0" err="1">
                <a:hlinkClick r:id="rId3"/>
              </a:rPr>
              <a:t>prehled</a:t>
            </a:r>
            <a:r>
              <a:rPr lang="cs-CZ" sz="1400" dirty="0">
                <a:hlinkClick r:id="rId3"/>
              </a:rPr>
              <a:t>/</a:t>
            </a:r>
            <a:r>
              <a:rPr lang="cs-CZ" sz="1400" dirty="0"/>
              <a:t> </a:t>
            </a:r>
            <a:endParaRPr sz="1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84F18B9-2311-B7FF-C5AE-0EC82C10B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469" y="445025"/>
            <a:ext cx="2950093" cy="42005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Nejstarší srbská literatura</a:t>
            </a: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Miroslavovo evangelium (Miroslavljevo jevanđelje, 12. stol.)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liturgický sborník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jazyk: staroslověnština srbské redakce, počátky slavenosrbského jazyka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církevní literatura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až do 18. stol. (školy při klášterech, církev nositelkou vzdělání)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lidová slovesnost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nejstarší literatura, zapsána a sebraná až v 19. stol.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dvorská lyrika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milostná poezie a písně (viz hudba)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Literatura osvícenství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jazykové spory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slavenosrbský jazyk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ruskoslovanský jazyk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lidová srbština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Dositej Obradović (1739–1811)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pedagog, spisovatel, kritik, filozof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proklamoval náboženskou toleranci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zasadil se o rozvoj vzdělanosti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působil na Velké škole, pozdější Univerzitě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literatura osvícenství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didaktická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vlastenecká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filozofická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politická</a:t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7225" y="0"/>
            <a:ext cx="4108398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Literatura 19. stol. – Vuk Stefanović Karadžić</a:t>
            </a: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jazykový reformátor, “otec” srbského jazyka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prosadil lidový jazyk do literatury a vědy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reforma pravopisu: 30 cyrilských písmen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reforma jazyka: lidový jazyk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pravopis: fonetický (“Piš, jak slyšíš, čti, jak je psáno”)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slovníky, gramatiky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sbírky lidové slovesnosti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Srbské lidové písně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Srbské lidové povídky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zastánci jeho přístupu se nazývají “vukovci” (i v Chorvatsku)</a:t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8625" y="1152475"/>
            <a:ext cx="209550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9225" y="1017725"/>
            <a:ext cx="2381250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Srbská literatura 19. stol. – romantismus</a:t>
            </a:r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1847 - zlomový rok pro srbskou literaturu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i="1"/>
              <a:t>Nový zákon </a:t>
            </a:r>
            <a:r>
              <a:rPr lang="cs"/>
              <a:t>(VSK)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i="1"/>
              <a:t>Boj za srbský jazyk a pravopis </a:t>
            </a:r>
            <a:r>
              <a:rPr lang="cs"/>
              <a:t>(Đura Daničić)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i="1"/>
              <a:t>Horský věnec </a:t>
            </a:r>
            <a:r>
              <a:rPr lang="cs"/>
              <a:t>(Petar II. Petrović Njegoš)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i="1"/>
              <a:t>Básně </a:t>
            </a:r>
            <a:r>
              <a:rPr lang="cs"/>
              <a:t>(Branko Radičević)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velká “čtyřka” romantických básníků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Branko Radičević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Jovan Jovanović Zmaj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Đura Jakšić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Laza Kostić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rysy srbského romantismu (kromě obecných)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vlastenectví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satira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dětská poezie</a:t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5605" y="1160650"/>
            <a:ext cx="2309350" cy="28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Srbská literatura 19. stol. – realismus</a:t>
            </a:r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vlivy zejména ruské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chybí výraznější román, dominuje povídka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venkovská idyla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Milovan Glišić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Janko Veselinović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Laza Lazarević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Simo Matavulj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satira a kritika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Radoje Domanović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Milovan Glišić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psychologie, ženská tematika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Bora Stanković: </a:t>
            </a:r>
            <a:r>
              <a:rPr lang="cs" i="1"/>
              <a:t>Nečistá krev</a:t>
            </a:r>
            <a:endParaRPr i="1"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6250" y="1228725"/>
            <a:ext cx="2305050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Srbská moderna</a:t>
            </a:r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francouzské a německé vlivy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velká “čtyřka”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Milan Rakić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Jovan Dučić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Sima Pandurović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b="1"/>
              <a:t>Vladislav Petković Dis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rysy srbské moderny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dekadence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skepticismus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iracionalismus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v době balk. válek vlastenectví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symbolismus</a:t>
            </a:r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563" y="514350"/>
            <a:ext cx="2371725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Srbská avantgarda</a:t>
            </a:r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levicová avantgardní hnutí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expresionismus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surrealismus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Stanislav Vinaver, Oskar Davičo, Marko Ristić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hledání nových forem a obsahů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radikální odmítnutí starého světa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inspirace v nových -ismech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vizuální poezie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buřičství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zenitismus – autochtonní jugoslávský směr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Ljubomir Micić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Branko V. Poljanski</a:t>
            </a:r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6325" y="383250"/>
            <a:ext cx="2381250" cy="37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1851" y="218225"/>
            <a:ext cx="3008125" cy="395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938</Words>
  <Application>Microsoft Office PowerPoint</Application>
  <PresentationFormat>Předvádění na obrazovce (16:9)</PresentationFormat>
  <Paragraphs>186</Paragraphs>
  <Slides>25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7" baseType="lpstr">
      <vt:lpstr>Arial</vt:lpstr>
      <vt:lpstr>Simple Light</vt:lpstr>
      <vt:lpstr>Srbská kultura II.</vt:lpstr>
      <vt:lpstr>Srbská literatura - obecně</vt:lpstr>
      <vt:lpstr>Nejstarší srbská literatura</vt:lpstr>
      <vt:lpstr>Literatura osvícenství</vt:lpstr>
      <vt:lpstr>Literatura 19. stol. – Vuk Stefanović Karadžić</vt:lpstr>
      <vt:lpstr>Srbská literatura 19. stol. – romantismus</vt:lpstr>
      <vt:lpstr>Srbská literatura 19. stol. – realismus</vt:lpstr>
      <vt:lpstr>Srbská moderna</vt:lpstr>
      <vt:lpstr>Srbská avantgarda</vt:lpstr>
      <vt:lpstr>Poválečná srbská literatura - Jugoslávie</vt:lpstr>
      <vt:lpstr>Partyzánská literatura</vt:lpstr>
      <vt:lpstr>Literatura absurdna</vt:lpstr>
      <vt:lpstr>Neorealismus</vt:lpstr>
      <vt:lpstr>Historický román</vt:lpstr>
      <vt:lpstr>Džínová próza</vt:lpstr>
      <vt:lpstr>Magický realismus (borgesovci)</vt:lpstr>
      <vt:lpstr>(Post)modernismus</vt:lpstr>
      <vt:lpstr>Srbská kinematografie</vt:lpstr>
      <vt:lpstr>Nejlepší srbské filmy (dle fanouškovských anket)</vt:lpstr>
      <vt:lpstr>Další výrazné či úspěšné filmy</vt:lpstr>
      <vt:lpstr>Velimir “Bata” Živojinović</vt:lpstr>
      <vt:lpstr>Dragan Nikolić</vt:lpstr>
      <vt:lpstr>Sergej Trifunović, Srđan Todorović</vt:lpstr>
      <vt:lpstr>Mira Banjac, Mirjana Karanović</vt:lpstr>
      <vt:lpstr>Ko to tamo peva (Kdo to tam zpívá)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Srbská kultura II.</dc:title>
  <cp:lastModifiedBy>Pavel Pilch</cp:lastModifiedBy>
  <cp:revision>3</cp:revision>
  <dcterms:modified xsi:type="dcterms:W3CDTF">2023-12-04T06:47:26Z</dcterms:modified>
</cp:coreProperties>
</file>