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8" r:id="rId3"/>
    <p:sldId id="357" r:id="rId4"/>
    <p:sldId id="359" r:id="rId5"/>
    <p:sldId id="360" r:id="rId6"/>
    <p:sldId id="344" r:id="rId7"/>
    <p:sldId id="345" r:id="rId8"/>
    <p:sldId id="346" r:id="rId9"/>
    <p:sldId id="347" r:id="rId10"/>
    <p:sldId id="373" r:id="rId11"/>
    <p:sldId id="374" r:id="rId12"/>
    <p:sldId id="368" r:id="rId13"/>
    <p:sldId id="376" r:id="rId14"/>
    <p:sldId id="369" r:id="rId15"/>
    <p:sldId id="370" r:id="rId16"/>
    <p:sldId id="348" r:id="rId17"/>
    <p:sldId id="375" r:id="rId18"/>
    <p:sldId id="372" r:id="rId19"/>
    <p:sldId id="351" r:id="rId20"/>
    <p:sldId id="371" r:id="rId21"/>
    <p:sldId id="257" r:id="rId22"/>
    <p:sldId id="352" r:id="rId23"/>
    <p:sldId id="258" r:id="rId24"/>
    <p:sldId id="259" r:id="rId25"/>
    <p:sldId id="260" r:id="rId26"/>
    <p:sldId id="261" r:id="rId27"/>
    <p:sldId id="262" r:id="rId28"/>
    <p:sldId id="350" r:id="rId29"/>
    <p:sldId id="349" r:id="rId30"/>
    <p:sldId id="264" r:id="rId31"/>
    <p:sldId id="266" r:id="rId32"/>
    <p:sldId id="270" r:id="rId33"/>
    <p:sldId id="271" r:id="rId34"/>
    <p:sldId id="272" r:id="rId35"/>
    <p:sldId id="279" r:id="rId36"/>
    <p:sldId id="280" r:id="rId37"/>
    <p:sldId id="281" r:id="rId38"/>
    <p:sldId id="282" r:id="rId39"/>
    <p:sldId id="273" r:id="rId40"/>
    <p:sldId id="283" r:id="rId41"/>
    <p:sldId id="284" r:id="rId42"/>
    <p:sldId id="307" r:id="rId43"/>
    <p:sldId id="274" r:id="rId44"/>
    <p:sldId id="275" r:id="rId45"/>
    <p:sldId id="276" r:id="rId46"/>
    <p:sldId id="277" r:id="rId47"/>
    <p:sldId id="278" r:id="rId48"/>
    <p:sldId id="287" r:id="rId49"/>
    <p:sldId id="288" r:id="rId50"/>
    <p:sldId id="285" r:id="rId51"/>
    <p:sldId id="289" r:id="rId52"/>
    <p:sldId id="377" r:id="rId53"/>
    <p:sldId id="286" r:id="rId54"/>
    <p:sldId id="293" r:id="rId55"/>
    <p:sldId id="290" r:id="rId56"/>
    <p:sldId id="294" r:id="rId57"/>
    <p:sldId id="300" r:id="rId58"/>
    <p:sldId id="295" r:id="rId59"/>
    <p:sldId id="296" r:id="rId60"/>
    <p:sldId id="297" r:id="rId61"/>
    <p:sldId id="378" r:id="rId62"/>
    <p:sldId id="298" r:id="rId63"/>
    <p:sldId id="309" r:id="rId64"/>
    <p:sldId id="303" r:id="rId65"/>
    <p:sldId id="304" r:id="rId66"/>
    <p:sldId id="353" r:id="rId67"/>
    <p:sldId id="302" r:id="rId68"/>
    <p:sldId id="305" r:id="rId69"/>
    <p:sldId id="312" r:id="rId70"/>
    <p:sldId id="306" r:id="rId71"/>
    <p:sldId id="354" r:id="rId72"/>
    <p:sldId id="367" r:id="rId73"/>
    <p:sldId id="361" r:id="rId74"/>
    <p:sldId id="365" r:id="rId75"/>
    <p:sldId id="364" r:id="rId76"/>
    <p:sldId id="363" r:id="rId77"/>
    <p:sldId id="366" r:id="rId78"/>
    <p:sldId id="362" r:id="rId7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5175" autoAdjust="0"/>
  </p:normalViewPr>
  <p:slideViewPr>
    <p:cSldViewPr snapToGrid="0">
      <p:cViewPr varScale="1">
        <p:scale>
          <a:sx n="101" d="100"/>
          <a:sy n="101" d="100"/>
        </p:scale>
        <p:origin x="7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957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71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76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1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57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02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72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71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5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42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12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E77AB-DA71-427C-B6E5-7F8F1939BE0D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89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Balkán  10.-15. století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655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720C7-476B-9C89-8504-5B233F73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Král Štěpán </a:t>
            </a:r>
            <a:r>
              <a:rPr lang="cs-CZ" sz="4000" dirty="0" err="1"/>
              <a:t>Prvověnčaný</a:t>
            </a:r>
            <a:endParaRPr lang="en-US" sz="4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4EBAD72-2AD8-0EC6-627A-12EC0F0C3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Freska  z kláštera </a:t>
            </a:r>
            <a:r>
              <a:rPr lang="cs-CZ" sz="2000" dirty="0" err="1"/>
              <a:t>Visoki</a:t>
            </a:r>
            <a:r>
              <a:rPr lang="cs-CZ" sz="2000" dirty="0"/>
              <a:t> </a:t>
            </a:r>
            <a:r>
              <a:rPr lang="cs-CZ" sz="2000" dirty="0" err="1"/>
              <a:t>Dečani</a:t>
            </a:r>
            <a:endParaRPr lang="en-US" sz="20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3202A73-4597-93E7-88AF-CE682B29F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735" b="25636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64857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2F06F1-3736-7542-B946-D9F9626A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Současný pohled na klášter </a:t>
            </a:r>
            <a:r>
              <a:rPr lang="cs-CZ" dirty="0" err="1"/>
              <a:t>Žića</a:t>
            </a:r>
            <a:r>
              <a:rPr lang="cs-CZ" dirty="0"/>
              <a:t>, první sídlo srbského arcibiskupství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8C020FB-148C-5E88-B771-B8E64D057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389" y="1825625"/>
            <a:ext cx="65372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42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D0E874-A1F4-4104-23CA-6CBF3ED6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dirty="0"/>
              <a:t>Filip II. Švábský</a:t>
            </a:r>
            <a:endParaRPr lang="en-US" sz="54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21BB87D-B0A8-BEE7-3F47-14707710F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V </a:t>
            </a:r>
            <a:r>
              <a:rPr lang="en-US" sz="2200" dirty="0" err="1"/>
              <a:t>květnu</a:t>
            </a:r>
            <a:r>
              <a:rPr lang="en-US" sz="2200" dirty="0"/>
              <a:t> 1197 se v </a:t>
            </a:r>
            <a:r>
              <a:rPr lang="en-US" sz="2200" dirty="0" err="1"/>
              <a:t>Gunzelechu</a:t>
            </a:r>
            <a:r>
              <a:rPr lang="en-US" sz="2200" dirty="0"/>
              <a:t> u </a:t>
            </a:r>
            <a:r>
              <a:rPr lang="en-US" sz="2200" dirty="0" err="1"/>
              <a:t>Augsburgu</a:t>
            </a:r>
            <a:r>
              <a:rPr lang="en-US" sz="2200" dirty="0"/>
              <a:t> </a:t>
            </a:r>
            <a:r>
              <a:rPr lang="en-US" sz="2200" dirty="0" err="1"/>
              <a:t>oženil</a:t>
            </a:r>
            <a:r>
              <a:rPr lang="en-US" sz="2200" dirty="0"/>
              <a:t> s </a:t>
            </a:r>
            <a:r>
              <a:rPr lang="en-US" sz="2200" dirty="0" err="1"/>
              <a:t>Irenou</a:t>
            </a:r>
            <a:r>
              <a:rPr lang="en-US" sz="2200" dirty="0"/>
              <a:t>, </a:t>
            </a:r>
            <a:r>
              <a:rPr lang="en-US" sz="2200" dirty="0" err="1"/>
              <a:t>vdovou</a:t>
            </a:r>
            <a:r>
              <a:rPr lang="en-US" sz="2200" dirty="0"/>
              <a:t> po </a:t>
            </a:r>
            <a:r>
              <a:rPr lang="en-US" sz="2200" dirty="0" err="1"/>
              <a:t>mladém</a:t>
            </a:r>
            <a:r>
              <a:rPr lang="en-US" sz="2200" dirty="0"/>
              <a:t> </a:t>
            </a:r>
            <a:r>
              <a:rPr lang="en-US" sz="2200" dirty="0" err="1"/>
              <a:t>sicilském</a:t>
            </a:r>
            <a:r>
              <a:rPr lang="en-US" sz="2200" dirty="0"/>
              <a:t> </a:t>
            </a:r>
            <a:r>
              <a:rPr lang="en-US" sz="2200" dirty="0" err="1"/>
              <a:t>králi</a:t>
            </a:r>
            <a:r>
              <a:rPr lang="en-US" sz="2200" dirty="0"/>
              <a:t> </a:t>
            </a:r>
            <a:r>
              <a:rPr lang="en-US" sz="2200" dirty="0" err="1"/>
              <a:t>Rogerovi</a:t>
            </a:r>
            <a:r>
              <a:rPr lang="cs-CZ" sz="2200" dirty="0"/>
              <a:t>, která byla dcer byzantského císaře Izáka II. Angela. Ke setře se uchýlil Alexios </a:t>
            </a:r>
            <a:r>
              <a:rPr lang="cs-CZ" sz="2200" dirty="0" err="1"/>
              <a:t>Angelos</a:t>
            </a:r>
            <a:r>
              <a:rPr lang="cs-CZ" sz="2200" dirty="0"/>
              <a:t>, syn oslepeného císaře, jemuž Filip slíbil podporu křižáků. Tento nešťastný splet </a:t>
            </a:r>
            <a:r>
              <a:rPr lang="cs-CZ" sz="2200" dirty="0" err="1"/>
              <a:t>okoností</a:t>
            </a:r>
            <a:r>
              <a:rPr lang="cs-CZ" sz="2200" dirty="0"/>
              <a:t> nakonec vyústil v dobytí Cařihradu.</a:t>
            </a:r>
            <a:endParaRPr lang="en-US" sz="2200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54494DA8-82F5-3DED-47B6-A85FC74EF5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434" r="-1" b="4843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2683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DB27862-4E97-33BE-D97C-F2DEA99CB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696" y="121920"/>
            <a:ext cx="9107424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36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F951A0-C31A-A108-CD37-B17219CE6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dirty="0"/>
              <a:t>Alexios IV. </a:t>
            </a:r>
            <a:r>
              <a:rPr lang="cs-CZ" sz="5400" dirty="0" err="1"/>
              <a:t>Angelos</a:t>
            </a:r>
            <a:endParaRPr lang="en-US" sz="54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60F525-C50B-A4A2-8499-09BA97A0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200" dirty="0"/>
              <a:t>Spolu se svým slepým otcem vládl krátce v roce 1203.</a:t>
            </a:r>
            <a:endParaRPr lang="en-US" sz="2200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9890B6D2-9BAF-A7CE-2091-B56BA33E54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538" r="-1" b="43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2373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674F9-9A1D-5A9C-4571-2AC707727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Alexios V.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zvaný </a:t>
            </a:r>
            <a:r>
              <a:rPr lang="el-G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Μ</a:t>
            </a:r>
            <a:r>
              <a:rPr lang="cs-CZ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urtzuflos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cs-CZ" sz="24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Murtzuflos</a:t>
            </a:r>
            <a:r>
              <a:rPr lang="cs-CZ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Μούρτζουφλος</a:t>
            </a:r>
            <a:r>
              <a:rPr lang="el-GR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= </a:t>
            </a:r>
            <a:r>
              <a:rPr lang="cs-CZ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zachmuřený)</a:t>
            </a:r>
            <a:endParaRPr lang="en-US" sz="4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863BA7-E40D-BB2D-C188-ED51D6FCF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1. </a:t>
            </a:r>
            <a:r>
              <a:rPr lang="en-US" sz="2000" dirty="0" err="1"/>
              <a:t>února</a:t>
            </a:r>
            <a:r>
              <a:rPr lang="en-US" sz="2000" dirty="0"/>
              <a:t> 1204 </a:t>
            </a:r>
            <a:r>
              <a:rPr lang="en-US" sz="2000" dirty="0" err="1"/>
              <a:t>byl</a:t>
            </a:r>
            <a:r>
              <a:rPr lang="en-US" sz="2000" dirty="0"/>
              <a:t> </a:t>
            </a:r>
            <a:r>
              <a:rPr lang="en-US" sz="2000" dirty="0" err="1"/>
              <a:t>Izák</a:t>
            </a:r>
            <a:r>
              <a:rPr lang="en-US" sz="2000" dirty="0"/>
              <a:t> II. Angelos </a:t>
            </a:r>
            <a:r>
              <a:rPr lang="en-US" sz="2000" dirty="0" err="1"/>
              <a:t>spolu</a:t>
            </a:r>
            <a:r>
              <a:rPr lang="en-US" sz="2000" dirty="0"/>
              <a:t> se </a:t>
            </a:r>
            <a:r>
              <a:rPr lang="en-US" sz="2000" dirty="0" err="1"/>
              <a:t>svým</a:t>
            </a:r>
            <a:r>
              <a:rPr lang="en-US" sz="2000" dirty="0"/>
              <a:t> </a:t>
            </a:r>
            <a:r>
              <a:rPr lang="en-US" sz="2000" dirty="0" err="1"/>
              <a:t>synem</a:t>
            </a:r>
            <a:r>
              <a:rPr lang="en-US" sz="2000" dirty="0"/>
              <a:t> </a:t>
            </a:r>
            <a:r>
              <a:rPr lang="en-US" sz="2000" dirty="0" err="1"/>
              <a:t>Alexiem</a:t>
            </a:r>
            <a:r>
              <a:rPr lang="en-US" sz="2000" dirty="0"/>
              <a:t> IV. </a:t>
            </a:r>
            <a:r>
              <a:rPr lang="en-US" sz="2000" dirty="0" err="1"/>
              <a:t>svržen</a:t>
            </a:r>
            <a:r>
              <a:rPr lang="en-US" sz="2000" dirty="0"/>
              <a:t>. </a:t>
            </a:r>
            <a:r>
              <a:rPr lang="en-US" sz="2000" dirty="0" err="1"/>
              <a:t>Izák</a:t>
            </a:r>
            <a:r>
              <a:rPr lang="en-US" sz="2000" dirty="0"/>
              <a:t> </a:t>
            </a:r>
            <a:r>
              <a:rPr lang="en-US" sz="2000" dirty="0" err="1"/>
              <a:t>byl</a:t>
            </a:r>
            <a:r>
              <a:rPr lang="en-US" sz="2000" dirty="0"/>
              <a:t> </a:t>
            </a:r>
            <a:r>
              <a:rPr lang="en-US" sz="2000" dirty="0" err="1"/>
              <a:t>opět</a:t>
            </a:r>
            <a:r>
              <a:rPr lang="en-US" sz="2000" dirty="0"/>
              <a:t> </a:t>
            </a:r>
            <a:r>
              <a:rPr lang="en-US" sz="2000" dirty="0" err="1"/>
              <a:t>uvrhnut</a:t>
            </a:r>
            <a:r>
              <a:rPr lang="en-US" sz="2000" dirty="0"/>
              <a:t> do </a:t>
            </a:r>
            <a:r>
              <a:rPr lang="en-US" sz="2000" dirty="0" err="1"/>
              <a:t>vězení</a:t>
            </a:r>
            <a:r>
              <a:rPr lang="en-US" sz="2000" dirty="0"/>
              <a:t>, </a:t>
            </a:r>
            <a:r>
              <a:rPr lang="en-US" sz="2000" dirty="0" err="1"/>
              <a:t>kde</a:t>
            </a:r>
            <a:r>
              <a:rPr lang="en-US" sz="2000" dirty="0"/>
              <a:t> </a:t>
            </a:r>
            <a:r>
              <a:rPr lang="en-US" sz="2000" dirty="0" err="1"/>
              <a:t>zakrátko</a:t>
            </a:r>
            <a:r>
              <a:rPr lang="en-US" sz="2000" dirty="0"/>
              <a:t> </a:t>
            </a:r>
            <a:r>
              <a:rPr lang="en-US" sz="2000" dirty="0" err="1"/>
              <a:t>zemřel</a:t>
            </a:r>
            <a:r>
              <a:rPr lang="en-US" sz="2000" dirty="0"/>
              <a:t>. Alexios IV. </a:t>
            </a:r>
            <a:r>
              <a:rPr lang="en-US" sz="2000" dirty="0" err="1"/>
              <a:t>byl</a:t>
            </a:r>
            <a:r>
              <a:rPr lang="en-US" sz="2000" dirty="0"/>
              <a:t> </a:t>
            </a:r>
            <a:r>
              <a:rPr lang="en-US" sz="2000" dirty="0" err="1"/>
              <a:t>uškrcen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příkaz</a:t>
            </a:r>
            <a:r>
              <a:rPr lang="en-US" sz="2000" dirty="0"/>
              <a:t> </a:t>
            </a:r>
            <a:r>
              <a:rPr lang="en-US" sz="2000" dirty="0" err="1"/>
              <a:t>Murtzufla</a:t>
            </a:r>
            <a:r>
              <a:rPr lang="en-US" sz="2000" dirty="0"/>
              <a:t>, </a:t>
            </a:r>
            <a:r>
              <a:rPr lang="en-US" sz="2000" dirty="0" err="1"/>
              <a:t>který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Alexios V. </a:t>
            </a:r>
            <a:r>
              <a:rPr lang="en-US" sz="2000" dirty="0" err="1"/>
              <a:t>nastoupil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trůn</a:t>
            </a:r>
            <a:r>
              <a:rPr lang="en-US" sz="2000" dirty="0"/>
              <a:t>. </a:t>
            </a:r>
            <a:r>
              <a:rPr lang="en-US" sz="2000" dirty="0" err="1"/>
              <a:t>Nevládl</a:t>
            </a:r>
            <a:r>
              <a:rPr lang="en-US" sz="2000" dirty="0"/>
              <a:t> </a:t>
            </a:r>
            <a:r>
              <a:rPr lang="en-US" sz="2000" dirty="0" err="1"/>
              <a:t>však</a:t>
            </a:r>
            <a:r>
              <a:rPr lang="en-US" sz="2000" dirty="0"/>
              <a:t> </a:t>
            </a:r>
            <a:r>
              <a:rPr lang="en-US" sz="2000" dirty="0" err="1"/>
              <a:t>dlouho</a:t>
            </a:r>
            <a:r>
              <a:rPr lang="en-US" sz="2000" dirty="0"/>
              <a:t> – po</a:t>
            </a:r>
            <a:r>
              <a:rPr lang="cs-CZ" sz="2000" dirty="0" err="1"/>
              <a:t>uze</a:t>
            </a:r>
            <a:r>
              <a:rPr lang="cs-CZ" sz="2000" dirty="0"/>
              <a:t> do</a:t>
            </a:r>
            <a:r>
              <a:rPr lang="en-US" sz="2000" dirty="0"/>
              <a:t> </a:t>
            </a:r>
            <a:r>
              <a:rPr lang="en-US" sz="2000" dirty="0" err="1"/>
              <a:t>dobytí</a:t>
            </a:r>
            <a:r>
              <a:rPr lang="en-US" sz="2000" dirty="0"/>
              <a:t> </a:t>
            </a:r>
            <a:r>
              <a:rPr lang="en-US" sz="2000" dirty="0" err="1"/>
              <a:t>Konstantinopole</a:t>
            </a:r>
            <a:r>
              <a:rPr lang="en-US" sz="2000" dirty="0"/>
              <a:t> </a:t>
            </a:r>
            <a:r>
              <a:rPr lang="en-US" sz="2000" dirty="0" err="1"/>
              <a:t>Latiny</a:t>
            </a:r>
            <a:r>
              <a:rPr lang="en-US" sz="2000" dirty="0"/>
              <a:t> 13. </a:t>
            </a:r>
            <a:r>
              <a:rPr lang="en-US" sz="2000" dirty="0" err="1"/>
              <a:t>dubna</a:t>
            </a:r>
            <a:r>
              <a:rPr lang="en-US" sz="2000" dirty="0"/>
              <a:t> 1204</a:t>
            </a:r>
            <a:r>
              <a:rPr lang="cs-CZ" sz="2000" dirty="0"/>
              <a:t>. Uprchl ke svrženému císaři Alexiu III. Jímž byl ale později oslepen a předán </a:t>
            </a:r>
            <a:r>
              <a:rPr lang="cs-CZ" sz="2000" dirty="0" err="1"/>
              <a:t>křížákům</a:t>
            </a:r>
            <a:r>
              <a:rPr lang="cs-CZ" sz="2000" dirty="0"/>
              <a:t>. Ti jej odsoudili za vraždu Alexia IV, k smrti a byl shozen z </a:t>
            </a:r>
            <a:r>
              <a:rPr lang="cs-CZ" sz="2000" dirty="0" err="1"/>
              <a:t>Theodosiova</a:t>
            </a:r>
            <a:r>
              <a:rPr lang="cs-CZ" sz="2000" dirty="0"/>
              <a:t> sloupu. </a:t>
            </a:r>
            <a:endParaRPr lang="en-US" sz="2000" dirty="0"/>
          </a:p>
        </p:txBody>
      </p:sp>
      <p:pic>
        <p:nvPicPr>
          <p:cNvPr id="5" name="Zástupný symbol obrázku 4" descr="Obsah obrázku obraz, umění, text, oblečení&#10;&#10;Popis byl vytvořen automaticky">
            <a:extLst>
              <a:ext uri="{FF2B5EF4-FFF2-40B4-BE49-F238E27FC236}">
                <a16:creationId xmlns:a16="http://schemas.microsoft.com/office/drawing/2014/main" id="{D812E803-9B52-7417-A98C-4D561AE0A9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758" r="-2" b="-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8557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F353F6F-23A9-440A-8DF6-1B4FB2516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4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E2855-3CFB-48F4-2347-2149BC69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Eugéne</a:t>
            </a:r>
            <a:r>
              <a:rPr lang="cs-CZ" dirty="0"/>
              <a:t> Delacroix: křižáci v Konstantinopoli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3A703C3-CF26-931C-06EA-C01CF239E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184" y="1296118"/>
            <a:ext cx="7961376" cy="542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93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6F0282-67A5-EF30-D9E7-FDE2B794C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dirty="0"/>
              <a:t>Theodor </a:t>
            </a:r>
            <a:r>
              <a:rPr lang="cs-CZ" sz="5400" dirty="0" err="1"/>
              <a:t>Laskaris</a:t>
            </a:r>
            <a:endParaRPr lang="en-US" sz="5400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CC1D502C-CF4C-1279-FBC6-717AE81BE8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752" b="190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57D19F-E8BB-E36A-F3B5-47AA0240A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200" dirty="0"/>
              <a:t>Zakladatel </a:t>
            </a:r>
            <a:r>
              <a:rPr lang="cs-CZ" sz="2200" dirty="0" err="1"/>
              <a:t>Nikájského</a:t>
            </a:r>
            <a:r>
              <a:rPr lang="cs-CZ" sz="2200" dirty="0"/>
              <a:t> císařství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14868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5454A9-D624-4BAE-98B0-14FA5AEA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Rozložení zemí po pádu Konstantinopole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04E7674-2864-42D1-85C7-799A79BF8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1663" y="1825625"/>
            <a:ext cx="53486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6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DDB8C-52D2-42DB-9E69-6E7C8E36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Dalmatská knížectví v 9. století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DDA597C-D97C-4BF0-BEA0-F5C47CB28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274" y="1825625"/>
            <a:ext cx="62494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42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1FB87F7-0F24-53FB-1D7F-25BFBE8BA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24"/>
            <a:ext cx="12192000" cy="64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27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Balkán na počátku 13. století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37" y="1690689"/>
            <a:ext cx="6752493" cy="4903542"/>
          </a:xfrm>
        </p:spPr>
      </p:pic>
    </p:spTree>
    <p:extLst>
      <p:ext uri="{BB962C8B-B14F-4D97-AF65-F5344CB8AC3E}">
        <p14:creationId xmlns:p14="http://schemas.microsoft.com/office/powerpoint/2010/main" val="4278841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215AABF-CE2C-402F-A6BF-872F4206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00" y="0"/>
            <a:ext cx="984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28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Bulharsko za Ivana Asena II.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55" y="1690688"/>
            <a:ext cx="6031522" cy="5009050"/>
          </a:xfrm>
        </p:spPr>
      </p:pic>
    </p:spTree>
    <p:extLst>
      <p:ext uri="{BB962C8B-B14F-4D97-AF65-F5344CB8AC3E}">
        <p14:creationId xmlns:p14="http://schemas.microsoft.com/office/powerpoint/2010/main" val="3013625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Ivan Asen II.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46" y="1825625"/>
            <a:ext cx="3077308" cy="4768606"/>
          </a:xfrm>
        </p:spPr>
      </p:pic>
    </p:spTree>
    <p:extLst>
      <p:ext uri="{BB962C8B-B14F-4D97-AF65-F5344CB8AC3E}">
        <p14:creationId xmlns:p14="http://schemas.microsoft.com/office/powerpoint/2010/main" val="236115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Svatý Sáva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46" y="1690688"/>
            <a:ext cx="2901462" cy="4938712"/>
          </a:xfrm>
        </p:spPr>
      </p:pic>
    </p:spTree>
    <p:extLst>
      <p:ext uri="{BB962C8B-B14F-4D97-AF65-F5344CB8AC3E}">
        <p14:creationId xmlns:p14="http://schemas.microsoft.com/office/powerpoint/2010/main" val="1732124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Kunhuta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7" y="1825624"/>
            <a:ext cx="2655277" cy="4751021"/>
          </a:xfrm>
        </p:spPr>
      </p:pic>
    </p:spTree>
    <p:extLst>
      <p:ext uri="{BB962C8B-B14F-4D97-AF65-F5344CB8AC3E}">
        <p14:creationId xmlns:p14="http://schemas.microsoft.com/office/powerpoint/2010/main" val="1391602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Konstantin Asen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41" y="1825625"/>
            <a:ext cx="2987918" cy="4351338"/>
          </a:xfrm>
        </p:spPr>
      </p:pic>
    </p:spTree>
    <p:extLst>
      <p:ext uri="{BB962C8B-B14F-4D97-AF65-F5344CB8AC3E}">
        <p14:creationId xmlns:p14="http://schemas.microsoft.com/office/powerpoint/2010/main" val="2870257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D2028-96AD-4A54-A450-6E8F67D9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Konstantin a jeho žena Irina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7DDA733-EE95-467E-8A46-9EE65D1F1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3251" y="554477"/>
            <a:ext cx="4095345" cy="5314511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5964A03-B059-4041-9833-8F46A9F9B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Aby ospravedlnil své právo na trůn, oženil se Konstantin Tich s Irinou, dcerou </a:t>
            </a:r>
            <a:r>
              <a:rPr lang="cs-CZ" dirty="0" err="1"/>
              <a:t>Nikájského</a:t>
            </a:r>
            <a:r>
              <a:rPr lang="cs-CZ" dirty="0"/>
              <a:t> císaře Theodora </a:t>
            </a:r>
            <a:r>
              <a:rPr lang="cs-CZ" dirty="0" err="1"/>
              <a:t>Laskarise</a:t>
            </a:r>
            <a:r>
              <a:rPr lang="cs-CZ" dirty="0"/>
              <a:t> z </a:t>
            </a:r>
            <a:r>
              <a:rPr lang="cs-CZ" dirty="0" err="1"/>
              <a:t>manžleství</a:t>
            </a:r>
            <a:r>
              <a:rPr lang="cs-CZ" dirty="0"/>
              <a:t> s Elenou, dcerou Ivana Asena II. Proto převzal Přízvisko Asen. Není vyloučeno, že byl Konstantin Tich vnukem </a:t>
            </a:r>
            <a:r>
              <a:rPr lang="cs-CZ" dirty="0" err="1"/>
              <a:t>Tichomira</a:t>
            </a:r>
            <a:r>
              <a:rPr lang="cs-CZ" dirty="0"/>
              <a:t>, staršího bratra Štěpána </a:t>
            </a:r>
            <a:r>
              <a:rPr lang="cs-CZ" dirty="0" err="1"/>
              <a:t>Nemanji</a:t>
            </a:r>
            <a:r>
              <a:rPr lang="cs-CZ" dirty="0"/>
              <a:t>, který zahynul v bitvě se Štěpánem.  </a:t>
            </a:r>
          </a:p>
        </p:txBody>
      </p:sp>
    </p:spTree>
    <p:extLst>
      <p:ext uri="{BB962C8B-B14F-4D97-AF65-F5344CB8AC3E}">
        <p14:creationId xmlns:p14="http://schemas.microsoft.com/office/powerpoint/2010/main" val="2564396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DBB4A5F-BDD6-43E4-8161-94BAA9840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20" y="0"/>
            <a:ext cx="975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35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E7CABB-BB68-4746-B8F8-997426FD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Dukljanský</a:t>
            </a:r>
            <a:r>
              <a:rPr lang="cs-CZ" sz="4000" dirty="0"/>
              <a:t> stát za panování Konstantina </a:t>
            </a:r>
            <a:r>
              <a:rPr lang="cs-CZ" sz="4000" dirty="0" err="1"/>
              <a:t>Bodina</a:t>
            </a:r>
            <a:endParaRPr lang="cs-CZ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5824CE-40C3-4F07-BB87-D933AF159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CCA79C1-B034-4C42-B382-1D60F01C0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" r="-2" b="-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3549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Bogomilské </a:t>
            </a:r>
            <a:r>
              <a:rPr lang="cs-CZ" sz="2800" b="1" dirty="0" err="1"/>
              <a:t>stečky</a:t>
            </a:r>
            <a:endParaRPr lang="cs-CZ" sz="2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541092"/>
            <a:ext cx="4352925" cy="292199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541092"/>
            <a:ext cx="4352925" cy="2921991"/>
          </a:xfrm>
        </p:spPr>
      </p:pic>
    </p:spTree>
    <p:extLst>
      <p:ext uri="{BB962C8B-B14F-4D97-AF65-F5344CB8AC3E}">
        <p14:creationId xmlns:p14="http://schemas.microsoft.com/office/powerpoint/2010/main" val="1670795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466344"/>
            <a:ext cx="88270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54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Štěpán </a:t>
            </a:r>
            <a:r>
              <a:rPr lang="cs-CZ" sz="2800" b="1" dirty="0" err="1"/>
              <a:t>Uroš</a:t>
            </a:r>
            <a:r>
              <a:rPr lang="cs-CZ" sz="2800" b="1" dirty="0"/>
              <a:t> se synem Dragutinem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1825624"/>
            <a:ext cx="4248150" cy="4879975"/>
          </a:xfrm>
        </p:spPr>
      </p:pic>
    </p:spTree>
    <p:extLst>
      <p:ext uri="{BB962C8B-B14F-4D97-AF65-F5344CB8AC3E}">
        <p14:creationId xmlns:p14="http://schemas.microsoft.com/office/powerpoint/2010/main" val="1320015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Milutin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2000250"/>
            <a:ext cx="4152900" cy="4248150"/>
          </a:xfrm>
        </p:spPr>
      </p:pic>
    </p:spTree>
    <p:extLst>
      <p:ext uri="{BB962C8B-B14F-4D97-AF65-F5344CB8AC3E}">
        <p14:creationId xmlns:p14="http://schemas.microsoft.com/office/powerpoint/2010/main" val="4077459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Simonida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25624"/>
            <a:ext cx="4000500" cy="4689475"/>
          </a:xfrm>
        </p:spPr>
      </p:pic>
    </p:spTree>
    <p:extLst>
      <p:ext uri="{BB962C8B-B14F-4D97-AF65-F5344CB8AC3E}">
        <p14:creationId xmlns:p14="http://schemas.microsoft.com/office/powerpoint/2010/main" val="2447559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Karel Robert z Anjou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893602"/>
            <a:ext cx="4705350" cy="4792948"/>
          </a:xfrm>
        </p:spPr>
      </p:pic>
    </p:spTree>
    <p:extLst>
      <p:ext uri="{BB962C8B-B14F-4D97-AF65-F5344CB8AC3E}">
        <p14:creationId xmlns:p14="http://schemas.microsoft.com/office/powerpoint/2010/main" val="3591154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Klášter </a:t>
            </a:r>
            <a:r>
              <a:rPr lang="cs-CZ" dirty="0" err="1"/>
              <a:t>Chilandar</a:t>
            </a:r>
            <a:r>
              <a:rPr lang="cs-CZ" dirty="0"/>
              <a:t> a věží a chrámem </a:t>
            </a:r>
            <a:r>
              <a:rPr lang="cs-CZ" dirty="0" err="1"/>
              <a:t>Milutina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59" y="1825624"/>
            <a:ext cx="8576881" cy="4784725"/>
          </a:xfrm>
        </p:spPr>
      </p:pic>
    </p:spTree>
    <p:extLst>
      <p:ext uri="{BB962C8B-B14F-4D97-AF65-F5344CB8AC3E}">
        <p14:creationId xmlns:p14="http://schemas.microsoft.com/office/powerpoint/2010/main" val="3050015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Gračanica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4"/>
            <a:ext cx="5801784" cy="4899025"/>
          </a:xfrm>
        </p:spPr>
      </p:pic>
    </p:spTree>
    <p:extLst>
      <p:ext uri="{BB962C8B-B14F-4D97-AF65-F5344CB8AC3E}">
        <p14:creationId xmlns:p14="http://schemas.microsoft.com/office/powerpoint/2010/main" val="521025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Chrám Panny Marie </a:t>
            </a:r>
            <a:r>
              <a:rPr lang="cs-CZ" dirty="0" err="1"/>
              <a:t>Ljevišské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37" y="1825624"/>
            <a:ext cx="6306126" cy="4879975"/>
          </a:xfrm>
        </p:spPr>
      </p:pic>
    </p:spTree>
    <p:extLst>
      <p:ext uri="{BB962C8B-B14F-4D97-AF65-F5344CB8AC3E}">
        <p14:creationId xmlns:p14="http://schemas.microsoft.com/office/powerpoint/2010/main" val="1575756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Štěpán </a:t>
            </a:r>
            <a:r>
              <a:rPr lang="cs-CZ" sz="2800" b="1" dirty="0" err="1"/>
              <a:t>Dečanský</a:t>
            </a:r>
            <a:r>
              <a:rPr lang="cs-CZ" sz="2800" b="1" dirty="0"/>
              <a:t> s chrámem jako </a:t>
            </a:r>
            <a:r>
              <a:rPr lang="cs-CZ" sz="2800" b="1" dirty="0" err="1"/>
              <a:t>ktitor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1825624"/>
            <a:ext cx="3619500" cy="4765675"/>
          </a:xfrm>
        </p:spPr>
      </p:pic>
    </p:spTree>
    <p:extLst>
      <p:ext uri="{BB962C8B-B14F-4D97-AF65-F5344CB8AC3E}">
        <p14:creationId xmlns:p14="http://schemas.microsoft.com/office/powerpoint/2010/main" val="270290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DCAA3E-0D59-4562-AA96-8347B701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Baščanská</a:t>
            </a:r>
            <a:r>
              <a:rPr lang="cs-CZ" dirty="0">
                <a:solidFill>
                  <a:schemeClr val="bg1"/>
                </a:solidFill>
              </a:rPr>
              <a:t> deska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E7DE069-73B8-49F2-AD3A-78F44DD2E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1" r="2" b="2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47F758-9551-4099-9AAA-C687FC3B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cs-CZ" sz="2200" dirty="0"/>
              <a:t>Charvátský král Zvonimír daruje chrámu sv Lucie pozemky na ostrově Krk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36593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Bitva u </a:t>
            </a:r>
            <a:r>
              <a:rPr lang="cs-CZ" dirty="0" err="1"/>
              <a:t>Velbuždy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690688"/>
            <a:ext cx="10160000" cy="5167312"/>
          </a:xfrm>
        </p:spPr>
      </p:pic>
    </p:spTree>
    <p:extLst>
      <p:ext uri="{BB962C8B-B14F-4D97-AF65-F5344CB8AC3E}">
        <p14:creationId xmlns:p14="http://schemas.microsoft.com/office/powerpoint/2010/main" val="1304903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Dečanský</a:t>
            </a:r>
            <a:r>
              <a:rPr lang="cs-CZ" dirty="0"/>
              <a:t> klášter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1197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66CF19-9E73-4A6A-B25E-9F77C3D7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Balkán ve </a:t>
            </a:r>
            <a:r>
              <a:rPr lang="cs-CZ" dirty="0" err="1"/>
              <a:t>dvuhé</a:t>
            </a:r>
            <a:r>
              <a:rPr lang="cs-CZ" dirty="0"/>
              <a:t> půli 14.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9BE757-7101-41DD-A788-F8B49A958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7890" y="1752600"/>
            <a:ext cx="3471909" cy="44243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DE85C4-C2C2-47DC-B0DA-418F4D86A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4958" y="1752600"/>
            <a:ext cx="5181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BE5CF5-62CB-4A38-8254-F78A51E76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891" y="1752600"/>
            <a:ext cx="72086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93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Dušan Silný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825624"/>
            <a:ext cx="3829050" cy="4708525"/>
          </a:xfrm>
        </p:spPr>
      </p:pic>
    </p:spTree>
    <p:extLst>
      <p:ext uri="{BB962C8B-B14F-4D97-AF65-F5344CB8AC3E}">
        <p14:creationId xmlns:p14="http://schemas.microsoft.com/office/powerpoint/2010/main" val="4213270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Štěpán, Jelena a syn Štěpán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0" y="1825624"/>
            <a:ext cx="4381499" cy="4708525"/>
          </a:xfrm>
        </p:spPr>
      </p:pic>
    </p:spTree>
    <p:extLst>
      <p:ext uri="{BB962C8B-B14F-4D97-AF65-F5344CB8AC3E}">
        <p14:creationId xmlns:p14="http://schemas.microsoft.com/office/powerpoint/2010/main" val="2677830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Srbská říše Štěpána Dušana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38350"/>
            <a:ext cx="3409950" cy="4133849"/>
          </a:xfrm>
        </p:spPr>
      </p:pic>
    </p:spTree>
    <p:extLst>
      <p:ext uri="{BB962C8B-B14F-4D97-AF65-F5344CB8AC3E}">
        <p14:creationId xmlns:p14="http://schemas.microsoft.com/office/powerpoint/2010/main" val="51061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0703"/>
            <a:ext cx="9144000" cy="62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66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1" y="320040"/>
            <a:ext cx="9242854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868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Štěpán </a:t>
            </a:r>
            <a:r>
              <a:rPr lang="cs-CZ" dirty="0" err="1"/>
              <a:t>Uroš</a:t>
            </a:r>
            <a:r>
              <a:rPr lang="cs-CZ" dirty="0"/>
              <a:t> V.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25624"/>
            <a:ext cx="4248150" cy="5032375"/>
          </a:xfrm>
        </p:spPr>
      </p:pic>
    </p:spTree>
    <p:extLst>
      <p:ext uri="{BB962C8B-B14F-4D97-AF65-F5344CB8AC3E}">
        <p14:creationId xmlns:p14="http://schemas.microsoft.com/office/powerpoint/2010/main" val="3976589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Král </a:t>
            </a:r>
            <a:r>
              <a:rPr lang="cs-CZ" dirty="0" err="1"/>
              <a:t>Vukašín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1825624"/>
            <a:ext cx="4019550" cy="4803775"/>
          </a:xfrm>
        </p:spPr>
      </p:pic>
    </p:spTree>
    <p:extLst>
      <p:ext uri="{BB962C8B-B14F-4D97-AF65-F5344CB8AC3E}">
        <p14:creationId xmlns:p14="http://schemas.microsoft.com/office/powerpoint/2010/main" val="1212861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EBC46-3A48-43C5-87DD-D86DFA70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000" dirty="0" err="1"/>
              <a:t>Basileus</a:t>
            </a:r>
            <a:r>
              <a:rPr lang="cs-CZ" sz="2000" dirty="0"/>
              <a:t> </a:t>
            </a:r>
            <a:r>
              <a:rPr lang="cs-CZ" sz="2000" dirty="0" err="1"/>
              <a:t>Monomach</a:t>
            </a:r>
            <a:r>
              <a:rPr lang="cs-CZ" sz="2000" dirty="0"/>
              <a:t> a jeho žena, augusta Zoe přinášejí dary Kristu </a:t>
            </a:r>
            <a:r>
              <a:rPr lang="cs-CZ" sz="2000" dirty="0" err="1"/>
              <a:t>Pantokratorovi</a:t>
            </a:r>
            <a:r>
              <a:rPr lang="cs-CZ" sz="2000" dirty="0"/>
              <a:t>. </a:t>
            </a:r>
            <a:br>
              <a:rPr lang="cs-CZ" sz="2000" dirty="0"/>
            </a:br>
            <a:r>
              <a:rPr lang="cs-CZ" sz="2000" dirty="0"/>
              <a:t>Mozaika z chrámu Boží Moudrosti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214BE2E-61BA-4D8F-86EC-A116C6370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4177" y="1825625"/>
            <a:ext cx="52236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57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-23813"/>
            <a:ext cx="8696325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9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8100" y="-17079913"/>
            <a:ext cx="24765000" cy="251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57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321CE92-FA68-DD0E-6F63-2A1E627A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83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A94346-E5CB-CB06-75CE-597A7C8C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cs-CZ" sz="4000" dirty="0"/>
              <a:t>Bulharský car Ivan Alexandr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BDFAF0-E98E-5E8F-9AE2-29B5D77BA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63673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36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				Král </a:t>
            </a:r>
            <a:r>
              <a:rPr lang="cs-CZ" dirty="0" err="1"/>
              <a:t>Vukašin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4"/>
            <a:ext cx="3263503" cy="4682751"/>
          </a:xfrm>
        </p:spPr>
      </p:pic>
    </p:spTree>
    <p:extLst>
      <p:ext uri="{BB962C8B-B14F-4D97-AF65-F5344CB8AC3E}">
        <p14:creationId xmlns:p14="http://schemas.microsoft.com/office/powerpoint/2010/main" val="4096024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5484" y="-1621943"/>
            <a:ext cx="22231350" cy="155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37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Kníže Lazar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78" y="2355374"/>
            <a:ext cx="2409444" cy="329184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50" y="2096294"/>
            <a:ext cx="2527300" cy="3810000"/>
          </a:xfrm>
        </p:spPr>
      </p:pic>
    </p:spTree>
    <p:extLst>
      <p:ext uri="{BB962C8B-B14F-4D97-AF65-F5344CB8AC3E}">
        <p14:creationId xmlns:p14="http://schemas.microsoft.com/office/powerpoint/2010/main" val="638398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Murad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65" y="2017059"/>
            <a:ext cx="3576917" cy="4598894"/>
          </a:xfrm>
        </p:spPr>
      </p:pic>
    </p:spTree>
    <p:extLst>
      <p:ext uri="{BB962C8B-B14F-4D97-AF65-F5344CB8AC3E}">
        <p14:creationId xmlns:p14="http://schemas.microsoft.com/office/powerpoint/2010/main" val="30290698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Kosovská bitva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8195"/>
            <a:ext cx="4800600" cy="391128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975063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Památník na Kosově poli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8772" y="1825625"/>
            <a:ext cx="3260456" cy="435133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9718"/>
            <a:ext cx="5181600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32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0CC03DC7-9137-4679-A8C1-753030582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131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Eftimij</a:t>
            </a:r>
            <a:r>
              <a:rPr lang="cs-CZ" dirty="0"/>
              <a:t> </a:t>
            </a:r>
            <a:r>
              <a:rPr lang="cs-CZ" dirty="0" err="1"/>
              <a:t>Tarnovský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53" y="2463006"/>
            <a:ext cx="3469341" cy="3937794"/>
          </a:xfrm>
        </p:spPr>
      </p:pic>
    </p:spTree>
    <p:extLst>
      <p:ext uri="{BB962C8B-B14F-4D97-AF65-F5344CB8AC3E}">
        <p14:creationId xmlns:p14="http://schemas.microsoft.com/office/powerpoint/2010/main" val="41822227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BC09EE1-8BC2-46FB-C85C-5BF8C3928B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0949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5D574D-6BC0-5A3F-2259-E588776E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cs-CZ" sz="4000" dirty="0"/>
              <a:t>Poslední </a:t>
            </a:r>
            <a:r>
              <a:rPr lang="cs-CZ" sz="4000"/>
              <a:t>bulharský panovník Ivan </a:t>
            </a:r>
            <a:r>
              <a:rPr lang="cs-CZ" sz="4000" dirty="0" err="1"/>
              <a:t>Šišman</a:t>
            </a:r>
            <a:endParaRPr lang="cs-CZ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6AB6C3-8F4E-DF1F-B952-287E8C492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911817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Grigorij </a:t>
            </a:r>
            <a:r>
              <a:rPr lang="cs-CZ" dirty="0" err="1"/>
              <a:t>Camblak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23" y="2070848"/>
            <a:ext cx="4329953" cy="4222376"/>
          </a:xfrm>
        </p:spPr>
      </p:pic>
    </p:spTree>
    <p:extLst>
      <p:ext uri="{BB962C8B-B14F-4D97-AF65-F5344CB8AC3E}">
        <p14:creationId xmlns:p14="http://schemas.microsoft.com/office/powerpoint/2010/main" val="6955993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670D9-213C-4DAB-B359-CD19ED1E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/>
              <a:t>Bitva u </a:t>
            </a:r>
            <a:r>
              <a:rPr lang="cs-CZ" dirty="0" err="1"/>
              <a:t>Nikopole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F51E82A-C0D2-4901-90A2-5D08EA554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8689" y="1690688"/>
            <a:ext cx="477628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50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Štěpán </a:t>
            </a:r>
            <a:r>
              <a:rPr lang="cs-CZ" dirty="0" err="1"/>
              <a:t>Lazarević</a:t>
            </a:r>
            <a:r>
              <a:rPr lang="cs-CZ" dirty="0"/>
              <a:t> ve své </a:t>
            </a:r>
            <a:r>
              <a:rPr lang="cs-CZ" dirty="0" err="1"/>
              <a:t>záduši</a:t>
            </a:r>
            <a:r>
              <a:rPr lang="cs-CZ" dirty="0"/>
              <a:t> </a:t>
            </a:r>
            <a:r>
              <a:rPr lang="cs-CZ" dirty="0" err="1"/>
              <a:t>Manasija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4578" y="1825625"/>
            <a:ext cx="31526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65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Manasija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250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0A916-99D6-4355-9334-7166FF7D0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Jiří </a:t>
            </a:r>
            <a:r>
              <a:rPr lang="cs-CZ" dirty="0" err="1"/>
              <a:t>Branković</a:t>
            </a:r>
            <a:r>
              <a:rPr lang="cs-CZ" dirty="0"/>
              <a:t> </a:t>
            </a:r>
            <a:r>
              <a:rPr lang="cs-CZ" dirty="0" err="1"/>
              <a:t>Smederavac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43F92C2-C355-4732-BAF2-C2388BC4A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5590" y="1825625"/>
            <a:ext cx="36352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894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Smederevo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659326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Varny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919" y="1825625"/>
            <a:ext cx="36930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063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248F71-FFE8-4C29-BB81-4924BDF1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Smrt krále Vladislava III.</a:t>
            </a:r>
          </a:p>
        </p:txBody>
      </p:sp>
      <p:pic>
        <p:nvPicPr>
          <p:cNvPr id="5" name="Zástupný obsah 4" descr="Obsah obrázku exteriér, lidé, skupina, vsedě&#10;&#10;Popis byl vytvořen automaticky">
            <a:extLst>
              <a:ext uri="{FF2B5EF4-FFF2-40B4-BE49-F238E27FC236}">
                <a16:creationId xmlns:a16="http://schemas.microsoft.com/office/drawing/2014/main" id="{F2258E9D-3F9E-47EE-8D77-8FAA14DFB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46" y="1825625"/>
            <a:ext cx="7470108" cy="4351338"/>
          </a:xfrm>
        </p:spPr>
      </p:pic>
    </p:spTree>
    <p:extLst>
      <p:ext uri="{BB962C8B-B14F-4D97-AF65-F5344CB8AC3E}">
        <p14:creationId xmlns:p14="http://schemas.microsoft.com/office/powerpoint/2010/main" val="112115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fotka, vsedě, staré, kočka&#10;&#10;Popis byl vytvořen automaticky">
            <a:extLst>
              <a:ext uri="{FF2B5EF4-FFF2-40B4-BE49-F238E27FC236}">
                <a16:creationId xmlns:a16="http://schemas.microsoft.com/office/drawing/2014/main" id="{B44A5A8D-F6BF-4849-B0F6-C653BBCCE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486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</a:t>
            </a:r>
            <a:r>
              <a:rPr lang="cs-CZ" dirty="0" err="1"/>
              <a:t>Hunyady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4011" y="2224881"/>
            <a:ext cx="2702257" cy="40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945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B6FFB-D8FF-40C0-A1B8-3E005048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Jiří </a:t>
            </a:r>
            <a:r>
              <a:rPr lang="cs-CZ" dirty="0" err="1"/>
              <a:t>Kastriota</a:t>
            </a:r>
            <a:r>
              <a:rPr lang="cs-CZ" dirty="0"/>
              <a:t> „</a:t>
            </a:r>
            <a:r>
              <a:rPr lang="cs-CZ" dirty="0" err="1"/>
              <a:t>Skanderbeg</a:t>
            </a:r>
            <a:r>
              <a:rPr lang="cs-CZ" dirty="0"/>
              <a:t>“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C6D273D-F4F3-4440-A6C6-B3D41A74B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8687" y="2141035"/>
            <a:ext cx="2714625" cy="35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57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74C8E-C349-4695-A599-949DC808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/>
              <a:t>Rumeli Hisar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ACB5E1C-BBA9-47D4-9166-7D4E94B66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77" b="2382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2FDA25-F664-41F5-8528-78B0949BE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cs-CZ" sz="1800" dirty="0"/>
              <a:t>Stavba osmanské pevnosti v samotné blízkosti Konstantinopole, v nejužším Místě Bosporu, dobudovaná v roce 1452, byla jasným svědectvím síly Osmanské říše a slabosti Konstantinopole… Proplout Bosporem do Černého moře bylo od té doby nemožné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628608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9942786-C565-4100-9047-2859E6A2D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064" y="643468"/>
            <a:ext cx="5328845" cy="557106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723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C54345-023C-4228-B682-D48DE9EF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/>
              <a:t>Konstantin XI.</a:t>
            </a:r>
            <a:endParaRPr lang="en-US" sz="44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B77E51-763D-4F65-B785-4E6FA4D37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Poslední byzantský císař</a:t>
            </a:r>
            <a:endParaRPr lang="en-US" sz="2000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BC3C5129-76E1-4764-9317-24DC65FF72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790" r="4066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8FC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2968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EBFEC9-5682-4485-9B22-CA9FCB6F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4000" dirty="0"/>
              <a:t>Tažení k Cařihradu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F90C075-E187-4347-9998-F3DDD4D1B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86" b="-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D443B1-94C0-4E03-B98D-D42472423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/>
              <a:t>V pravém rohu zachytil malíř </a:t>
            </a:r>
            <a:r>
              <a:rPr lang="cs-CZ" sz="2000" dirty="0" err="1"/>
              <a:t>Fausto</a:t>
            </a:r>
            <a:r>
              <a:rPr lang="cs-CZ" sz="2000" dirty="0"/>
              <a:t> </a:t>
            </a:r>
            <a:r>
              <a:rPr lang="cs-CZ" sz="2000" dirty="0" err="1"/>
              <a:t>Zonaro</a:t>
            </a:r>
            <a:r>
              <a:rPr lang="cs-CZ" sz="2000" dirty="0"/>
              <a:t> přesun obřího děla 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541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FF04E3-0FFB-4E94-A71C-8280F98AF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3200" dirty="0"/>
              <a:t>Přesun osmanských lodí do Zlatého rohu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417970E-3A16-493B-B399-C9C359356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5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B6DED6-2997-4C91-BB28-28FD6041A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 err="1"/>
              <a:t>Fausto</a:t>
            </a:r>
            <a:r>
              <a:rPr lang="cs-CZ" sz="2000" dirty="0"/>
              <a:t> </a:t>
            </a:r>
            <a:r>
              <a:rPr lang="cs-CZ" sz="2000" dirty="0" err="1"/>
              <a:t>Zonaro</a:t>
            </a:r>
            <a:r>
              <a:rPr lang="cs-CZ" sz="2000" dirty="0"/>
              <a:t> 1854-1929, známý malíř děl z osmanské historie.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091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4AEB4B-7D0A-4D0C-93F6-F8E1DC0FE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 fontScale="90000"/>
          </a:bodyPr>
          <a:lstStyle/>
          <a:p>
            <a:r>
              <a:rPr lang="cs-CZ" sz="4000" dirty="0"/>
              <a:t>Dobová francouzská miniatura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29E7258-683D-4EB8-BDD3-DA1A44B9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9" b="-1"/>
          <a:stretch/>
        </p:blipFill>
        <p:spPr>
          <a:xfrm>
            <a:off x="224872" y="224844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782070-C822-48D7-945F-CE2802392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/>
              <a:t>Útok na slabé hradby na pobřeží Zlatého rohu, kam byly převezeny osmanské lodě po souši. 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089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B836B4-C950-4F9B-8253-3A22B714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cs-CZ" sz="5400" dirty="0"/>
              <a:t>Vstup </a:t>
            </a:r>
            <a:r>
              <a:rPr lang="cs-CZ" sz="5400" dirty="0" err="1"/>
              <a:t>Mehmeda</a:t>
            </a:r>
            <a:r>
              <a:rPr lang="cs-CZ" sz="5400" dirty="0"/>
              <a:t> II. do </a:t>
            </a:r>
            <a:r>
              <a:rPr lang="cs-CZ" sz="5400" dirty="0" err="1"/>
              <a:t>konstantinopole</a:t>
            </a:r>
            <a:endParaRPr lang="cs-CZ" sz="5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4C87EF-6831-4CF5-AD31-4001EC0C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 dirty="0"/>
              <a:t>Maloval </a:t>
            </a:r>
            <a:r>
              <a:rPr lang="cs-CZ" sz="2200" dirty="0" err="1"/>
              <a:t>Fausto</a:t>
            </a:r>
            <a:r>
              <a:rPr lang="cs-CZ" sz="2200" dirty="0"/>
              <a:t> </a:t>
            </a:r>
            <a:r>
              <a:rPr lang="cs-CZ" sz="2200" dirty="0" err="1"/>
              <a:t>Zonaro</a:t>
            </a:r>
            <a:endParaRPr lang="en-US" sz="2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F8B2EF9-1F49-4575-A4BD-6B5F32734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41" r="1" b="1153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3490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tráva, exteriér, budova, dům&#10;&#10;Popis byl vytvořen automaticky">
            <a:extLst>
              <a:ext uri="{FF2B5EF4-FFF2-40B4-BE49-F238E27FC236}">
                <a16:creationId xmlns:a16="http://schemas.microsoft.com/office/drawing/2014/main" id="{2A3BA274-F6E9-4BC4-97FD-4C0165617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5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DBCFA7E-19C9-44FD-8820-84129872B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5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576</Words>
  <Application>Microsoft Office PowerPoint</Application>
  <PresentationFormat>Širokoúhlá obrazovka</PresentationFormat>
  <Paragraphs>74</Paragraphs>
  <Slides>78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Motiv Office</vt:lpstr>
      <vt:lpstr>Balkán  10.-15. století</vt:lpstr>
      <vt:lpstr>Dalmatská knížectví v 9. století</vt:lpstr>
      <vt:lpstr>Dukljanský stát za panování Konstantina Bodina</vt:lpstr>
      <vt:lpstr>Baščanská deska</vt:lpstr>
      <vt:lpstr>Basileus Monomach a jeho žena, augusta Zoe přinášejí dary Kristu Pantokratorovi.  Mozaika z chrámu Boží Moudrosti</vt:lpstr>
      <vt:lpstr>Prezentace aplikace PowerPoint</vt:lpstr>
      <vt:lpstr>Prezentace aplikace PowerPoint</vt:lpstr>
      <vt:lpstr>Prezentace aplikace PowerPoint</vt:lpstr>
      <vt:lpstr>Prezentace aplikace PowerPoint</vt:lpstr>
      <vt:lpstr>Král Štěpán Prvověnčaný</vt:lpstr>
      <vt:lpstr>Současný pohled na klášter Žića, první sídlo srbského arcibiskupství</vt:lpstr>
      <vt:lpstr>Filip II. Švábský</vt:lpstr>
      <vt:lpstr>Prezentace aplikace PowerPoint</vt:lpstr>
      <vt:lpstr>Alexios IV. Angelos</vt:lpstr>
      <vt:lpstr>Alexios V. zvaný Μurtzuflos (Murtzuflos Μούρτζουφλος = zachmuřený)</vt:lpstr>
      <vt:lpstr>Prezentace aplikace PowerPoint</vt:lpstr>
      <vt:lpstr>Eugéne Delacroix: křižáci v Konstantinopoli</vt:lpstr>
      <vt:lpstr>Theodor Laskaris</vt:lpstr>
      <vt:lpstr>Rozložení zemí po pádu Konstantinopole</vt:lpstr>
      <vt:lpstr>Prezentace aplikace PowerPoint</vt:lpstr>
      <vt:lpstr>Balkán na počátku 13. století</vt:lpstr>
      <vt:lpstr>Prezentace aplikace PowerPoint</vt:lpstr>
      <vt:lpstr>Bulharsko za Ivana Asena II.</vt:lpstr>
      <vt:lpstr>Ivan Asen II.</vt:lpstr>
      <vt:lpstr>Svatý Sáva</vt:lpstr>
      <vt:lpstr>Kunhuta</vt:lpstr>
      <vt:lpstr>Konstantin Asen</vt:lpstr>
      <vt:lpstr>Konstantin a jeho žena Irina</vt:lpstr>
      <vt:lpstr>Prezentace aplikace PowerPoint</vt:lpstr>
      <vt:lpstr>Bogomilské stečky</vt:lpstr>
      <vt:lpstr>Prezentace aplikace PowerPoint</vt:lpstr>
      <vt:lpstr>Štěpán Uroš se synem Dragutinem</vt:lpstr>
      <vt:lpstr>Milutin</vt:lpstr>
      <vt:lpstr>Simonida</vt:lpstr>
      <vt:lpstr>Karel Robert z Anjou</vt:lpstr>
      <vt:lpstr> Klášter Chilandar a věží a chrámem Milutina</vt:lpstr>
      <vt:lpstr>Gračanica</vt:lpstr>
      <vt:lpstr>Chrám Panny Marie Ljevišské</vt:lpstr>
      <vt:lpstr>Štěpán Dečanský s chrámem jako ktitor</vt:lpstr>
      <vt:lpstr>Bitva u Velbuždy</vt:lpstr>
      <vt:lpstr>Dečanský klášter</vt:lpstr>
      <vt:lpstr>Balkán ve dvuhé půli 14. století</vt:lpstr>
      <vt:lpstr>Dušan Silný</vt:lpstr>
      <vt:lpstr>Štěpán, Jelena a syn Štěpán </vt:lpstr>
      <vt:lpstr>Srbská říše Štěpána Dušana</vt:lpstr>
      <vt:lpstr>Prezentace aplikace PowerPoint</vt:lpstr>
      <vt:lpstr>Prezentace aplikace PowerPoint</vt:lpstr>
      <vt:lpstr>Štěpán Uroš V. </vt:lpstr>
      <vt:lpstr>Král Vukašín</vt:lpstr>
      <vt:lpstr>Prezentace aplikace PowerPoint</vt:lpstr>
      <vt:lpstr>Prezentace aplikace PowerPoint</vt:lpstr>
      <vt:lpstr>Bulharský car Ivan Alexandr</vt:lpstr>
      <vt:lpstr>Prezentace aplikace PowerPoint</vt:lpstr>
      <vt:lpstr>    Král Vukašin</vt:lpstr>
      <vt:lpstr>Prezentace aplikace PowerPoint</vt:lpstr>
      <vt:lpstr>Kníže Lazar</vt:lpstr>
      <vt:lpstr>Murad</vt:lpstr>
      <vt:lpstr>Kosovská bitva</vt:lpstr>
      <vt:lpstr>Památník na Kosově poli</vt:lpstr>
      <vt:lpstr>Eftimij Tarnovský</vt:lpstr>
      <vt:lpstr>Poslední bulharský panovník Ivan Šišman</vt:lpstr>
      <vt:lpstr>Grigorij Camblak</vt:lpstr>
      <vt:lpstr>  Bitva u Nikopole  </vt:lpstr>
      <vt:lpstr>Štěpán Lazarević ve své záduši Manasija</vt:lpstr>
      <vt:lpstr>Manasija</vt:lpstr>
      <vt:lpstr>Jiří Branković Smederavac</vt:lpstr>
      <vt:lpstr>Smederevo</vt:lpstr>
      <vt:lpstr>Bitva u Varny</vt:lpstr>
      <vt:lpstr>Smrt krále Vladislava III.</vt:lpstr>
      <vt:lpstr>Jan Hunyady</vt:lpstr>
      <vt:lpstr>Jiří Kastriota „Skanderbeg“</vt:lpstr>
      <vt:lpstr>Rumeli Hisar</vt:lpstr>
      <vt:lpstr>Prezentace aplikace PowerPoint</vt:lpstr>
      <vt:lpstr>Konstantin XI.</vt:lpstr>
      <vt:lpstr>Tažení k Cařihradu</vt:lpstr>
      <vt:lpstr>Přesun osmanských lodí do Zlatého rohu</vt:lpstr>
      <vt:lpstr>Dobová francouzská miniatura</vt:lpstr>
      <vt:lpstr>Vstup Mehmeda II. do konstantinopole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Balkán  13.-14. století</dc:title>
  <dc:creator>Václav Štěpánek</dc:creator>
  <cp:lastModifiedBy>Václav Štěpánek</cp:lastModifiedBy>
  <cp:revision>21</cp:revision>
  <dcterms:created xsi:type="dcterms:W3CDTF">2020-11-26T12:43:11Z</dcterms:created>
  <dcterms:modified xsi:type="dcterms:W3CDTF">2024-12-19T14:59:47Z</dcterms:modified>
</cp:coreProperties>
</file>