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323" r:id="rId3"/>
    <p:sldId id="324" r:id="rId4"/>
    <p:sldId id="326" r:id="rId5"/>
    <p:sldId id="257" r:id="rId6"/>
    <p:sldId id="258" r:id="rId7"/>
    <p:sldId id="259" r:id="rId8"/>
    <p:sldId id="260" r:id="rId9"/>
    <p:sldId id="267" r:id="rId10"/>
    <p:sldId id="261" r:id="rId11"/>
    <p:sldId id="262" r:id="rId12"/>
    <p:sldId id="263" r:id="rId13"/>
    <p:sldId id="264" r:id="rId14"/>
    <p:sldId id="265" r:id="rId15"/>
    <p:sldId id="275" r:id="rId16"/>
    <p:sldId id="266" r:id="rId17"/>
    <p:sldId id="268" r:id="rId18"/>
    <p:sldId id="269" r:id="rId19"/>
    <p:sldId id="270" r:id="rId20"/>
    <p:sldId id="272" r:id="rId21"/>
    <p:sldId id="274" r:id="rId22"/>
    <p:sldId id="282" r:id="rId23"/>
    <p:sldId id="325" r:id="rId24"/>
    <p:sldId id="273" r:id="rId25"/>
    <p:sldId id="277" r:id="rId26"/>
    <p:sldId id="297" r:id="rId27"/>
    <p:sldId id="298" r:id="rId28"/>
    <p:sldId id="278" r:id="rId29"/>
    <p:sldId id="299" r:id="rId30"/>
    <p:sldId id="300" r:id="rId31"/>
    <p:sldId id="289" r:id="rId32"/>
    <p:sldId id="295" r:id="rId33"/>
    <p:sldId id="290" r:id="rId34"/>
    <p:sldId id="291" r:id="rId35"/>
    <p:sldId id="292" r:id="rId36"/>
    <p:sldId id="296" r:id="rId37"/>
    <p:sldId id="302" r:id="rId38"/>
    <p:sldId id="276" r:id="rId39"/>
    <p:sldId id="281" r:id="rId40"/>
    <p:sldId id="303" r:id="rId41"/>
    <p:sldId id="280" r:id="rId42"/>
    <p:sldId id="304" r:id="rId43"/>
    <p:sldId id="305" r:id="rId44"/>
    <p:sldId id="308" r:id="rId45"/>
    <p:sldId id="309" r:id="rId46"/>
    <p:sldId id="310" r:id="rId47"/>
    <p:sldId id="311" r:id="rId48"/>
    <p:sldId id="313" r:id="rId49"/>
    <p:sldId id="314" r:id="rId50"/>
    <p:sldId id="315" r:id="rId51"/>
    <p:sldId id="312" r:id="rId52"/>
    <p:sldId id="317" r:id="rId53"/>
    <p:sldId id="318" r:id="rId54"/>
    <p:sldId id="320" r:id="rId55"/>
    <p:sldId id="321" r:id="rId56"/>
    <p:sldId id="322" r:id="rId57"/>
    <p:sldId id="319" r:id="rId5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85" autoAdjust="0"/>
    <p:restoredTop sz="94414" autoAdjust="0"/>
  </p:normalViewPr>
  <p:slideViewPr>
    <p:cSldViewPr snapToGrid="0">
      <p:cViewPr varScale="1">
        <p:scale>
          <a:sx n="76" d="100"/>
          <a:sy n="76" d="100"/>
        </p:scale>
        <p:origin x="61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192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D32D9-589B-4439-99FB-8AEE750DF2FF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E335D-4E42-4AA2-B5B3-5161BB11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6511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BC926-5E30-4998-AF31-77947BA5182F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833EF-0E34-4A69-959A-3B1591661B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5265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833EF-0E34-4A69-959A-3B1591661BDB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7919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2700-0DA2-47BF-958C-CBB2104A380E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0633-E74E-4B01-B5BC-9EB01D1A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01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2700-0DA2-47BF-958C-CBB2104A380E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0633-E74E-4B01-B5BC-9EB01D1A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8670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2700-0DA2-47BF-958C-CBB2104A380E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0633-E74E-4B01-B5BC-9EB01D1A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016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2700-0DA2-47BF-958C-CBB2104A380E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0633-E74E-4B01-B5BC-9EB01D1A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468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2700-0DA2-47BF-958C-CBB2104A380E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0633-E74E-4B01-B5BC-9EB01D1A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8724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2700-0DA2-47BF-958C-CBB2104A380E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0633-E74E-4B01-B5BC-9EB01D1A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477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2700-0DA2-47BF-958C-CBB2104A380E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0633-E74E-4B01-B5BC-9EB01D1A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862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2700-0DA2-47BF-958C-CBB2104A380E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0633-E74E-4B01-B5BC-9EB01D1A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327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2700-0DA2-47BF-958C-CBB2104A380E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0633-E74E-4B01-B5BC-9EB01D1A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7313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2700-0DA2-47BF-958C-CBB2104A380E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0633-E74E-4B01-B5BC-9EB01D1A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455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2700-0DA2-47BF-958C-CBB2104A380E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0633-E74E-4B01-B5BC-9EB01D1A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828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2700-0DA2-47BF-958C-CBB2104A380E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C0633-E74E-4B01-B5BC-9EB01D1A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648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Byzantská říše a Balkán do </a:t>
            </a:r>
            <a:r>
              <a:rPr lang="cs-CZ"/>
              <a:t>velkého schizmatu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4821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41600" y="365125"/>
            <a:ext cx="5762171" cy="941161"/>
          </a:xfrm>
        </p:spPr>
        <p:txBody>
          <a:bodyPr/>
          <a:lstStyle/>
          <a:p>
            <a:pPr algn="ctr"/>
            <a:r>
              <a:rPr lang="cs-CZ" dirty="0" err="1"/>
              <a:t>Hagia</a:t>
            </a:r>
            <a:r>
              <a:rPr lang="cs-CZ" dirty="0"/>
              <a:t> Sofia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14" y="1306286"/>
            <a:ext cx="7189006" cy="5551713"/>
          </a:xfrm>
        </p:spPr>
      </p:pic>
    </p:spTree>
    <p:extLst>
      <p:ext uri="{BB962C8B-B14F-4D97-AF65-F5344CB8AC3E}">
        <p14:creationId xmlns:p14="http://schemas.microsoft.com/office/powerpoint/2010/main" val="240749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0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15" y="-1"/>
            <a:ext cx="12453257" cy="705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75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35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5743" y="-910772"/>
            <a:ext cx="6988628" cy="85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37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40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21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2132"/>
          </a:xfrm>
        </p:spPr>
        <p:txBody>
          <a:bodyPr/>
          <a:lstStyle/>
          <a:p>
            <a:pPr algn="ctr"/>
            <a:r>
              <a:rPr lang="cs-CZ" dirty="0" err="1"/>
              <a:t>Deisis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57" y="1393370"/>
            <a:ext cx="9144000" cy="5464629"/>
          </a:xfrm>
        </p:spPr>
      </p:pic>
    </p:spTree>
    <p:extLst>
      <p:ext uri="{BB962C8B-B14F-4D97-AF65-F5344CB8AC3E}">
        <p14:creationId xmlns:p14="http://schemas.microsoft.com/office/powerpoint/2010/main" val="1310463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Mozaika s císařem Janem II. </a:t>
            </a:r>
            <a:r>
              <a:rPr lang="cs-CZ" dirty="0" err="1"/>
              <a:t>Komnénem</a:t>
            </a:r>
            <a:r>
              <a:rPr lang="cs-CZ" dirty="0"/>
              <a:t> (1087–1143)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5" y="1825625"/>
            <a:ext cx="7692571" cy="5141232"/>
          </a:xfrm>
        </p:spPr>
      </p:pic>
    </p:spTree>
    <p:extLst>
      <p:ext uri="{BB962C8B-B14F-4D97-AF65-F5344CB8AC3E}">
        <p14:creationId xmlns:p14="http://schemas.microsoft.com/office/powerpoint/2010/main" val="2903730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Mozaika s císařem Konstantinem </a:t>
            </a:r>
            <a:r>
              <a:rPr lang="cs-CZ" dirty="0" err="1"/>
              <a:t>Monomachem</a:t>
            </a:r>
            <a:r>
              <a:rPr lang="cs-CZ" dirty="0"/>
              <a:t> a císařovnou </a:t>
            </a:r>
            <a:r>
              <a:rPr lang="cs-CZ" dirty="0" err="1"/>
              <a:t>Zoé</a:t>
            </a:r>
            <a:r>
              <a:rPr lang="cs-CZ" dirty="0"/>
              <a:t> (978–1050)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1897" y="1068161"/>
            <a:ext cx="5141231" cy="6386285"/>
          </a:xfrm>
        </p:spPr>
      </p:pic>
    </p:spTree>
    <p:extLst>
      <p:ext uri="{BB962C8B-B14F-4D97-AF65-F5344CB8AC3E}">
        <p14:creationId xmlns:p14="http://schemas.microsoft.com/office/powerpoint/2010/main" val="110473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Současný interiér chrámu Boží Moudrosti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4484" y="-47170"/>
            <a:ext cx="5638802" cy="8171543"/>
          </a:xfrm>
        </p:spPr>
      </p:pic>
    </p:spTree>
    <p:extLst>
      <p:ext uri="{BB962C8B-B14F-4D97-AF65-F5344CB8AC3E}">
        <p14:creationId xmlns:p14="http://schemas.microsoft.com/office/powerpoint/2010/main" val="2613960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 descr="Obsah obrázku mapa&#10;&#10;Popis byl vytvořen automaticky">
            <a:extLst>
              <a:ext uri="{FF2B5EF4-FFF2-40B4-BE49-F238E27FC236}">
                <a16:creationId xmlns:a16="http://schemas.microsoft.com/office/drawing/2014/main" id="{B515E192-0947-493B-AE5E-E0084FC20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21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Křtitelnice a předsálí chrámu sv. Sofie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022" y="1287917"/>
            <a:ext cx="4352925" cy="542834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1980" y="1416732"/>
            <a:ext cx="4352925" cy="5170714"/>
          </a:xfrm>
        </p:spPr>
      </p:pic>
    </p:spTree>
    <p:extLst>
      <p:ext uri="{BB962C8B-B14F-4D97-AF65-F5344CB8AC3E}">
        <p14:creationId xmlns:p14="http://schemas.microsoft.com/office/powerpoint/2010/main" val="1456409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1789"/>
          </a:xfrm>
        </p:spPr>
        <p:txBody>
          <a:bodyPr/>
          <a:lstStyle/>
          <a:p>
            <a:pPr algn="ctr"/>
            <a:r>
              <a:rPr lang="cs-CZ" dirty="0"/>
              <a:t>Řecký oheň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29" y="1400402"/>
            <a:ext cx="6749142" cy="5167312"/>
          </a:xfrm>
        </p:spPr>
      </p:pic>
    </p:spTree>
    <p:extLst>
      <p:ext uri="{BB962C8B-B14F-4D97-AF65-F5344CB8AC3E}">
        <p14:creationId xmlns:p14="http://schemas.microsoft.com/office/powerpoint/2010/main" val="3914206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9218"/>
          </a:xfrm>
        </p:spPr>
        <p:txBody>
          <a:bodyPr/>
          <a:lstStyle/>
          <a:p>
            <a:pPr algn="ctr"/>
            <a:r>
              <a:rPr lang="cs-CZ" dirty="0"/>
              <a:t>Mohamed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914" y="1364344"/>
            <a:ext cx="4064000" cy="5493656"/>
          </a:xfrm>
        </p:spPr>
      </p:pic>
    </p:spTree>
    <p:extLst>
      <p:ext uri="{BB962C8B-B14F-4D97-AF65-F5344CB8AC3E}">
        <p14:creationId xmlns:p14="http://schemas.microsoft.com/office/powerpoint/2010/main" val="2172407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63E5984-97E7-4786-8FB9-090B8E9F4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7" r="96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05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/>
              <a:t>Byzantská říše na konci 7. století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4" y="1825625"/>
            <a:ext cx="10016072" cy="4351338"/>
          </a:xfrm>
        </p:spPr>
      </p:pic>
    </p:spTree>
    <p:extLst>
      <p:ext uri="{BB962C8B-B14F-4D97-AF65-F5344CB8AC3E}">
        <p14:creationId xmlns:p14="http://schemas.microsoft.com/office/powerpoint/2010/main" val="2727087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307"/>
          </a:xfrm>
        </p:spPr>
        <p:txBody>
          <a:bodyPr/>
          <a:lstStyle/>
          <a:p>
            <a:pPr algn="ctr"/>
            <a:r>
              <a:rPr lang="cs-CZ" dirty="0"/>
              <a:t>První slovanský stát a vznik Bulharska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32" y="1170432"/>
            <a:ext cx="9464040" cy="5943600"/>
          </a:xfrm>
        </p:spPr>
      </p:pic>
    </p:spTree>
    <p:extLst>
      <p:ext uri="{BB962C8B-B14F-4D97-AF65-F5344CB8AC3E}">
        <p14:creationId xmlns:p14="http://schemas.microsoft.com/office/powerpoint/2010/main" val="3274950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B7CF48-FEE4-44E9-B392-CD16F197A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Chán </a:t>
            </a:r>
            <a:r>
              <a:rPr lang="cs-CZ" dirty="0" err="1"/>
              <a:t>Krum</a:t>
            </a:r>
            <a:r>
              <a:rPr lang="cs-CZ" dirty="0"/>
              <a:t> zobrazen byzantským kronikářem </a:t>
            </a:r>
          </a:p>
        </p:txBody>
      </p:sp>
      <p:pic>
        <p:nvPicPr>
          <p:cNvPr id="5" name="Zástupný obsah 4" descr="Obsah obrázku text, kniha&#10;&#10;Popis byl vytvořen automaticky">
            <a:extLst>
              <a:ext uri="{FF2B5EF4-FFF2-40B4-BE49-F238E27FC236}">
                <a16:creationId xmlns:a16="http://schemas.microsoft.com/office/drawing/2014/main" id="{E572B782-99F6-419B-9B4B-8C7D7A9E6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62" y="1825625"/>
            <a:ext cx="6450227" cy="4667250"/>
          </a:xfrm>
        </p:spPr>
      </p:pic>
    </p:spTree>
    <p:extLst>
      <p:ext uri="{BB962C8B-B14F-4D97-AF65-F5344CB8AC3E}">
        <p14:creationId xmlns:p14="http://schemas.microsoft.com/office/powerpoint/2010/main" val="1747116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36FAA-7DCD-4936-97BD-C79E8AAF2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Madarski</a:t>
            </a:r>
            <a:r>
              <a:rPr lang="cs-CZ" dirty="0"/>
              <a:t> </a:t>
            </a:r>
            <a:r>
              <a:rPr lang="cs-CZ" dirty="0" err="1"/>
              <a:t>konik</a:t>
            </a:r>
            <a:endParaRPr lang="cs-CZ" dirty="0"/>
          </a:p>
        </p:txBody>
      </p:sp>
      <p:pic>
        <p:nvPicPr>
          <p:cNvPr id="6" name="Zástupný obsah 5" descr="Obsah obrázku skála, kámen, cihla&#10;&#10;Popis byl vytvořen automaticky">
            <a:extLst>
              <a:ext uri="{FF2B5EF4-FFF2-40B4-BE49-F238E27FC236}">
                <a16:creationId xmlns:a16="http://schemas.microsoft.com/office/drawing/2014/main" id="{6883B4FF-EB05-4187-8892-A098EA787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195" y="1825625"/>
            <a:ext cx="7092777" cy="4667250"/>
          </a:xfrm>
        </p:spPr>
      </p:pic>
    </p:spTree>
    <p:extLst>
      <p:ext uri="{BB962C8B-B14F-4D97-AF65-F5344CB8AC3E}">
        <p14:creationId xmlns:p14="http://schemas.microsoft.com/office/powerpoint/2010/main" val="785006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Bulharsko za Borise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48" y="1825625"/>
            <a:ext cx="5520303" cy="4351338"/>
          </a:xfrm>
        </p:spPr>
      </p:pic>
    </p:spTree>
    <p:extLst>
      <p:ext uri="{BB962C8B-B14F-4D97-AF65-F5344CB8AC3E}">
        <p14:creationId xmlns:p14="http://schemas.microsoft.com/office/powerpoint/2010/main" val="792689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D983D8-D5CD-4C04-BB6C-559E422F5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 Bulharsko za </a:t>
            </a:r>
            <a:r>
              <a:rPr lang="cs-CZ" dirty="0" err="1"/>
              <a:t>Persijana</a:t>
            </a:r>
            <a:r>
              <a:rPr lang="cs-CZ" dirty="0"/>
              <a:t> a Borise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2E85666D-23C5-4148-9A4F-704899F78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67" y="1828800"/>
            <a:ext cx="4639733" cy="4664075"/>
          </a:xfrm>
        </p:spPr>
      </p:pic>
    </p:spTree>
    <p:extLst>
      <p:ext uri="{BB962C8B-B14F-4D97-AF65-F5344CB8AC3E}">
        <p14:creationId xmlns:p14="http://schemas.microsoft.com/office/powerpoint/2010/main" val="940412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7172A068-96B0-4457-B8C0-20FEF0FF6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12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9B1F73-51A4-410D-9F1A-DCCEF4174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33" y="365125"/>
            <a:ext cx="10515600" cy="949826"/>
          </a:xfrm>
        </p:spPr>
        <p:txBody>
          <a:bodyPr/>
          <a:lstStyle/>
          <a:p>
            <a:pPr algn="ctr"/>
            <a:r>
              <a:rPr lang="cs-CZ" dirty="0"/>
              <a:t> </a:t>
            </a:r>
            <a:r>
              <a:rPr lang="cs-CZ" sz="3200" dirty="0"/>
              <a:t>Boris – Michal</a:t>
            </a:r>
          </a:p>
        </p:txBody>
      </p:sp>
      <p:pic>
        <p:nvPicPr>
          <p:cNvPr id="5" name="Zástupný obsah 4" descr="Obsah obrázku text, kniha&#10;&#10;Popis byl vytvořen automaticky">
            <a:extLst>
              <a:ext uri="{FF2B5EF4-FFF2-40B4-BE49-F238E27FC236}">
                <a16:creationId xmlns:a16="http://schemas.microsoft.com/office/drawing/2014/main" id="{62106C7C-3EB3-406B-AAA3-2B755E696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871" y="1334530"/>
            <a:ext cx="3954162" cy="5158345"/>
          </a:xfrm>
        </p:spPr>
      </p:pic>
    </p:spTree>
    <p:extLst>
      <p:ext uri="{BB962C8B-B14F-4D97-AF65-F5344CB8AC3E}">
        <p14:creationId xmlns:p14="http://schemas.microsoft.com/office/powerpoint/2010/main" val="346179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6159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/>
              <a:t>Cyril a Metoděj na ikoně chrámu sv. </a:t>
            </a:r>
            <a:r>
              <a:rPr lang="cs-CZ" sz="2800" b="1" dirty="0" err="1"/>
              <a:t>Dimintrije</a:t>
            </a:r>
            <a:r>
              <a:rPr lang="cs-CZ" sz="2800" b="1" dirty="0"/>
              <a:t> v Soluni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31" y="1251284"/>
            <a:ext cx="5422231" cy="5606715"/>
          </a:xfrm>
        </p:spPr>
      </p:pic>
    </p:spTree>
    <p:extLst>
      <p:ext uri="{BB962C8B-B14F-4D97-AF65-F5344CB8AC3E}">
        <p14:creationId xmlns:p14="http://schemas.microsoft.com/office/powerpoint/2010/main" val="3976697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06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2412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/>
              <a:t>Svatí </a:t>
            </a:r>
            <a:r>
              <a:rPr lang="cs-CZ" sz="2800" b="1" dirty="0" err="1"/>
              <a:t>sedmipočetníci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880" y="1347538"/>
            <a:ext cx="6482240" cy="5358062"/>
          </a:xfrm>
        </p:spPr>
      </p:pic>
    </p:spTree>
    <p:extLst>
      <p:ext uri="{BB962C8B-B14F-4D97-AF65-F5344CB8AC3E}">
        <p14:creationId xmlns:p14="http://schemas.microsoft.com/office/powerpoint/2010/main" val="41365502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0328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/>
              <a:t>Kliment a </a:t>
            </a:r>
            <a:r>
              <a:rPr lang="cs-CZ" sz="2800" b="1" dirty="0" err="1"/>
              <a:t>Naum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6515" y="1499062"/>
            <a:ext cx="5536276" cy="5181600"/>
          </a:xfrm>
        </p:spPr>
      </p:pic>
    </p:spTree>
    <p:extLst>
      <p:ext uri="{BB962C8B-B14F-4D97-AF65-F5344CB8AC3E}">
        <p14:creationId xmlns:p14="http://schemas.microsoft.com/office/powerpoint/2010/main" val="3671085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6580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/>
              <a:t>Hrob </a:t>
            </a:r>
            <a:r>
              <a:rPr lang="cs-CZ" sz="2800" b="1" dirty="0" err="1"/>
              <a:t>Naumův</a:t>
            </a:r>
            <a:r>
              <a:rPr lang="cs-CZ" sz="2800" b="1" dirty="0"/>
              <a:t> a freska se znázorněním jeho smrti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880" y="1411706"/>
            <a:ext cx="6482240" cy="5245768"/>
          </a:xfrm>
        </p:spPr>
      </p:pic>
    </p:spTree>
    <p:extLst>
      <p:ext uri="{BB962C8B-B14F-4D97-AF65-F5344CB8AC3E}">
        <p14:creationId xmlns:p14="http://schemas.microsoft.com/office/powerpoint/2010/main" val="1714198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52D18D-ECBB-44EE-9AD7-DAC28B213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Car </a:t>
            </a:r>
            <a:r>
              <a:rPr lang="cs-CZ" dirty="0" err="1"/>
              <a:t>Symeon</a:t>
            </a:r>
            <a:endParaRPr lang="cs-CZ" dirty="0"/>
          </a:p>
        </p:txBody>
      </p:sp>
      <p:pic>
        <p:nvPicPr>
          <p:cNvPr id="5" name="Zástupný obsah 4" descr="Obsah obrázku budova, interiér, stůl, staré&#10;&#10;Popis byl vytvořen automaticky">
            <a:extLst>
              <a:ext uri="{FF2B5EF4-FFF2-40B4-BE49-F238E27FC236}">
                <a16:creationId xmlns:a16="http://schemas.microsoft.com/office/drawing/2014/main" id="{9EB5C01D-E464-4052-8DF2-4D4A13B80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054" y="1690688"/>
            <a:ext cx="6722076" cy="5167311"/>
          </a:xfrm>
        </p:spPr>
      </p:pic>
    </p:spTree>
    <p:extLst>
      <p:ext uri="{BB962C8B-B14F-4D97-AF65-F5344CB8AC3E}">
        <p14:creationId xmlns:p14="http://schemas.microsoft.com/office/powerpoint/2010/main" val="37462080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E79820B-23FD-43B3-940B-57A582A38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Car Samuel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FD17B08-4D31-4F80-A656-E912ED280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t="6811" b="6785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59021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4" y="1"/>
            <a:ext cx="782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20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3011"/>
          </a:xfrm>
        </p:spPr>
        <p:txBody>
          <a:bodyPr/>
          <a:lstStyle/>
          <a:p>
            <a:pPr algn="ctr"/>
            <a:r>
              <a:rPr lang="cs-CZ" dirty="0"/>
              <a:t>Byzanc za </a:t>
            </a:r>
            <a:r>
              <a:rPr lang="cs-CZ" dirty="0" err="1"/>
              <a:t>Basilea</a:t>
            </a:r>
            <a:r>
              <a:rPr lang="cs-CZ" dirty="0"/>
              <a:t> </a:t>
            </a:r>
            <a:r>
              <a:rPr lang="cs-CZ" dirty="0" err="1"/>
              <a:t>Bulharobijce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32" y="1188720"/>
            <a:ext cx="4901183" cy="5852160"/>
          </a:xfrm>
        </p:spPr>
      </p:pic>
    </p:spTree>
    <p:extLst>
      <p:ext uri="{BB962C8B-B14F-4D97-AF65-F5344CB8AC3E}">
        <p14:creationId xmlns:p14="http://schemas.microsoft.com/office/powerpoint/2010/main" val="2925910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5ED454-CA33-4681-8B5F-7609BD00D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Konstantin I. Veliký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D3D6FEE-A338-4DCD-87AD-F659C1A3B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4657" y="987425"/>
            <a:ext cx="3789261" cy="4873625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FD46204-28F2-46D6-92C6-EE29A63050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Mozaika z chrámu </a:t>
            </a:r>
            <a:r>
              <a:rPr lang="cs-CZ" dirty="0" err="1"/>
              <a:t>Hagia</a:t>
            </a:r>
            <a:r>
              <a:rPr lang="cs-CZ" dirty="0"/>
              <a:t> Sophia</a:t>
            </a:r>
          </a:p>
        </p:txBody>
      </p:sp>
    </p:spTree>
    <p:extLst>
      <p:ext uri="{BB962C8B-B14F-4D97-AF65-F5344CB8AC3E}">
        <p14:creationId xmlns:p14="http://schemas.microsoft.com/office/powerpoint/2010/main" val="1903459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 descr="Obsah obrázku mapa&#10;&#10;Popis byl vytvořen automaticky">
            <a:extLst>
              <a:ext uri="{FF2B5EF4-FFF2-40B4-BE49-F238E27FC236}">
                <a16:creationId xmlns:a16="http://schemas.microsoft.com/office/drawing/2014/main" id="{BA32F3B9-9F26-4A7F-9FA2-7449206B3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160" b="196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641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6319AD1-988E-4CE2-A733-1F13518C9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134" y="0"/>
            <a:ext cx="9049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426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6CD2E05A-602C-431F-98E4-4F54C43E0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26" y="643466"/>
            <a:ext cx="591094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422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905926A-9AF0-4CBF-845F-23EE8C6AF1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55" y="457200"/>
            <a:ext cx="5922818" cy="610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142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03386D-8EC0-490A-9296-FAFCF1AD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4720EDA-E218-43A9-8817-08F09F4DB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87C4F29-0DC4-4901-A2FD-7C88889E6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A781BA-2341-444F-811D-870633C4F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CEB5FD-2A7F-4A25-8145-33D0709C0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10"/>
            <a:ext cx="4804659" cy="22287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800" dirty="0"/>
              <a:t>Konstantin </a:t>
            </a:r>
            <a:r>
              <a:rPr lang="cs-CZ" sz="4800" dirty="0" err="1"/>
              <a:t>Profyrogenétos</a:t>
            </a:r>
            <a:endParaRPr lang="en-US" sz="48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B63D12F-01A7-4339-95F0-43C4256BDF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1965" y="2959729"/>
            <a:ext cx="4804659" cy="33410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Řezba</a:t>
            </a:r>
            <a:r>
              <a:rPr lang="en-US" sz="1800" dirty="0"/>
              <a:t> z </a:t>
            </a:r>
            <a:r>
              <a:rPr lang="en-US" sz="1800" dirty="0" err="1"/>
              <a:t>roku</a:t>
            </a:r>
            <a:r>
              <a:rPr lang="en-US" sz="1800" dirty="0"/>
              <a:t> 945,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Žil</a:t>
            </a:r>
            <a:r>
              <a:rPr lang="en-US" sz="1800" dirty="0"/>
              <a:t> v </a:t>
            </a:r>
            <a:r>
              <a:rPr lang="en-US" sz="1800" dirty="0" err="1"/>
              <a:t>letech</a:t>
            </a:r>
            <a:r>
              <a:rPr lang="en-US" sz="1800" dirty="0"/>
              <a:t> 905–959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6" name="Zástupný symbol obrázku 5" descr="Obsah obrázku box&#10;&#10;Popis byl vytvořen automaticky">
            <a:extLst>
              <a:ext uri="{FF2B5EF4-FFF2-40B4-BE49-F238E27FC236}">
                <a16:creationId xmlns:a16="http://schemas.microsoft.com/office/drawing/2014/main" id="{E4EE159F-347B-4B79-8FCF-8795BDB8055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6" b="18435"/>
          <a:stretch/>
        </p:blipFill>
        <p:spPr>
          <a:xfrm>
            <a:off x="6381684" y="163375"/>
            <a:ext cx="5093140" cy="65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770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D5A909-DA10-4837-A037-F6CC2F713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Raška a </a:t>
            </a:r>
            <a:r>
              <a:rPr lang="cs-CZ" dirty="0" err="1"/>
              <a:t>Duklja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516BA12-EBF7-4AA2-945B-A420B1C06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159" y="1825625"/>
            <a:ext cx="4187681" cy="4351338"/>
          </a:xfrm>
        </p:spPr>
      </p:pic>
    </p:spTree>
    <p:extLst>
      <p:ext uri="{BB962C8B-B14F-4D97-AF65-F5344CB8AC3E}">
        <p14:creationId xmlns:p14="http://schemas.microsoft.com/office/powerpoint/2010/main" val="1086022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CC4A02-567C-4553-B7DF-1FB4669B8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Katedrála v Ninu</a:t>
            </a:r>
          </a:p>
        </p:txBody>
      </p:sp>
      <p:pic>
        <p:nvPicPr>
          <p:cNvPr id="5" name="Zástupný obsah 4" descr="Obsah obrázku tráva, budova, exteriér, dům&#10;&#10;Popis byl vytvořen automaticky">
            <a:extLst>
              <a:ext uri="{FF2B5EF4-FFF2-40B4-BE49-F238E27FC236}">
                <a16:creationId xmlns:a16="http://schemas.microsoft.com/office/drawing/2014/main" id="{AFCEC7A5-B349-4C5F-89B9-52C42D8D53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393" y="1690688"/>
            <a:ext cx="5383213" cy="4802187"/>
          </a:xfrm>
        </p:spPr>
      </p:pic>
    </p:spTree>
    <p:extLst>
      <p:ext uri="{BB962C8B-B14F-4D97-AF65-F5344CB8AC3E}">
        <p14:creationId xmlns:p14="http://schemas.microsoft.com/office/powerpoint/2010/main" val="6142531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58F64C-9FE4-49F0-AE5C-E3E0EF0CC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Grgur</a:t>
            </a:r>
            <a:r>
              <a:rPr lang="cs-CZ" dirty="0"/>
              <a:t> </a:t>
            </a:r>
            <a:r>
              <a:rPr lang="cs-CZ" dirty="0" err="1"/>
              <a:t>Ninský</a:t>
            </a:r>
            <a:endParaRPr lang="cs-CZ" dirty="0"/>
          </a:p>
        </p:txBody>
      </p:sp>
      <p:pic>
        <p:nvPicPr>
          <p:cNvPr id="5" name="Zástupný obsah 4" descr="Obsah obrázku exteriér, socha, stojící, budova&#10;&#10;Popis byl vytvořen automaticky">
            <a:extLst>
              <a:ext uri="{FF2B5EF4-FFF2-40B4-BE49-F238E27FC236}">
                <a16:creationId xmlns:a16="http://schemas.microsoft.com/office/drawing/2014/main" id="{284B2FBD-F722-4916-8123-D3C6A285E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262" y="1825625"/>
            <a:ext cx="3851490" cy="4351338"/>
          </a:xfrm>
        </p:spPr>
      </p:pic>
    </p:spTree>
    <p:extLst>
      <p:ext uri="{BB962C8B-B14F-4D97-AF65-F5344CB8AC3E}">
        <p14:creationId xmlns:p14="http://schemas.microsoft.com/office/powerpoint/2010/main" val="32639792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3862FB-4183-44D8-BA5B-4B9865D6E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Sbírka kopií hlaholských nápisů v Bašce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58B193F-05B8-40B3-816B-7DC700AA9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7463" y="1825625"/>
            <a:ext cx="740154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329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163AD1B-83C6-47A3-9D91-02DF4B670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334313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200" dirty="0"/>
              <a:t>Chrám sv. Lucie v </a:t>
            </a:r>
            <a:r>
              <a:rPr lang="cs-CZ" sz="5200" dirty="0" err="1"/>
              <a:t>Jurandvoru</a:t>
            </a:r>
            <a:r>
              <a:rPr lang="cs-CZ" sz="5200" dirty="0"/>
              <a:t> u Bašky s původním umístěním desky</a:t>
            </a:r>
            <a:endParaRPr lang="en-US" sz="52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34000D7-67FA-4BC0-A862-236381C12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7629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19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Římská říše rozdělená na východní a západní část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86" y="1828800"/>
            <a:ext cx="6836228" cy="4746171"/>
          </a:xfrm>
        </p:spPr>
      </p:pic>
    </p:spTree>
    <p:extLst>
      <p:ext uri="{BB962C8B-B14F-4D97-AF65-F5344CB8AC3E}">
        <p14:creationId xmlns:p14="http://schemas.microsoft.com/office/powerpoint/2010/main" val="7726739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7B3ECE-8E82-4B2D-A36B-C6639EA67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err="1"/>
              <a:t>Baščanská</a:t>
            </a:r>
            <a:r>
              <a:rPr lang="cs-CZ" sz="2800" dirty="0"/>
              <a:t> deska, kol. r. 1100. Opat </a:t>
            </a:r>
            <a:r>
              <a:rPr lang="cs-CZ" sz="2800" dirty="0" err="1"/>
              <a:t>Držichna</a:t>
            </a:r>
            <a:r>
              <a:rPr lang="cs-CZ" sz="2800" dirty="0"/>
              <a:t> píše, že král </a:t>
            </a:r>
            <a:r>
              <a:rPr lang="cs-CZ" sz="2800" dirty="0" err="1"/>
              <a:t>Zvonimir</a:t>
            </a:r>
            <a:r>
              <a:rPr lang="cs-CZ" sz="2800" dirty="0"/>
              <a:t> </a:t>
            </a:r>
            <a:r>
              <a:rPr lang="cs-CZ" sz="2800" dirty="0" err="1"/>
              <a:t>věšnoval</a:t>
            </a:r>
            <a:r>
              <a:rPr lang="cs-CZ" sz="2800" dirty="0"/>
              <a:t> kostelu sv. Lucie pozemky </a:t>
            </a:r>
            <a:r>
              <a:rPr lang="cs-CZ" sz="2800" dirty="0" err="1"/>
              <a:t>etc</a:t>
            </a:r>
            <a:r>
              <a:rPr lang="cs-CZ" sz="2800" dirty="0"/>
              <a:t>.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09893CF-7E2E-41E5-9D41-F0357B5C7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6609" y="1825625"/>
            <a:ext cx="8070574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134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E8DF30-0552-4032-9A99-084F40964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200" dirty="0"/>
              <a:t>Svatba krále </a:t>
            </a:r>
            <a:r>
              <a:rPr lang="cs-CZ" sz="5200" dirty="0" err="1"/>
              <a:t>Zvonimira</a:t>
            </a:r>
            <a:r>
              <a:rPr lang="cs-CZ" sz="5200" dirty="0"/>
              <a:t> s Helenou z rodu Arpádovců</a:t>
            </a:r>
            <a:endParaRPr lang="en-US" sz="52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8F00EAE-B0B3-4F4A-955F-64BA066A4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813" b="1534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623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5490D9-92E4-4F1B-8E97-F49FFC5AE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200" dirty="0"/>
              <a:t>Koloman Uherský</a:t>
            </a:r>
            <a:endParaRPr lang="en-US" sz="52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A9C2160-E737-45E5-8F43-C81CB086B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1490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658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DB6B8D-2611-4B23-946B-3FBB55976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397764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sz="4800" dirty="0" err="1"/>
              <a:t>Duklja</a:t>
            </a:r>
            <a:r>
              <a:rPr lang="cs-CZ" sz="4800" dirty="0"/>
              <a:t> v době největšího rozmachu za Konstantina </a:t>
            </a:r>
            <a:r>
              <a:rPr lang="cs-CZ" sz="4800" dirty="0" err="1"/>
              <a:t>Bodina</a:t>
            </a:r>
            <a:endParaRPr lang="en-US" sz="48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64242FE-5043-4198-AECE-CA75F45B90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60"/>
          <a:stretch/>
        </p:blipFill>
        <p:spPr>
          <a:xfrm>
            <a:off x="20" y="10"/>
            <a:ext cx="7443196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52347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E36448-4077-4DDA-A596-7AFDD52D4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35" y="640081"/>
            <a:ext cx="6610383" cy="349702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6000" dirty="0"/>
              <a:t>Kardinál Humberto da Silva Candida</a:t>
            </a:r>
            <a:endParaRPr lang="en-US" sz="6000" dirty="0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9EE9331-0D59-4AC8-BE4E-A22E6430FC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799"/>
          <a:stretch/>
        </p:blipFill>
        <p:spPr>
          <a:xfrm>
            <a:off x="809243" y="809244"/>
            <a:ext cx="3017520" cy="52395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487162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E16468-B8C3-47E0-9D57-9F24BD45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334313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200" dirty="0"/>
              <a:t>Konstantin IX. </a:t>
            </a:r>
            <a:r>
              <a:rPr lang="cs-CZ" sz="5200" dirty="0" err="1"/>
              <a:t>Monomachos</a:t>
            </a:r>
            <a:endParaRPr lang="en-US" sz="52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D925E4A-7E49-4E5F-B205-A83CF1A30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884" r="2" b="4092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434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710E7D3-374E-4FE7-870E-570E46187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200" dirty="0"/>
              <a:t>Evropa po Velkém schizmatu</a:t>
            </a:r>
            <a:endParaRPr lang="en-US" sz="52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7512989-3247-4EC0-9EBB-9863395C5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18" r="1625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822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EE222B-FC0E-485C-91EC-0545134A5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200" dirty="0"/>
              <a:t>Srbsko Za </a:t>
            </a:r>
            <a:r>
              <a:rPr lang="cs-CZ" sz="5200" dirty="0" err="1"/>
              <a:t>Vukana</a:t>
            </a:r>
            <a:r>
              <a:rPr lang="cs-CZ" sz="5200" dirty="0"/>
              <a:t> a Štěpána </a:t>
            </a:r>
            <a:r>
              <a:rPr lang="cs-CZ" sz="5200" dirty="0" err="1"/>
              <a:t>Nemanji</a:t>
            </a:r>
            <a:endParaRPr lang="en-US" sz="52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2887A81-76B3-4E7F-B868-C99EC22C9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00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70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Theodosiánské</a:t>
            </a:r>
            <a:r>
              <a:rPr lang="cs-CZ" dirty="0"/>
              <a:t> hradby Konstantinopole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71" y="1690688"/>
            <a:ext cx="7859285" cy="5167312"/>
          </a:xfrm>
        </p:spPr>
      </p:pic>
    </p:spTree>
    <p:extLst>
      <p:ext uri="{BB962C8B-B14F-4D97-AF65-F5344CB8AC3E}">
        <p14:creationId xmlns:p14="http://schemas.microsoft.com/office/powerpoint/2010/main" val="951509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6114"/>
            <a:ext cx="4992913" cy="713377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5572" y="-148770"/>
            <a:ext cx="7133771" cy="719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13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Byzantská říše za Justiniána I.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43" y="1825625"/>
            <a:ext cx="9478113" cy="4351338"/>
          </a:xfrm>
        </p:spPr>
      </p:pic>
    </p:spTree>
    <p:extLst>
      <p:ext uri="{BB962C8B-B14F-4D97-AF65-F5344CB8AC3E}">
        <p14:creationId xmlns:p14="http://schemas.microsoft.com/office/powerpoint/2010/main" val="1696186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5332"/>
          </a:xfrm>
        </p:spPr>
        <p:txBody>
          <a:bodyPr/>
          <a:lstStyle/>
          <a:p>
            <a:pPr algn="ctr"/>
            <a:r>
              <a:rPr lang="cs-CZ" dirty="0"/>
              <a:t>Justinián I.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3" y="1825624"/>
            <a:ext cx="4296229" cy="5032375"/>
          </a:xfrm>
        </p:spPr>
      </p:pic>
    </p:spTree>
    <p:extLst>
      <p:ext uri="{BB962C8B-B14F-4D97-AF65-F5344CB8AC3E}">
        <p14:creationId xmlns:p14="http://schemas.microsoft.com/office/powerpoint/2010/main" val="384767152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239</Words>
  <Application>Microsoft Office PowerPoint</Application>
  <PresentationFormat>Širokoúhlá obrazovka</PresentationFormat>
  <Paragraphs>46</Paragraphs>
  <Slides>57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Motiv Office</vt:lpstr>
      <vt:lpstr>Byzantská říše a Balkán do velkého schizmatu</vt:lpstr>
      <vt:lpstr>Prezentace aplikace PowerPoint</vt:lpstr>
      <vt:lpstr>Prezentace aplikace PowerPoint</vt:lpstr>
      <vt:lpstr>Konstantin I. Veliký</vt:lpstr>
      <vt:lpstr>Římská říše rozdělená na východní a západní část</vt:lpstr>
      <vt:lpstr>Theodosiánské hradby Konstantinopole</vt:lpstr>
      <vt:lpstr>Prezentace aplikace PowerPoint</vt:lpstr>
      <vt:lpstr>Byzantská říše za Justiniána I.</vt:lpstr>
      <vt:lpstr>Justinián I.</vt:lpstr>
      <vt:lpstr>Hagia Sofia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Deisis</vt:lpstr>
      <vt:lpstr>Mozaika s císařem Janem II. Komnénem (1087–1143)</vt:lpstr>
      <vt:lpstr>Mozaika s císařem Konstantinem Monomachem a císařovnou Zoé (978–1050)</vt:lpstr>
      <vt:lpstr>Současný interiér chrámu Boží Moudrosti</vt:lpstr>
      <vt:lpstr>Křtitelnice a předsálí chrámu sv. Sofie</vt:lpstr>
      <vt:lpstr>Řecký oheň</vt:lpstr>
      <vt:lpstr>Mohamed</vt:lpstr>
      <vt:lpstr>Prezentace aplikace PowerPoint</vt:lpstr>
      <vt:lpstr>Byzantská říše na konci 7. století</vt:lpstr>
      <vt:lpstr>První slovanský stát a vznik Bulharska</vt:lpstr>
      <vt:lpstr>Chán Krum zobrazen byzantským kronikářem </vt:lpstr>
      <vt:lpstr>Madarski konik</vt:lpstr>
      <vt:lpstr>Bulharsko za Borise</vt:lpstr>
      <vt:lpstr> Bulharsko za Persijana a Borise</vt:lpstr>
      <vt:lpstr> Boris – Michal</vt:lpstr>
      <vt:lpstr>Cyril a Metoděj na ikoně chrámu sv. Dimintrije v Soluni</vt:lpstr>
      <vt:lpstr>Prezentace aplikace PowerPoint</vt:lpstr>
      <vt:lpstr>Svatí sedmipočetníci</vt:lpstr>
      <vt:lpstr>Kliment a Naum</vt:lpstr>
      <vt:lpstr>Hrob Naumův a freska se znázorněním jeho smrti</vt:lpstr>
      <vt:lpstr>Car Symeon</vt:lpstr>
      <vt:lpstr>Car Samuel</vt:lpstr>
      <vt:lpstr>Prezentace aplikace PowerPoint</vt:lpstr>
      <vt:lpstr>Byzanc za Basilea Bulharobijce</vt:lpstr>
      <vt:lpstr>Prezentace aplikace PowerPoint</vt:lpstr>
      <vt:lpstr>Prezentace aplikace PowerPoint</vt:lpstr>
      <vt:lpstr>Prezentace aplikace PowerPoint</vt:lpstr>
      <vt:lpstr>Prezentace aplikace PowerPoint</vt:lpstr>
      <vt:lpstr>Konstantin Profyrogenétos</vt:lpstr>
      <vt:lpstr>Raška a Duklja</vt:lpstr>
      <vt:lpstr>Katedrála v Ninu</vt:lpstr>
      <vt:lpstr>Grgur Ninský</vt:lpstr>
      <vt:lpstr>Sbírka kopií hlaholských nápisů v Bašce</vt:lpstr>
      <vt:lpstr>Chrám sv. Lucie v Jurandvoru u Bašky s původním umístěním desky</vt:lpstr>
      <vt:lpstr>Baščanská deska, kol. r. 1100. Opat Držichna píše, že král Zvonimir věšnoval kostelu sv. Lucie pozemky etc. </vt:lpstr>
      <vt:lpstr>Svatba krále Zvonimira s Helenou z rodu Arpádovců</vt:lpstr>
      <vt:lpstr>Koloman Uherský</vt:lpstr>
      <vt:lpstr>Duklja v době největšího rozmachu za Konstantina Bodina</vt:lpstr>
      <vt:lpstr>Kardinál Humberto da Silva Candida</vt:lpstr>
      <vt:lpstr>Konstantin IX. Monomachos</vt:lpstr>
      <vt:lpstr>Evropa po Velkém schizmatu</vt:lpstr>
      <vt:lpstr>Srbsko Za Vukana a Štěpána Nemanji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Byzantská říše</dc:title>
  <dc:creator>Václav Štěpánek</dc:creator>
  <cp:lastModifiedBy>Václav Štěpánek</cp:lastModifiedBy>
  <cp:revision>10</cp:revision>
  <dcterms:created xsi:type="dcterms:W3CDTF">2020-11-19T12:19:25Z</dcterms:created>
  <dcterms:modified xsi:type="dcterms:W3CDTF">2022-01-05T22:33:33Z</dcterms:modified>
</cp:coreProperties>
</file>