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Amatic SC" panose="00000500000000000000" pitchFamily="2" charset="-79"/>
      <p:regular r:id="rId20"/>
      <p:bold r:id="rId21"/>
    </p:embeddedFont>
    <p:embeddedFont>
      <p:font typeface="Source Code Pro" panose="020B0509030403020204" pitchFamily="49"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0" d="100"/>
          <a:sy n="200" d="100"/>
        </p:scale>
        <p:origin x="654" y="15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4885032217_0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4885032217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4885032217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4885032217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4885032217_0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4885032217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885032217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4885032217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4885032217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4885032217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4885032217_0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4885032217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499c9fd1a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499c9fd1a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499c9fd1a1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499c9fd1a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4885032217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4885032217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4885032217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4885032217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4885032217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4885032217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Takové otázky dříve nikoho nezajímaly. Formalistické teorie čtení nebraly v úvahu politický nebo sociální kontext, v němž text vznikl, a soustředily se výhradně na něj. Teprve v 70. a 80. letech 20. stol. došlo k proměně chápání role čtenáře. Literární vědci se začali zabývat tím, jak text ovlivňuje individuální čtenáře, případně celé komunity čtenářů. Tak vznikla řada teorií, které nazýváme souhrnně RECEPČNÍ TEORIE  (teorie recepční estetiky). Výsledkem této změny bylo mimo jiné i to, že významy textů začaly být nejednoznačné, zaniknul “ideální” čtenář a z literárního pole se stala neustále pohyblivá a proměnlivá entita.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4885032217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4885032217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Implied Reader = nevyslovený čtenář,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4885032217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4885032217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4885032217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4885032217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4885032217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4885032217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4885032217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885032217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c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cs"/>
              <a:t>recepční teorie</a:t>
            </a:r>
            <a:endParaRPr/>
          </a:p>
        </p:txBody>
      </p:sp>
      <p:sp>
        <p:nvSpPr>
          <p:cNvPr id="57" name="Google Shape;57;p13"/>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cs"/>
              <a:t>JSB_SLAV55 #1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22"/>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17" name="Google Shape;117;p22"/>
          <p:cNvPicPr preferRelativeResize="0"/>
          <p:nvPr/>
        </p:nvPicPr>
        <p:blipFill>
          <a:blip r:embed="rId3">
            <a:alphaModFix/>
          </a:blip>
          <a:stretch>
            <a:fillRect/>
          </a:stretch>
        </p:blipFill>
        <p:spPr>
          <a:xfrm>
            <a:off x="0" y="171450"/>
            <a:ext cx="9144000" cy="4800600"/>
          </a:xfrm>
          <a:prstGeom prst="rect">
            <a:avLst/>
          </a:prstGeom>
          <a:noFill/>
          <a:ln>
            <a:noFill/>
          </a:ln>
        </p:spPr>
      </p:pic>
      <p:pic>
        <p:nvPicPr>
          <p:cNvPr id="118" name="Google Shape;118;p22"/>
          <p:cNvPicPr preferRelativeResize="0"/>
          <p:nvPr/>
        </p:nvPicPr>
        <p:blipFill>
          <a:blip r:embed="rId4">
            <a:alphaModFix/>
          </a:blip>
          <a:stretch>
            <a:fillRect/>
          </a:stretch>
        </p:blipFill>
        <p:spPr>
          <a:xfrm>
            <a:off x="11" y="171450"/>
            <a:ext cx="3819928" cy="51434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Neakceptovatelné čtení?</a:t>
            </a:r>
            <a:endParaRPr/>
          </a:p>
        </p:txBody>
      </p:sp>
      <p:sp>
        <p:nvSpPr>
          <p:cNvPr id="124" name="Google Shape;124;p23"/>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cs"/>
              <a:t>Co se čtením, které text naprosto vytrhne z kontextu?</a:t>
            </a:r>
            <a:endParaRPr/>
          </a:p>
          <a:p>
            <a:pPr marL="457200" lvl="0" indent="-342900" algn="l" rtl="0">
              <a:spcBef>
                <a:spcPts val="0"/>
              </a:spcBef>
              <a:spcAft>
                <a:spcPts val="0"/>
              </a:spcAft>
              <a:buSzPts val="1800"/>
              <a:buChar char="●"/>
            </a:pPr>
            <a:r>
              <a:rPr lang="cs"/>
              <a:t>Co se čtením, které je přesným opakem jiných čtení?</a:t>
            </a:r>
            <a:endParaRPr/>
          </a:p>
          <a:p>
            <a:pPr marL="457200" lvl="0" indent="-342900" algn="l" rtl="0">
              <a:spcBef>
                <a:spcPts val="0"/>
              </a:spcBef>
              <a:spcAft>
                <a:spcPts val="0"/>
              </a:spcAft>
              <a:buSzPts val="1800"/>
              <a:buChar char="●"/>
            </a:pPr>
            <a:r>
              <a:rPr lang="cs"/>
              <a:t>Může existovat “špatné” čtení?</a:t>
            </a:r>
            <a:endParaRPr/>
          </a:p>
          <a:p>
            <a:pPr marL="0" lvl="0" indent="0" algn="l" rtl="0">
              <a:spcBef>
                <a:spcPts val="1600"/>
              </a:spcBef>
              <a:spcAft>
                <a:spcPts val="1600"/>
              </a:spcAft>
              <a:buNone/>
            </a:pPr>
            <a:r>
              <a:rPr lang="cs"/>
              <a:t>“John Milton napsal </a:t>
            </a:r>
            <a:r>
              <a:rPr lang="cs" i="1"/>
              <a:t>Ztracený ráj</a:t>
            </a:r>
            <a:r>
              <a:rPr lang="cs"/>
              <a:t>, pak mu zemřela žena a napsal </a:t>
            </a:r>
            <a:r>
              <a:rPr lang="cs" i="1"/>
              <a:t>Ráj znovu získaný.”</a:t>
            </a:r>
            <a:r>
              <a:rPr lang="cs"/>
              <a:t> (z testu)</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Případ Salman Rushdie: Satanské verše (1988)</a:t>
            </a:r>
            <a:endParaRPr/>
          </a:p>
        </p:txBody>
      </p:sp>
      <p:sp>
        <p:nvSpPr>
          <p:cNvPr id="130" name="Google Shape;130;p2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cs"/>
              <a:t>několik komunit</a:t>
            </a:r>
            <a:endParaRPr/>
          </a:p>
          <a:p>
            <a:pPr marL="457200" lvl="0" indent="-342900" algn="l" rtl="0">
              <a:spcBef>
                <a:spcPts val="0"/>
              </a:spcBef>
              <a:spcAft>
                <a:spcPts val="0"/>
              </a:spcAft>
              <a:buSzPts val="1800"/>
              <a:buChar char="●"/>
            </a:pPr>
            <a:r>
              <a:rPr lang="cs"/>
              <a:t>vytržení z kontextu</a:t>
            </a:r>
            <a:endParaRPr/>
          </a:p>
          <a:p>
            <a:pPr marL="457200" lvl="0" indent="-342900" algn="l" rtl="0">
              <a:spcBef>
                <a:spcPts val="0"/>
              </a:spcBef>
              <a:spcAft>
                <a:spcPts val="0"/>
              </a:spcAft>
              <a:buSzPts val="1800"/>
              <a:buChar char="●"/>
            </a:pPr>
            <a:r>
              <a:rPr lang="cs"/>
              <a:t>význam vzniká (ne)čtením</a:t>
            </a:r>
            <a:endParaRPr/>
          </a:p>
          <a:p>
            <a:pPr marL="457200" lvl="0" indent="-342900" algn="l" rtl="0">
              <a:spcBef>
                <a:spcPts val="0"/>
              </a:spcBef>
              <a:spcAft>
                <a:spcPts val="0"/>
              </a:spcAft>
              <a:buSzPts val="1800"/>
              <a:buChar char="●"/>
            </a:pPr>
            <a:r>
              <a:rPr lang="cs"/>
              <a:t>individuální čtenáři v komunitě</a:t>
            </a:r>
            <a:endParaRPr/>
          </a:p>
        </p:txBody>
      </p:sp>
      <p:pic>
        <p:nvPicPr>
          <p:cNvPr id="131" name="Google Shape;131;p24"/>
          <p:cNvPicPr preferRelativeResize="0"/>
          <p:nvPr/>
        </p:nvPicPr>
        <p:blipFill>
          <a:blip r:embed="rId3">
            <a:alphaModFix/>
          </a:blip>
          <a:stretch>
            <a:fillRect/>
          </a:stretch>
        </p:blipFill>
        <p:spPr>
          <a:xfrm>
            <a:off x="5466399" y="1093850"/>
            <a:ext cx="3677602"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Příklad z domova: Oliver Frljić v Brně</a:t>
            </a:r>
            <a:endParaRPr/>
          </a:p>
        </p:txBody>
      </p:sp>
      <p:sp>
        <p:nvSpPr>
          <p:cNvPr id="137" name="Google Shape;137;p25"/>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O hře “Naše násilí a vaše násilí” se mluvilo v mnoha kontextech, o hře “Prokletí” se mluvilo minimálně.</a:t>
            </a:r>
            <a:endParaRPr/>
          </a:p>
          <a:p>
            <a:pPr marL="0" lvl="0" indent="0" algn="l" rtl="0">
              <a:spcBef>
                <a:spcPts val="1600"/>
              </a:spcBef>
              <a:spcAft>
                <a:spcPts val="1600"/>
              </a:spcAft>
              <a:buNone/>
            </a:pPr>
            <a:r>
              <a:rPr lang="cs"/>
              <a:t>Kontexty? Interpretativní komunity?</a:t>
            </a:r>
            <a:endParaRPr/>
          </a:p>
        </p:txBody>
      </p:sp>
      <p:pic>
        <p:nvPicPr>
          <p:cNvPr id="138" name="Google Shape;138;p25"/>
          <p:cNvPicPr preferRelativeResize="0"/>
          <p:nvPr/>
        </p:nvPicPr>
        <p:blipFill>
          <a:blip r:embed="rId3">
            <a:alphaModFix/>
          </a:blip>
          <a:stretch>
            <a:fillRect/>
          </a:stretch>
        </p:blipFill>
        <p:spPr>
          <a:xfrm>
            <a:off x="862188" y="1093850"/>
            <a:ext cx="7419625" cy="4213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1000"/>
                                        <p:tgtEl>
                                          <p:spTgt spid="1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138"/>
                                        </p:tgtEl>
                                      </p:cBhvr>
                                    </p:animEffect>
                                    <p:set>
                                      <p:cBhvr>
                                        <p:cTn id="12" dur="1" fill="hold">
                                          <p:stCondLst>
                                            <p:cond delay="1000"/>
                                          </p:stCondLst>
                                        </p:cTn>
                                        <p:tgtEl>
                                          <p:spTgt spid="13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7"/>
                                        </p:tgtEl>
                                        <p:attrNameLst>
                                          <p:attrName>style.visibility</p:attrName>
                                        </p:attrNameLst>
                                      </p:cBhvr>
                                      <p:to>
                                        <p:strVal val="visible"/>
                                      </p:to>
                                    </p:set>
                                    <p:animEffect transition="in" filter="fade">
                                      <p:cBhvr>
                                        <p:cTn id="17" dur="10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Fakticky nesprávné čtení?</a:t>
            </a:r>
            <a:endParaRPr/>
          </a:p>
        </p:txBody>
      </p:sp>
      <p:sp>
        <p:nvSpPr>
          <p:cNvPr id="144" name="Google Shape;144;p26"/>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cs"/>
              <a:t>“Voldemort byl hrdina!”</a:t>
            </a:r>
            <a:endParaRPr/>
          </a:p>
          <a:p>
            <a:pPr marL="457200" lvl="0" indent="-342900" algn="l" rtl="0">
              <a:spcBef>
                <a:spcPts val="0"/>
              </a:spcBef>
              <a:spcAft>
                <a:spcPts val="0"/>
              </a:spcAft>
              <a:buSzPts val="1800"/>
              <a:buChar char="●"/>
            </a:pPr>
            <a:r>
              <a:rPr lang="cs"/>
              <a:t>“Jana Eyrová byla svině!”</a:t>
            </a:r>
            <a:endParaRPr/>
          </a:p>
          <a:p>
            <a:pPr marL="457200" lvl="0" indent="-342900" algn="l" rtl="0">
              <a:spcBef>
                <a:spcPts val="0"/>
              </a:spcBef>
              <a:spcAft>
                <a:spcPts val="0"/>
              </a:spcAft>
              <a:buSzPts val="1800"/>
              <a:buChar char="●"/>
            </a:pPr>
            <a:r>
              <a:rPr lang="cs"/>
              <a:t>“Švejk je o válce v Zálivu!”</a:t>
            </a:r>
            <a:endParaRPr/>
          </a:p>
          <a:p>
            <a:pPr marL="0" lvl="0" indent="0" algn="l" rtl="0">
              <a:spcBef>
                <a:spcPts val="1600"/>
              </a:spcBef>
              <a:spcAft>
                <a:spcPts val="0"/>
              </a:spcAft>
              <a:buNone/>
            </a:pPr>
            <a:r>
              <a:rPr lang="cs"/>
              <a:t>Můžeme rozhodnout o FAKTICKY NESPRÁVNÉM ČTENÍ</a:t>
            </a:r>
            <a:endParaRPr/>
          </a:p>
          <a:p>
            <a:pPr marL="0" lvl="0" indent="0" algn="l" rtl="0">
              <a:spcBef>
                <a:spcPts val="1600"/>
              </a:spcBef>
              <a:spcAft>
                <a:spcPts val="0"/>
              </a:spcAft>
              <a:buNone/>
            </a:pPr>
            <a:r>
              <a:rPr lang="cs"/>
              <a:t>“Babička na konci neumřela.” “Harry Potter neumí kouzlit.”</a:t>
            </a:r>
            <a:endParaRPr/>
          </a:p>
          <a:p>
            <a:pPr marL="0" lvl="0" indent="0" algn="l" rtl="0">
              <a:spcBef>
                <a:spcPts val="1600"/>
              </a:spcBef>
              <a:spcAft>
                <a:spcPts val="0"/>
              </a:spcAft>
              <a:buNone/>
            </a:pPr>
            <a:r>
              <a:rPr lang="cs"/>
              <a:t>Jiné interpretace je třeba “pozměnit”</a:t>
            </a:r>
            <a:endParaRPr/>
          </a:p>
          <a:p>
            <a:pPr marL="0" lvl="0" indent="0" algn="l" rtl="0">
              <a:spcBef>
                <a:spcPts val="1600"/>
              </a:spcBef>
              <a:spcAft>
                <a:spcPts val="1600"/>
              </a:spcAft>
              <a:buNone/>
            </a:pPr>
            <a:r>
              <a:rPr lang="cs"/>
              <a:t>Švejk není o válce v zálivu, ale dá se vztáhnout na obecné vlastnosti jiných válek, než jen 1. světové. (kontext času)</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Intence</a:t>
            </a:r>
            <a:endParaRPr/>
          </a:p>
        </p:txBody>
      </p:sp>
      <p:sp>
        <p:nvSpPr>
          <p:cNvPr id="150" name="Google Shape;150;p27"/>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I recepční teorie usuzuje na autorskou intenci (Voldemort je zamýšlen jako padouch), “jiná” čtení zkoumá spíše za účelem zjistit, jak tato vznikají, než že by jejich interpretace stavěl do popředí jako závažnější (“Někdo může z nějakého hlediska tvrdit, že Voldemort byl ve skutečnosti revolucionář.”)</a:t>
            </a:r>
            <a:endParaRPr/>
          </a:p>
          <a:p>
            <a:pPr marL="0" lvl="0" indent="0" algn="l" rtl="0">
              <a:spcBef>
                <a:spcPts val="1600"/>
              </a:spcBef>
              <a:spcAft>
                <a:spcPts val="0"/>
              </a:spcAft>
              <a:buNone/>
            </a:pPr>
            <a:r>
              <a:rPr lang="cs"/>
              <a:t>J. R. R. Tolkien: </a:t>
            </a:r>
            <a:r>
              <a:rPr lang="cs" i="1"/>
              <a:t>Pán prstenů </a:t>
            </a:r>
            <a:r>
              <a:rPr lang="cs"/>
              <a:t>jako román revoluční mládeže v USA (?)</a:t>
            </a:r>
            <a:endParaRPr/>
          </a:p>
          <a:p>
            <a:pPr marL="0" lvl="0" indent="0" algn="l" rtl="0">
              <a:spcBef>
                <a:spcPts val="1600"/>
              </a:spcBef>
              <a:spcAft>
                <a:spcPts val="16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Readerly vs Writerly (Roland Barthes, 70`s)</a:t>
            </a:r>
            <a:endParaRPr/>
          </a:p>
        </p:txBody>
      </p:sp>
      <p:sp>
        <p:nvSpPr>
          <p:cNvPr id="156" name="Google Shape;156;p28"/>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readerly text = určený ke čtení, většina textů</a:t>
            </a:r>
            <a:endParaRPr/>
          </a:p>
          <a:p>
            <a:pPr marL="0" lvl="0" indent="0" algn="l" rtl="0">
              <a:spcBef>
                <a:spcPts val="1600"/>
              </a:spcBef>
              <a:spcAft>
                <a:spcPts val="0"/>
              </a:spcAft>
              <a:buNone/>
            </a:pPr>
            <a:r>
              <a:rPr lang="cs"/>
              <a:t>writerly text = “vybízející” k dalšímu psaní</a:t>
            </a:r>
            <a:endParaRPr/>
          </a:p>
          <a:p>
            <a:pPr marL="0" lvl="0" indent="0" algn="l" rtl="0">
              <a:spcBef>
                <a:spcPts val="1600"/>
              </a:spcBef>
              <a:spcAft>
                <a:spcPts val="0"/>
              </a:spcAft>
              <a:buNone/>
            </a:pPr>
            <a:endParaRPr/>
          </a:p>
          <a:p>
            <a:pPr marL="0" lvl="0" indent="0" algn="l" rtl="0">
              <a:spcBef>
                <a:spcPts val="1600"/>
              </a:spcBef>
              <a:spcAft>
                <a:spcPts val="0"/>
              </a:spcAft>
              <a:buNone/>
            </a:pPr>
            <a:r>
              <a:rPr lang="cs"/>
              <a:t>RT = konstrukce textu a spisovatelská strategie neumožňuje zásahy čtenáře, jeho role je pasivní</a:t>
            </a:r>
            <a:endParaRPr/>
          </a:p>
          <a:p>
            <a:pPr marL="0" lvl="0" indent="0" algn="l" rtl="0">
              <a:spcBef>
                <a:spcPts val="1600"/>
              </a:spcBef>
              <a:spcAft>
                <a:spcPts val="0"/>
              </a:spcAft>
              <a:buNone/>
            </a:pPr>
            <a:r>
              <a:rPr lang="cs"/>
              <a:t>WT = text vybízí čtenáře k dotváření významu, k “dopisování” textu</a:t>
            </a:r>
            <a:endParaRPr/>
          </a:p>
          <a:p>
            <a:pPr marL="0" lvl="0" indent="0" algn="l" rtl="0">
              <a:spcBef>
                <a:spcPts val="1600"/>
              </a:spcBef>
              <a:spcAft>
                <a:spcPts val="1600"/>
              </a:spcAft>
              <a:buNone/>
            </a:pPr>
            <a:r>
              <a:rPr lang="cs"/>
              <a:t>Distinkce mezi nimi není jednoznačná (role autora, čtenář i interpretativní komunity jsou v konfliktu)</a:t>
            </a:r>
            <a:endParaRPr/>
          </a:p>
        </p:txBody>
      </p:sp>
      <p:pic>
        <p:nvPicPr>
          <p:cNvPr id="157" name="Google Shape;157;p28"/>
          <p:cNvPicPr preferRelativeResize="0"/>
          <p:nvPr/>
        </p:nvPicPr>
        <p:blipFill rotWithShape="1">
          <a:blip r:embed="rId3">
            <a:alphaModFix/>
          </a:blip>
          <a:srcRect l="29568" r="44578" b="45658"/>
          <a:stretch/>
        </p:blipFill>
        <p:spPr>
          <a:xfrm>
            <a:off x="7008025" y="87225"/>
            <a:ext cx="1920775" cy="2691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10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Recepční teorie dnes</a:t>
            </a:r>
            <a:endParaRPr/>
          </a:p>
        </p:txBody>
      </p:sp>
      <p:sp>
        <p:nvSpPr>
          <p:cNvPr id="163" name="Google Shape;163;p29"/>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cs"/>
              <a:t>ozvěny v kulturních studiích</a:t>
            </a:r>
            <a:endParaRPr/>
          </a:p>
          <a:p>
            <a:pPr marL="457200" lvl="0" indent="-342900" algn="l" rtl="0">
              <a:spcBef>
                <a:spcPts val="0"/>
              </a:spcBef>
              <a:spcAft>
                <a:spcPts val="0"/>
              </a:spcAft>
              <a:buSzPts val="1800"/>
              <a:buChar char="●"/>
            </a:pPr>
            <a:r>
              <a:rPr lang="cs"/>
              <a:t>recepce jako jeden z nástrojů poznání politicky kritických škol</a:t>
            </a:r>
            <a:endParaRPr/>
          </a:p>
          <a:p>
            <a:pPr marL="914400" lvl="1" indent="-317500" algn="l" rtl="0">
              <a:spcBef>
                <a:spcPts val="0"/>
              </a:spcBef>
              <a:spcAft>
                <a:spcPts val="0"/>
              </a:spcAft>
              <a:buSzPts val="1400"/>
              <a:buChar char="○"/>
            </a:pPr>
            <a:r>
              <a:rPr lang="cs"/>
              <a:t>postkolonialismus</a:t>
            </a:r>
            <a:endParaRPr/>
          </a:p>
          <a:p>
            <a:pPr marL="914400" lvl="1" indent="-317500" algn="l" rtl="0">
              <a:spcBef>
                <a:spcPts val="0"/>
              </a:spcBef>
              <a:spcAft>
                <a:spcPts val="0"/>
              </a:spcAft>
              <a:buSzPts val="1400"/>
              <a:buChar char="○"/>
            </a:pPr>
            <a:r>
              <a:rPr lang="cs"/>
              <a:t>feminismus</a:t>
            </a:r>
            <a:endParaRPr/>
          </a:p>
          <a:p>
            <a:pPr marL="914400" lvl="1" indent="-317500" algn="l" rtl="0">
              <a:spcBef>
                <a:spcPts val="0"/>
              </a:spcBef>
              <a:spcAft>
                <a:spcPts val="0"/>
              </a:spcAft>
              <a:buSzPts val="1400"/>
              <a:buChar char="○"/>
            </a:pPr>
            <a:r>
              <a:rPr lang="cs"/>
              <a:t>queer theory</a:t>
            </a:r>
            <a:endParaRPr/>
          </a:p>
          <a:p>
            <a:pPr marL="457200" lvl="0" indent="-342900" algn="l" rtl="0">
              <a:spcBef>
                <a:spcPts val="0"/>
              </a:spcBef>
              <a:spcAft>
                <a:spcPts val="0"/>
              </a:spcAft>
              <a:buSzPts val="1800"/>
              <a:buChar char="●"/>
            </a:pPr>
            <a:r>
              <a:rPr lang="cs"/>
              <a:t>nový materialismus</a:t>
            </a:r>
            <a:endParaRPr/>
          </a:p>
          <a:p>
            <a:pPr marL="914400" lvl="1" indent="-317500" algn="l" rtl="0">
              <a:spcBef>
                <a:spcPts val="0"/>
              </a:spcBef>
              <a:spcAft>
                <a:spcPts val="0"/>
              </a:spcAft>
              <a:buSzPts val="1400"/>
              <a:buChar char="○"/>
            </a:pPr>
            <a:r>
              <a:rPr lang="cs"/>
              <a:t>vztah osobního bytí s materiálním světem</a:t>
            </a:r>
            <a:endParaRPr/>
          </a:p>
          <a:p>
            <a:pPr marL="1371600" lvl="2" indent="-317500" algn="l" rtl="0">
              <a:spcBef>
                <a:spcPts val="0"/>
              </a:spcBef>
              <a:spcAft>
                <a:spcPts val="0"/>
              </a:spcAft>
              <a:buSzPts val="1400"/>
              <a:buChar char="■"/>
            </a:pPr>
            <a:r>
              <a:rPr lang="cs"/>
              <a:t>jak se text mění ve čtečce, oproti papíru?</a:t>
            </a:r>
            <a:endParaRPr/>
          </a:p>
          <a:p>
            <a:pPr marL="457200" lvl="0" indent="-342900" algn="l" rtl="0">
              <a:spcBef>
                <a:spcPts val="0"/>
              </a:spcBef>
              <a:spcAft>
                <a:spcPts val="0"/>
              </a:spcAft>
              <a:buSzPts val="1800"/>
              <a:buChar char="●"/>
            </a:pPr>
            <a:r>
              <a:rPr lang="cs"/>
              <a:t>hlas čtenáře slyšitelnější než dříve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3" name="Google Shape;63;p14"/>
          <p:cNvSpPr txBox="1">
            <a:spLocks noGrp="1"/>
          </p:cNvSpPr>
          <p:nvPr>
            <p:ph type="body" idx="1"/>
          </p:nvPr>
        </p:nvSpPr>
        <p:spPr>
          <a:xfrm>
            <a:off x="311700" y="1228675"/>
            <a:ext cx="8520600" cy="21105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r>
              <a:rPr lang="cs" dirty="0"/>
              <a:t>Vezměte si kus papíru a něco na psaní.</a:t>
            </a:r>
            <a:endParaRPr dirty="0"/>
          </a:p>
          <a:p>
            <a:pPr marL="0" lvl="0" indent="0" algn="l" rtl="0">
              <a:spcBef>
                <a:spcPts val="1600"/>
              </a:spcBef>
              <a:spcAft>
                <a:spcPts val="1600"/>
              </a:spcAft>
              <a:buNone/>
            </a:pPr>
            <a:r>
              <a:rPr lang="cs" dirty="0"/>
              <a:t>Napište první slova, která vám přijdou na mysl.</a:t>
            </a:r>
            <a:endParaRPr dirty="0"/>
          </a:p>
        </p:txBody>
      </p:sp>
      <p:sp>
        <p:nvSpPr>
          <p:cNvPr id="64" name="Google Shape;64;p14"/>
          <p:cNvSpPr txBox="1"/>
          <p:nvPr/>
        </p:nvSpPr>
        <p:spPr>
          <a:xfrm>
            <a:off x="426550" y="3356950"/>
            <a:ext cx="8219700" cy="132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s" sz="3600"/>
              <a:t>A teď mi je řekněte!</a:t>
            </a:r>
            <a:endParaRPr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63"/>
                                        </p:tgtEl>
                                      </p:cBhvr>
                                    </p:animEffect>
                                    <p:set>
                                      <p:cBhvr>
                                        <p:cTn id="12" dur="1" fill="hold">
                                          <p:stCondLst>
                                            <p:cond delay="1000"/>
                                          </p:stCondLst>
                                        </p:cTn>
                                        <p:tgtEl>
                                          <p:spTgt spid="6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64"/>
                                        </p:tgtEl>
                                      </p:cBhvr>
                                    </p:animEffect>
                                    <p:set>
                                      <p:cBhvr>
                                        <p:cTn id="17" dur="1" fill="hold">
                                          <p:stCondLst>
                                            <p:cond delay="1000"/>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To, co jste napsali...</a:t>
            </a:r>
            <a:endParaRPr/>
          </a:p>
        </p:txBody>
      </p:sp>
      <p:sp>
        <p:nvSpPr>
          <p:cNvPr id="70" name="Google Shape;70;p15"/>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je snad začátek básně?</a:t>
            </a:r>
            <a:endParaRPr/>
          </a:p>
          <a:p>
            <a:pPr marL="0" lvl="0" indent="0" algn="l" rtl="0">
              <a:spcBef>
                <a:spcPts val="1600"/>
              </a:spcBef>
              <a:spcAft>
                <a:spcPts val="0"/>
              </a:spcAft>
              <a:buNone/>
            </a:pPr>
            <a:r>
              <a:rPr lang="cs"/>
              <a:t>Povídky?</a:t>
            </a:r>
            <a:endParaRPr/>
          </a:p>
          <a:p>
            <a:pPr marL="0" lvl="0" indent="0" algn="l" rtl="0">
              <a:spcBef>
                <a:spcPts val="1600"/>
              </a:spcBef>
              <a:spcAft>
                <a:spcPts val="0"/>
              </a:spcAft>
              <a:buNone/>
            </a:pPr>
            <a:r>
              <a:rPr lang="cs"/>
              <a:t>Seznamu?</a:t>
            </a:r>
            <a:endParaRPr/>
          </a:p>
          <a:p>
            <a:pPr marL="0" lvl="0" indent="0" algn="l" rtl="0">
              <a:spcBef>
                <a:spcPts val="1600"/>
              </a:spcBef>
              <a:spcAft>
                <a:spcPts val="0"/>
              </a:spcAft>
              <a:buNone/>
            </a:pPr>
            <a:r>
              <a:rPr lang="cs"/>
              <a:t>Možná hry?</a:t>
            </a:r>
            <a:endParaRPr/>
          </a:p>
          <a:p>
            <a:pPr marL="0" lvl="0" indent="0" algn="l" rtl="0">
              <a:spcBef>
                <a:spcPts val="1600"/>
              </a:spcBef>
              <a:spcAft>
                <a:spcPts val="1600"/>
              </a:spcAft>
              <a:buNone/>
            </a:pPr>
            <a:r>
              <a:rPr lang="cs"/>
              <a:t>Dramatického monologu?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A co je důležitější...</a:t>
            </a:r>
            <a:endParaRPr/>
          </a:p>
        </p:txBody>
      </p:sp>
      <p:sp>
        <p:nvSpPr>
          <p:cNvPr id="76" name="Google Shape;76;p16"/>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Jak můžete vědět, že to je to, co to je?</a:t>
            </a:r>
            <a:endParaRPr/>
          </a:p>
          <a:p>
            <a:pPr marL="0" lvl="0" indent="0" algn="l" rtl="0">
              <a:spcBef>
                <a:spcPts val="1600"/>
              </a:spcBef>
              <a:spcAft>
                <a:spcPts val="0"/>
              </a:spcAft>
              <a:buNone/>
            </a:pPr>
            <a:r>
              <a:rPr lang="cs"/>
              <a:t>A jak víte, že já s tím, co si myslíte, že víte, souhlasím, když si to přečtu?</a:t>
            </a:r>
            <a:endParaRPr/>
          </a:p>
          <a:p>
            <a:pPr marL="0" lvl="0" indent="0" algn="l" rtl="0">
              <a:spcBef>
                <a:spcPts val="1600"/>
              </a:spcBef>
              <a:spcAft>
                <a:spcPts val="0"/>
              </a:spcAft>
              <a:buNone/>
            </a:pPr>
            <a:r>
              <a:rPr lang="cs"/>
              <a:t>Znamená to pro vás totéž, co pro mě?</a:t>
            </a:r>
            <a:endParaRPr/>
          </a:p>
          <a:p>
            <a:pPr marL="0" lvl="0" indent="0" algn="l" rtl="0">
              <a:spcBef>
                <a:spcPts val="1600"/>
              </a:spcBef>
              <a:spcAft>
                <a:spcPts val="1600"/>
              </a:spcAft>
              <a:buNone/>
            </a:pPr>
            <a:r>
              <a:rPr lang="cs"/>
              <a:t>JE NA TOM PAPÍRU VŮBEC NĚJAKÝ TEXT???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Odmítnutí formalismu</a:t>
            </a:r>
            <a:endParaRPr/>
          </a:p>
        </p:txBody>
      </p:sp>
      <p:sp>
        <p:nvSpPr>
          <p:cNvPr id="82" name="Google Shape;82;p17"/>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Hans-Robert Jauss, Wolfgang Iser</a:t>
            </a:r>
            <a:endParaRPr/>
          </a:p>
          <a:p>
            <a:pPr marL="457200" lvl="0" indent="-342900" algn="l" rtl="0">
              <a:spcBef>
                <a:spcPts val="1600"/>
              </a:spcBef>
              <a:spcAft>
                <a:spcPts val="0"/>
              </a:spcAft>
              <a:buSzPts val="1800"/>
              <a:buChar char="-"/>
            </a:pPr>
            <a:r>
              <a:rPr lang="cs"/>
              <a:t>základy ve fenomenologii</a:t>
            </a:r>
            <a:endParaRPr/>
          </a:p>
          <a:p>
            <a:pPr marL="914400" lvl="1" indent="-317500" algn="l" rtl="0">
              <a:spcBef>
                <a:spcPts val="0"/>
              </a:spcBef>
              <a:spcAft>
                <a:spcPts val="0"/>
              </a:spcAft>
              <a:buSzPts val="1400"/>
              <a:buChar char="-"/>
            </a:pPr>
            <a:r>
              <a:rPr lang="cs"/>
              <a:t>zkoumání vztahu subjektivního (lidská mysl) a objektivního (svět)</a:t>
            </a:r>
            <a:endParaRPr/>
          </a:p>
          <a:p>
            <a:pPr marL="914400" lvl="1" indent="-317500" algn="l" rtl="0">
              <a:spcBef>
                <a:spcPts val="0"/>
              </a:spcBef>
              <a:spcAft>
                <a:spcPts val="0"/>
              </a:spcAft>
              <a:buSzPts val="1400"/>
              <a:buChar char="-"/>
            </a:pPr>
            <a:r>
              <a:rPr lang="cs"/>
              <a:t>nezáleží na objektech, ale na žité zkušenosti (s nimi)</a:t>
            </a:r>
            <a:endParaRPr/>
          </a:p>
          <a:p>
            <a:pPr marL="914400" lvl="1" indent="-317500" algn="l" rtl="0">
              <a:spcBef>
                <a:spcPts val="0"/>
              </a:spcBef>
              <a:spcAft>
                <a:spcPts val="0"/>
              </a:spcAft>
              <a:buSzPts val="1400"/>
              <a:buChar char="-"/>
            </a:pPr>
            <a:r>
              <a:rPr lang="cs"/>
              <a:t>RT: nezáleží na tom, jak a co je psáno, ale jak na to reaguje čtenář</a:t>
            </a:r>
            <a:endParaRPr/>
          </a:p>
          <a:p>
            <a:pPr marL="457200" lvl="0" indent="-342900" algn="l" rtl="0">
              <a:spcBef>
                <a:spcPts val="0"/>
              </a:spcBef>
              <a:spcAft>
                <a:spcPts val="0"/>
              </a:spcAft>
              <a:buSzPts val="1800"/>
              <a:buChar char="-"/>
            </a:pPr>
            <a:r>
              <a:rPr lang="cs" i="1"/>
              <a:t>The Implied Reader, The Act of Reading</a:t>
            </a:r>
            <a:endParaRPr i="1"/>
          </a:p>
          <a:p>
            <a:pPr marL="45720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Umělecké a estetické (artistic and aestetic)</a:t>
            </a:r>
            <a:endParaRPr/>
          </a:p>
        </p:txBody>
      </p:sp>
      <p:sp>
        <p:nvSpPr>
          <p:cNvPr id="88" name="Google Shape;88;p18"/>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Umělecké = autorův pól</a:t>
            </a:r>
            <a:endParaRPr/>
          </a:p>
          <a:p>
            <a:pPr marL="0" lvl="0" indent="0" algn="l" rtl="0">
              <a:spcBef>
                <a:spcPts val="1600"/>
              </a:spcBef>
              <a:spcAft>
                <a:spcPts val="0"/>
              </a:spcAft>
              <a:buNone/>
            </a:pPr>
            <a:r>
              <a:rPr lang="cs"/>
              <a:t>Estetické = čtenářův pól</a:t>
            </a:r>
            <a:endParaRPr/>
          </a:p>
          <a:p>
            <a:pPr marL="0" lvl="0" indent="0" algn="l" rtl="0">
              <a:spcBef>
                <a:spcPts val="1600"/>
              </a:spcBef>
              <a:spcAft>
                <a:spcPts val="1600"/>
              </a:spcAft>
              <a:buNone/>
            </a:pPr>
            <a:endParaRPr/>
          </a:p>
        </p:txBody>
      </p:sp>
      <p:sp>
        <p:nvSpPr>
          <p:cNvPr id="89" name="Google Shape;89;p18"/>
          <p:cNvSpPr/>
          <p:nvPr/>
        </p:nvSpPr>
        <p:spPr>
          <a:xfrm>
            <a:off x="1575200" y="2843125"/>
            <a:ext cx="3536100" cy="1725900"/>
          </a:xfrm>
          <a:prstGeom prst="rtTriangl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8"/>
          <p:cNvSpPr/>
          <p:nvPr/>
        </p:nvSpPr>
        <p:spPr>
          <a:xfrm rot="10800000">
            <a:off x="2909000" y="2843125"/>
            <a:ext cx="3536100" cy="1725900"/>
          </a:xfrm>
          <a:prstGeom prst="rtTriangl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8"/>
          <p:cNvSpPr txBox="1"/>
          <p:nvPr/>
        </p:nvSpPr>
        <p:spPr>
          <a:xfrm>
            <a:off x="1944875" y="3895925"/>
            <a:ext cx="1366200" cy="49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s"/>
              <a:t>aestetic pole</a:t>
            </a:r>
            <a:endParaRPr/>
          </a:p>
        </p:txBody>
      </p:sp>
      <p:sp>
        <p:nvSpPr>
          <p:cNvPr id="92" name="Google Shape;92;p18"/>
          <p:cNvSpPr txBox="1"/>
          <p:nvPr/>
        </p:nvSpPr>
        <p:spPr>
          <a:xfrm>
            <a:off x="4805650" y="3075875"/>
            <a:ext cx="1366200" cy="49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s"/>
              <a:t>artistic pole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1000"/>
                                        <p:tgtEl>
                                          <p:spTgt spid="91"/>
                                        </p:tgtEl>
                                      </p:cBhvr>
                                    </p:animEffect>
                                  </p:childTnLst>
                                </p:cTn>
                              </p:par>
                              <p:par>
                                <p:cTn id="8" presetID="10" presetClass="entr" presetSubtype="0" fill="hold"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fade">
                                      <p:cBhvr>
                                        <p:cTn id="10" dur="1000"/>
                                        <p:tgtEl>
                                          <p:spTgt spid="8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childTnLst>
                                </p:cTn>
                              </p:par>
                              <p:par>
                                <p:cTn id="16" presetID="10" presetClass="entr" presetSubtype="0" fill="hold" nodeType="withEffect">
                                  <p:stCondLst>
                                    <p:cond delay="0"/>
                                  </p:stCondLst>
                                  <p:childTnLst>
                                    <p:set>
                                      <p:cBhvr>
                                        <p:cTn id="17" dur="1" fill="hold">
                                          <p:stCondLst>
                                            <p:cond delay="0"/>
                                          </p:stCondLst>
                                        </p:cTn>
                                        <p:tgtEl>
                                          <p:spTgt spid="90"/>
                                        </p:tgtEl>
                                        <p:attrNameLst>
                                          <p:attrName>style.visibility</p:attrName>
                                        </p:attrNameLst>
                                      </p:cBhvr>
                                      <p:to>
                                        <p:strVal val="visible"/>
                                      </p:to>
                                    </p:set>
                                    <p:animEffect transition="in" filter="fade">
                                      <p:cBhvr>
                                        <p:cTn id="18"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Implied reader (nevyslovený - implikovaný čtenář)</a:t>
            </a:r>
            <a:endParaRPr/>
          </a:p>
        </p:txBody>
      </p:sp>
      <p:sp>
        <p:nvSpPr>
          <p:cNvPr id="98" name="Google Shape;98;p19"/>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Ideální čtenář (podle Isera)</a:t>
            </a:r>
            <a:endParaRPr/>
          </a:p>
          <a:p>
            <a:pPr marL="457200" lvl="0" indent="-342900" algn="l" rtl="0">
              <a:spcBef>
                <a:spcPts val="1600"/>
              </a:spcBef>
              <a:spcAft>
                <a:spcPts val="0"/>
              </a:spcAft>
              <a:buSzPts val="1800"/>
              <a:buChar char="●"/>
            </a:pPr>
            <a:r>
              <a:rPr lang="cs"/>
              <a:t>výmysl kritika</a:t>
            </a:r>
            <a:endParaRPr/>
          </a:p>
          <a:p>
            <a:pPr marL="457200" lvl="0" indent="-342900" algn="l" rtl="0">
              <a:spcBef>
                <a:spcPts val="0"/>
              </a:spcBef>
              <a:spcAft>
                <a:spcPts val="0"/>
              </a:spcAft>
              <a:buSzPts val="1800"/>
              <a:buChar char="●"/>
            </a:pPr>
            <a:r>
              <a:rPr lang="cs"/>
              <a:t>nepoznatelný, neuchopitelný</a:t>
            </a:r>
            <a:endParaRPr/>
          </a:p>
          <a:p>
            <a:pPr marL="457200" lvl="0" indent="-342900" algn="l" rtl="0">
              <a:spcBef>
                <a:spcPts val="0"/>
              </a:spcBef>
              <a:spcAft>
                <a:spcPts val="0"/>
              </a:spcAft>
              <a:buSzPts val="1800"/>
              <a:buChar char="●"/>
            </a:pPr>
            <a:r>
              <a:rPr lang="cs"/>
              <a:t>neexistuje</a:t>
            </a:r>
            <a:endParaRPr/>
          </a:p>
          <a:p>
            <a:pPr marL="0" lvl="0" indent="0" algn="l" rtl="0">
              <a:spcBef>
                <a:spcPts val="1600"/>
              </a:spcBef>
              <a:spcAft>
                <a:spcPts val="0"/>
              </a:spcAft>
              <a:buNone/>
            </a:pPr>
            <a:r>
              <a:rPr lang="cs"/>
              <a:t>Implikovaný čtenář</a:t>
            </a:r>
            <a:endParaRPr/>
          </a:p>
          <a:p>
            <a:pPr marL="457200" lvl="0" indent="-342900" algn="l" rtl="0">
              <a:spcBef>
                <a:spcPts val="1600"/>
              </a:spcBef>
              <a:spcAft>
                <a:spcPts val="0"/>
              </a:spcAft>
              <a:buSzPts val="1800"/>
              <a:buChar char="●"/>
            </a:pPr>
            <a:r>
              <a:rPr lang="cs"/>
              <a:t>aktivní čtenářska síla</a:t>
            </a:r>
            <a:endParaRPr/>
          </a:p>
          <a:p>
            <a:pPr marL="457200" lvl="0" indent="-342900" algn="l" rtl="0">
              <a:spcBef>
                <a:spcPts val="0"/>
              </a:spcBef>
              <a:spcAft>
                <a:spcPts val="0"/>
              </a:spcAft>
              <a:buSzPts val="1800"/>
              <a:buChar char="●"/>
            </a:pPr>
            <a:r>
              <a:rPr lang="cs"/>
              <a:t>bez vlastností</a:t>
            </a:r>
            <a:endParaRPr/>
          </a:p>
          <a:p>
            <a:pPr marL="457200" lvl="0" indent="-342900" algn="l" rtl="0">
              <a:spcBef>
                <a:spcPts val="0"/>
              </a:spcBef>
              <a:spcAft>
                <a:spcPts val="0"/>
              </a:spcAft>
              <a:buSzPts val="1800"/>
              <a:buChar char="●"/>
            </a:pPr>
            <a:r>
              <a:rPr lang="cs"/>
              <a:t>vždy přítomen v procesu tvorby významu (spolu s postavami, vypravěčem, dějem…)</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Základní pojmy I.</a:t>
            </a:r>
            <a:endParaRPr/>
          </a:p>
        </p:txBody>
      </p:sp>
      <p:sp>
        <p:nvSpPr>
          <p:cNvPr id="104" name="Google Shape;104;p20"/>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Recepce</a:t>
            </a:r>
            <a:endParaRPr/>
          </a:p>
          <a:p>
            <a:pPr marL="457200" lvl="0" indent="-342900" algn="l" rtl="0">
              <a:spcBef>
                <a:spcPts val="1600"/>
              </a:spcBef>
              <a:spcAft>
                <a:spcPts val="0"/>
              </a:spcAft>
              <a:buSzPts val="1800"/>
              <a:buChar char="-"/>
            </a:pPr>
            <a:r>
              <a:rPr lang="cs"/>
              <a:t>proces dotváření významu textu čtenářem</a:t>
            </a:r>
            <a:endParaRPr/>
          </a:p>
          <a:p>
            <a:pPr marL="0" lvl="0" indent="0" algn="l" rtl="0">
              <a:spcBef>
                <a:spcPts val="1600"/>
              </a:spcBef>
              <a:spcAft>
                <a:spcPts val="0"/>
              </a:spcAft>
              <a:buNone/>
            </a:pPr>
            <a:endParaRPr/>
          </a:p>
          <a:p>
            <a:pPr marL="0" lvl="0" indent="0" algn="l" rtl="0">
              <a:spcBef>
                <a:spcPts val="1600"/>
              </a:spcBef>
              <a:spcAft>
                <a:spcPts val="0"/>
              </a:spcAft>
              <a:buNone/>
            </a:pPr>
            <a:r>
              <a:rPr lang="cs"/>
              <a:t>Implikovaný čtenář</a:t>
            </a:r>
            <a:endParaRPr/>
          </a:p>
          <a:p>
            <a:pPr marL="457200" lvl="0" indent="-342900" algn="l" rtl="0">
              <a:spcBef>
                <a:spcPts val="1600"/>
              </a:spcBef>
              <a:spcAft>
                <a:spcPts val="0"/>
              </a:spcAft>
              <a:buSzPts val="1800"/>
              <a:buChar char="-"/>
            </a:pPr>
            <a:r>
              <a:rPr lang="cs"/>
              <a:t>čtenář, kterého si představujeme, když mluvíme o významu literárního textu</a:t>
            </a:r>
            <a:endParaRPr/>
          </a:p>
          <a:p>
            <a:pPr marL="457200" lvl="0" indent="-342900" algn="l" rtl="0">
              <a:spcBef>
                <a:spcPts val="0"/>
              </a:spcBef>
              <a:spcAft>
                <a:spcPts val="0"/>
              </a:spcAft>
              <a:buSzPts val="1800"/>
              <a:buChar char="-"/>
            </a:pPr>
            <a:r>
              <a:rPr lang="cs"/>
              <a:t>můžou mu být přisouzeny vlastnosti, které však může odmítnout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Interpretativní komunita (Stanley Fish)</a:t>
            </a:r>
            <a:endParaRPr/>
          </a:p>
        </p:txBody>
      </p:sp>
      <p:sp>
        <p:nvSpPr>
          <p:cNvPr id="110" name="Google Shape;110;p21"/>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cs"/>
              <a:t>Fish zkoumá individuální čtenáře Johna Miltona</a:t>
            </a:r>
            <a:endParaRPr/>
          </a:p>
          <a:p>
            <a:pPr marL="457200" lvl="0" indent="-342900" algn="l" rtl="0">
              <a:spcBef>
                <a:spcPts val="0"/>
              </a:spcBef>
              <a:spcAft>
                <a:spcPts val="0"/>
              </a:spcAft>
              <a:buSzPts val="1800"/>
              <a:buChar char="●"/>
            </a:pPr>
            <a:r>
              <a:rPr lang="cs"/>
              <a:t>vytváření významu v kontextu komunity čtenářů</a:t>
            </a:r>
            <a:endParaRPr/>
          </a:p>
          <a:p>
            <a:pPr marL="457200" lvl="0" indent="-342900" algn="l" rtl="0">
              <a:spcBef>
                <a:spcPts val="0"/>
              </a:spcBef>
              <a:spcAft>
                <a:spcPts val="0"/>
              </a:spcAft>
              <a:buSzPts val="1800"/>
              <a:buChar char="●"/>
            </a:pPr>
            <a:r>
              <a:rPr lang="cs"/>
              <a:t>existuje mnoho aktů čtení, které konstruují mnoho významů</a:t>
            </a:r>
            <a:endParaRPr/>
          </a:p>
          <a:p>
            <a:pPr marL="457200" lvl="0" indent="-342900" algn="l" rtl="0">
              <a:spcBef>
                <a:spcPts val="0"/>
              </a:spcBef>
              <a:spcAft>
                <a:spcPts val="0"/>
              </a:spcAft>
              <a:buSzPts val="1800"/>
              <a:buChar char="●"/>
            </a:pPr>
            <a:r>
              <a:rPr lang="cs"/>
              <a:t>kontext je tvořen také místem a časem</a:t>
            </a:r>
            <a:endParaRPr/>
          </a:p>
          <a:p>
            <a:pPr marL="0" lvl="0" indent="0" algn="l" rtl="0">
              <a:spcBef>
                <a:spcPts val="1600"/>
              </a:spcBef>
              <a:spcAft>
                <a:spcPts val="0"/>
              </a:spcAft>
              <a:buNone/>
            </a:pPr>
            <a:endParaRPr/>
          </a:p>
          <a:p>
            <a:pPr marL="0" lvl="0" indent="0" algn="l" rtl="0">
              <a:spcBef>
                <a:spcPts val="1600"/>
              </a:spcBef>
              <a:spcAft>
                <a:spcPts val="0"/>
              </a:spcAft>
              <a:buNone/>
            </a:pPr>
            <a:r>
              <a:rPr lang="cs"/>
              <a:t>Interpretativní komunita:</a:t>
            </a:r>
            <a:endParaRPr/>
          </a:p>
          <a:p>
            <a:pPr marL="0" lvl="0" indent="0" algn="l" rtl="0">
              <a:spcBef>
                <a:spcPts val="1600"/>
              </a:spcBef>
              <a:spcAft>
                <a:spcPts val="1600"/>
              </a:spcAft>
              <a:buNone/>
            </a:pPr>
            <a:r>
              <a:rPr lang="cs"/>
              <a:t>“Skupina čtenářů, kteří sdílejí totožný kontext, v němž čtou literární text.”</a:t>
            </a:r>
            <a:endParaRPr/>
          </a:p>
        </p:txBody>
      </p:sp>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818</Words>
  <Application>Microsoft Office PowerPoint</Application>
  <PresentationFormat>Předvádění na obrazovce (16:9)</PresentationFormat>
  <Paragraphs>95</Paragraphs>
  <Slides>17</Slides>
  <Notes>17</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17</vt:i4>
      </vt:variant>
    </vt:vector>
  </HeadingPairs>
  <TitlesOfParts>
    <vt:vector size="21" baseType="lpstr">
      <vt:lpstr>Source Code Pro</vt:lpstr>
      <vt:lpstr>Amatic SC</vt:lpstr>
      <vt:lpstr>Arial</vt:lpstr>
      <vt:lpstr>Beach Day</vt:lpstr>
      <vt:lpstr>recepční teorie</vt:lpstr>
      <vt:lpstr>Prezentace aplikace PowerPoint</vt:lpstr>
      <vt:lpstr>To, co jste napsali...</vt:lpstr>
      <vt:lpstr>A co je důležitější...</vt:lpstr>
      <vt:lpstr>Odmítnutí formalismu</vt:lpstr>
      <vt:lpstr>Umělecké a estetické (artistic and aestetic)</vt:lpstr>
      <vt:lpstr>Implied reader (nevyslovený - implikovaný čtenář)</vt:lpstr>
      <vt:lpstr>Základní pojmy I.</vt:lpstr>
      <vt:lpstr>Interpretativní komunita (Stanley Fish)</vt:lpstr>
      <vt:lpstr>Prezentace aplikace PowerPoint</vt:lpstr>
      <vt:lpstr>Neakceptovatelné čtení?</vt:lpstr>
      <vt:lpstr>Případ Salman Rushdie: Satanské verše (1988)</vt:lpstr>
      <vt:lpstr>Příklad z domova: Oliver Frljić v Brně</vt:lpstr>
      <vt:lpstr>Fakticky nesprávné čtení?</vt:lpstr>
      <vt:lpstr>Intence</vt:lpstr>
      <vt:lpstr>Readerly vs Writerly (Roland Barthes, 70`s)</vt:lpstr>
      <vt:lpstr>Recepční teorie dnes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Pavel Pilch</cp:lastModifiedBy>
  <cp:revision>1</cp:revision>
  <dcterms:modified xsi:type="dcterms:W3CDTF">2024-09-27T10:03:58Z</dcterms:modified>
</cp:coreProperties>
</file>