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22"/>
      <p:bold r:id="rId23"/>
      <p:italic r:id="rId24"/>
      <p:boldItalic r:id="rId25"/>
    </p:embeddedFont>
    <p:embeddedFont>
      <p:font typeface="Oswald" panose="00000500000000000000" pitchFamily="2" charset="-18"/>
      <p:regular r:id="rId26"/>
      <p:bold r:id="rId27"/>
    </p:embeddedFont>
    <p:embeddedFont>
      <p:font typeface="Playfair Display" panose="00000500000000000000" pitchFamily="2" charset="-18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7F4D3C45-CD6A-4861-96B0-A1B055A1FA73}"/>
    <pc:docChg chg="modSld">
      <pc:chgData name="Pavel Pilch" userId="ed0f7352-a839-477a-93e2-d7d1c7573239" providerId="ADAL" clId="{7F4D3C45-CD6A-4861-96B0-A1B055A1FA73}" dt="2024-11-01T12:02:57.493" v="3" actId="20577"/>
      <pc:docMkLst>
        <pc:docMk/>
      </pc:docMkLst>
      <pc:sldChg chg="modSp mod">
        <pc:chgData name="Pavel Pilch" userId="ed0f7352-a839-477a-93e2-d7d1c7573239" providerId="ADAL" clId="{7F4D3C45-CD6A-4861-96B0-A1B055A1FA73}" dt="2024-11-01T12:02:57.493" v="3" actId="20577"/>
        <pc:sldMkLst>
          <pc:docMk/>
          <pc:sldMk cId="0" sldId="256"/>
        </pc:sldMkLst>
        <pc:spChg chg="mod">
          <ac:chgData name="Pavel Pilch" userId="ed0f7352-a839-477a-93e2-d7d1c7573239" providerId="ADAL" clId="{7F4D3C45-CD6A-4861-96B0-A1B055A1FA73}" dt="2024-11-01T12:02:57.493" v="3" actId="20577"/>
          <ac:spMkLst>
            <pc:docMk/>
            <pc:sldMk cId="0" sldId="256"/>
            <ac:spMk id="59" creationId="{00000000-0000-0000-0000-000000000000}"/>
          </ac:spMkLst>
        </pc:spChg>
      </pc:sldChg>
    </pc:docChg>
  </pc:docChgLst>
  <pc:docChgLst>
    <pc:chgData name="Pavel Pilch" userId="ed0f7352-a839-477a-93e2-d7d1c7573239" providerId="ADAL" clId="{66E1FEC9-B2D3-4FBA-A156-4E65C0D2CCC3}"/>
    <pc:docChg chg="modSld">
      <pc:chgData name="Pavel Pilch" userId="ed0f7352-a839-477a-93e2-d7d1c7573239" providerId="ADAL" clId="{66E1FEC9-B2D3-4FBA-A156-4E65C0D2CCC3}" dt="2023-11-08T06:59:58.098" v="4" actId="20577"/>
      <pc:docMkLst>
        <pc:docMk/>
      </pc:docMkLst>
      <pc:sldChg chg="modSp mod">
        <pc:chgData name="Pavel Pilch" userId="ed0f7352-a839-477a-93e2-d7d1c7573239" providerId="ADAL" clId="{66E1FEC9-B2D3-4FBA-A156-4E65C0D2CCC3}" dt="2023-11-08T06:58:44.237" v="3" actId="20577"/>
        <pc:sldMkLst>
          <pc:docMk/>
          <pc:sldMk cId="0" sldId="256"/>
        </pc:sldMkLst>
        <pc:spChg chg="mod">
          <ac:chgData name="Pavel Pilch" userId="ed0f7352-a839-477a-93e2-d7d1c7573239" providerId="ADAL" clId="{66E1FEC9-B2D3-4FBA-A156-4E65C0D2CCC3}" dt="2023-11-08T06:58:44.237" v="3" actId="20577"/>
          <ac:spMkLst>
            <pc:docMk/>
            <pc:sldMk cId="0" sldId="256"/>
            <ac:spMk id="59" creationId="{00000000-0000-0000-0000-000000000000}"/>
          </ac:spMkLst>
        </pc:spChg>
      </pc:sldChg>
      <pc:sldChg chg="modSp mod">
        <pc:chgData name="Pavel Pilch" userId="ed0f7352-a839-477a-93e2-d7d1c7573239" providerId="ADAL" clId="{66E1FEC9-B2D3-4FBA-A156-4E65C0D2CCC3}" dt="2023-11-08T06:59:58.098" v="4" actId="20577"/>
        <pc:sldMkLst>
          <pc:docMk/>
          <pc:sldMk cId="0" sldId="263"/>
        </pc:sldMkLst>
        <pc:spChg chg="mod">
          <ac:chgData name="Pavel Pilch" userId="ed0f7352-a839-477a-93e2-d7d1c7573239" providerId="ADAL" clId="{66E1FEC9-B2D3-4FBA-A156-4E65C0D2CCC3}" dt="2023-11-08T06:59:58.098" v="4" actId="20577"/>
          <ac:spMkLst>
            <pc:docMk/>
            <pc:sldMk cId="0" sldId="263"/>
            <ac:spMk id="10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a602d588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5a602d588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a602d588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5a602d588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a602d588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a602d588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5a602d588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5a602d588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a602d588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a602d588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5a602d588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5a602d588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a602d588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a602d588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5a602d588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5a602d588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5a602d588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5a602d588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5a602d588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5a602d588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a602d58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a602d58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5a602d58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5a602d58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5a602d58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5a602d58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a602d58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a602d588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a602d58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5a602d58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5a602d58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5a602d58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a602d58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a602d58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5a602d58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5a602d58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Historicismus</a:t>
            </a:r>
            <a:br>
              <a:rPr lang="cs"/>
            </a:br>
            <a:r>
              <a:rPr lang="cs"/>
              <a:t>a materialismus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JSB_SLAV55 #5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NH vs historie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není sledem událostí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nám o historii také moc neřekne = &gt;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je sledem slov o těchto událostech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nespolehlivá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nestabilní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(zde se vrací myšlenka života v jazyce)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467500" y="3301500"/>
            <a:ext cx="81711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!!! </a:t>
            </a:r>
            <a:r>
              <a:rPr lang="cs" sz="24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DŮLEŽITÉ !!! : </a:t>
            </a:r>
            <a:endParaRPr sz="2400" b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Neexistuje žádný stabilní historický kontext.</a:t>
            </a:r>
            <a:endParaRPr sz="2400" b="1" i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24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Vše jsou jen slova ve vzájemné disputaci.</a:t>
            </a:r>
            <a:endParaRPr sz="2400" b="1" i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Kulturní materialismus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čtení fikčních a ne-fikčních textů jako rovnoprávných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fikční text nemůže překročit hranice svého času (je v čase)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ALE na rozdíl od nového historicismu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literární text je také historickým dokumentem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 politickým dokumentem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nelze jej vykořenit z historického rámce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fikční text překračuje hranice svého času (je nadčasový)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Kulturní materialismus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vychází z marxismu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STRUKTURY POCITŮ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pojem Raymonda Williamse (1921–1988)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lidské hodnoty v rozporu s hodnotami vynucovanými státem či společností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jsou vždy “revoluční” ve smyslu popření “oficiálního”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NH = text reprodukuje svoji “dobu”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KM = text žádá proměnu “doby”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Kulturní materialismus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skeptický vůči ne-fikčním textum (stejně jako NH)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odlišné čtení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NH = jak se fikční a ne-fikční doplňují?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KM = jak fikční překračuje ne-fikční?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7" name="Google Shape;137;p25"/>
          <p:cNvSpPr txBox="1"/>
          <p:nvPr/>
        </p:nvSpPr>
        <p:spPr>
          <a:xfrm>
            <a:off x="576025" y="2845750"/>
            <a:ext cx="8149200" cy="19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KULTURNÍ MATERIALISMUS je studium literárních textů po boku textů historických za účelem zhodnocení, zda fikční texty nabízejí alternativy k dominantním způsobům myšlení v určité době.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Proces čtení v kulturním materialismu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zájem o všechnty texty (televize, divadlo, film…)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kultura je v textech (jazyce)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i="1"/>
              <a:t>“Jak naše čtení minulosti ovlivňuje naše čtení přítomnosti?”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Naše současné hodnoty a ideje jsou ovlivněny našim čtením historie.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4" name="Google Shape;144;p26"/>
          <p:cNvSpPr txBox="1"/>
          <p:nvPr/>
        </p:nvSpPr>
        <p:spPr>
          <a:xfrm>
            <a:off x="421350" y="3268925"/>
            <a:ext cx="8301300" cy="22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Příklad 1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Proč nám jsou i po 200 letech od rukopisných falz předkládány kulturní statky 19. stol., aby se zdůraznilo naše “češství”?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Příklad 2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Je vysmívání se komunistickému Československu (např. Šabach) léčbou traumatu, nebo snad voláním po starých dobrých časech, kdy kradli všichni?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 za všechny: Solženicyn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“gulagová” literatura dobyla svět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zájem o dění ve stalinistickém i pozdějším SSSR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NC za literaturu (1970)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Souostroví gulag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Jeden den Ivana Děnisoviče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“Pravoslavný ajatolláh” (Jefim Etkind)</a:t>
            </a:r>
            <a:br>
              <a:rPr lang="cs"/>
            </a:br>
            <a:r>
              <a:rPr lang="cs"/>
              <a:t>antisemita, nacionalista, pravoslavný fundamentalista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249" y="1052687"/>
            <a:ext cx="2949752" cy="369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Nový materialismus (new materialism)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kritické “hnutí” 21. stol.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promýšlení světa jako “hmoty”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“tělo jako hmota” (material)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Zájem o oběcně “živé” = zvířata, příroda, ekologie, životní prostředí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Materialismus chápán jako odklon od “humanismu” (antropocentrismu).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Decentralizace lidského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vykládána skrze člověka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vznik “dehumanizované” literatury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opuštění antropocentrického hlediska kritiky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i="1"/>
              <a:t>“Jak vypadá svět očima ne-lidského?”</a:t>
            </a:r>
            <a:endParaRPr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Nový materialismus v užším slova smyslu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 jako matérie (hmota)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kniha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čtečka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audiokniha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kniha pro nevidomé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překladový text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ilustrace, písmo, typografie atd.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PERITEXT = podpůrný text (poznámky, vysvětlivky apod.)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PARATEXT = doplňující texty (předmluva, doslov, obálka knihy apod.)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Ergodický text (ergodická literatura)</a:t>
            </a:r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pojem Espena J. Aarsetha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text, jenž po čtenáři vyžaduje určité vyšší úsilí k jeho přečtení</a:t>
            </a:r>
            <a:endParaRPr/>
          </a:p>
        </p:txBody>
      </p:sp>
      <p:sp>
        <p:nvSpPr>
          <p:cNvPr id="176" name="Google Shape;176;p31"/>
          <p:cNvSpPr txBox="1"/>
          <p:nvPr/>
        </p:nvSpPr>
        <p:spPr>
          <a:xfrm>
            <a:off x="3146875" y="2143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Příklady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chatboti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cybertext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gamebooky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kinoautomat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hieroglyfické texty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únikové hry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Anekdota...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Ralph Waldo Emerson (USA, spisovatel)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+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Thomas Carlyle (Skotsko, historik)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“Žádná historie nejspíš není, jsou pouze</a:t>
            </a:r>
            <a:br>
              <a:rPr lang="cs"/>
            </a:br>
            <a:r>
              <a:rPr lang="cs"/>
              <a:t>biografie.” (R. W. Emerson, asi 1843)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9525"/>
            <a:ext cx="3810000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teze historicismu a materialismu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je narativ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Narativ vypráví jedinci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Každý má vlastní výklad historie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Literatura je historie, a historie je literatura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Psané slovo v sobě skrývá krásu i nebezpečí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521775" y="3344900"/>
            <a:ext cx="83106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Pro porozumění fikci v její celistvosti nemůžeme číst texty bez zasazení do jejich historického rámce.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Rozvoj historicismu a materialismu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formalismus a strukturalismus, postmodernismus = odmítnutí mimotextového kontextu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X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feminismus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postkoloniální kritika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marxismus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recepční estetika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poststrukturalismus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Dvě hlavní větve historicismu a materialismu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 b="1"/>
              <a:t>NOVÝ HISTORICISMUS (New Historicism)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cs" b="1"/>
              <a:t>KULTURNÍ MATERIALISMUS (Cultural Materialism)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Historicismus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Historicismus</a:t>
            </a:r>
            <a:r>
              <a:rPr lang="cs"/>
              <a:t> = “čtení” historie v běžném smyslu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“Tradiční” studium dějin jako toho, co se stalo v určitém čase.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Čtení literatury v historickém kontextu = </a:t>
            </a:r>
            <a:r>
              <a:rPr lang="cs" b="1"/>
              <a:t>historicistické</a:t>
            </a:r>
            <a:r>
              <a:rPr lang="cs"/>
              <a:t> čtení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Historicistickým rozumíme takový přístup k předmětu zájmu, který zohledňuje dějinný kontext (h. čtení / h. psaní / h. výklad apod.)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Stephen Greenblatt (1943–)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i="1"/>
              <a:t>Renaissance Self-Fashioning: From More to Shakespeare </a:t>
            </a:r>
            <a:r>
              <a:rPr lang="cs"/>
              <a:t>(1980)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nové historicistické čtení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a ne-fikce čteny paralelně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skutečnost vykládaná fikcí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vykládaná skutečnosti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= </a:t>
            </a:r>
            <a:r>
              <a:rPr lang="cs" b="1"/>
              <a:t>nový historicismus </a:t>
            </a:r>
            <a:r>
              <a:rPr lang="cs"/>
              <a:t>(new historicism)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i="1"/>
              <a:t>“Vedla mě k tomu touhla mluvit s mrtvými.” </a:t>
            </a:r>
            <a:endParaRPr i="1"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l="35995"/>
          <a:stretch/>
        </p:blipFill>
        <p:spPr>
          <a:xfrm>
            <a:off x="6902300" y="0"/>
            <a:ext cx="21946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Nový historicismus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= způsob čtení, v němž fikční a ne-fikční texty vystupují jako rovnocenné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zkoumána </a:t>
            </a:r>
            <a:r>
              <a:rPr lang="cs" dirty="0"/>
              <a:t>na historickém pozadí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ne-fikce je zkoumána nástroji pro zkoumání fikce (lit. interpretace)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“anekdota” = historický text je čten jako fikční, a ne jako “pozadí” pro fikci, jenž v daném období historie vzniká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je/není historický text (ne-fikční)?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NENÍ tvůrcem pevného “pozadí”, na němž vzniká fikce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má mnohem těsnější sepětí s fikčními texty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 diskutabilní, vždyť jde přece jen o text!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455775" y="2474075"/>
            <a:ext cx="7976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400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“Historické nefikční texty jsou svým způsobem stejně imaginativní jako texty fikční.”</a:t>
            </a:r>
            <a:endParaRPr sz="2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860</Words>
  <Application>Microsoft Office PowerPoint</Application>
  <PresentationFormat>Předvádění na obrazovce (16:9)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Oswald</vt:lpstr>
      <vt:lpstr>Playfair Display</vt:lpstr>
      <vt:lpstr>Montserrat</vt:lpstr>
      <vt:lpstr>Pop</vt:lpstr>
      <vt:lpstr>Historicismus a materialismus</vt:lpstr>
      <vt:lpstr>Anekdota...</vt:lpstr>
      <vt:lpstr>Základní teze historicismu a materialismu</vt:lpstr>
      <vt:lpstr>Rozvoj historicismu a materialismu</vt:lpstr>
      <vt:lpstr>Dvě hlavní větve historicismu a materialismu</vt:lpstr>
      <vt:lpstr>Historicismus</vt:lpstr>
      <vt:lpstr>Stephen Greenblatt (1943–)</vt:lpstr>
      <vt:lpstr>Nový historicismus</vt:lpstr>
      <vt:lpstr>Co je/není historický text (ne-fikční)?</vt:lpstr>
      <vt:lpstr>NH vs historie</vt:lpstr>
      <vt:lpstr>Kulturní materialismus</vt:lpstr>
      <vt:lpstr>Kulturní materialismus</vt:lpstr>
      <vt:lpstr>Kulturní materialismus</vt:lpstr>
      <vt:lpstr>Proces čtení v kulturním materialismu</vt:lpstr>
      <vt:lpstr>Příklad za všechny: Solženicyn</vt:lpstr>
      <vt:lpstr>Nový materialismus (new materialism)</vt:lpstr>
      <vt:lpstr>Decentralizace lidského</vt:lpstr>
      <vt:lpstr>Nový materialismus v užším slova smyslu</vt:lpstr>
      <vt:lpstr>Ergodický text (ergodická literatura)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Historicismus a materialismus</dc:title>
  <cp:lastModifiedBy>Pavel Pilch</cp:lastModifiedBy>
  <cp:revision>1</cp:revision>
  <dcterms:modified xsi:type="dcterms:W3CDTF">2024-11-01T12:03:01Z</dcterms:modified>
</cp:coreProperties>
</file>