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6" r:id="rId2"/>
    <p:sldId id="259" r:id="rId3"/>
    <p:sldId id="257" r:id="rId4"/>
    <p:sldId id="312" r:id="rId5"/>
    <p:sldId id="309" r:id="rId6"/>
    <p:sldId id="310" r:id="rId7"/>
    <p:sldId id="311" r:id="rId8"/>
    <p:sldId id="258" r:id="rId9"/>
    <p:sldId id="260" r:id="rId10"/>
    <p:sldId id="261" r:id="rId11"/>
    <p:sldId id="313" r:id="rId12"/>
    <p:sldId id="262" r:id="rId13"/>
    <p:sldId id="263" r:id="rId14"/>
    <p:sldId id="264" r:id="rId15"/>
    <p:sldId id="265" r:id="rId16"/>
    <p:sldId id="266" r:id="rId17"/>
    <p:sldId id="267" r:id="rId18"/>
    <p:sldId id="270" r:id="rId19"/>
    <p:sldId id="268" r:id="rId20"/>
    <p:sldId id="269" r:id="rId21"/>
    <p:sldId id="271" r:id="rId22"/>
    <p:sldId id="273" r:id="rId23"/>
    <p:sldId id="274" r:id="rId24"/>
    <p:sldId id="279" r:id="rId25"/>
    <p:sldId id="275" r:id="rId26"/>
    <p:sldId id="276" r:id="rId27"/>
    <p:sldId id="277" r:id="rId28"/>
    <p:sldId id="278" r:id="rId29"/>
    <p:sldId id="280" r:id="rId30"/>
    <p:sldId id="284" r:id="rId31"/>
    <p:sldId id="316" r:id="rId32"/>
    <p:sldId id="290" r:id="rId33"/>
    <p:sldId id="281" r:id="rId34"/>
    <p:sldId id="282" r:id="rId35"/>
    <p:sldId id="292" r:id="rId36"/>
    <p:sldId id="314" r:id="rId37"/>
    <p:sldId id="294" r:id="rId38"/>
    <p:sldId id="293" r:id="rId39"/>
    <p:sldId id="291" r:id="rId40"/>
    <p:sldId id="286" r:id="rId41"/>
    <p:sldId id="287" r:id="rId42"/>
    <p:sldId id="288" r:id="rId43"/>
    <p:sldId id="289" r:id="rId44"/>
    <p:sldId id="295" r:id="rId45"/>
    <p:sldId id="296" r:id="rId46"/>
    <p:sldId id="297" r:id="rId47"/>
    <p:sldId id="304" r:id="rId48"/>
    <p:sldId id="298" r:id="rId49"/>
    <p:sldId id="306" r:id="rId50"/>
    <p:sldId id="299" r:id="rId51"/>
    <p:sldId id="300" r:id="rId52"/>
    <p:sldId id="301" r:id="rId53"/>
    <p:sldId id="315" r:id="rId54"/>
    <p:sldId id="302" r:id="rId55"/>
    <p:sldId id="303" r:id="rId56"/>
    <p:sldId id="307" r:id="rId57"/>
    <p:sldId id="308" r:id="rId5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9650F5-5971-4AFC-B71B-E2DECDA87101}" v="55" dt="2024-11-26T20:15:38.6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40" autoAdjust="0"/>
    <p:restoredTop sz="94660"/>
  </p:normalViewPr>
  <p:slideViewPr>
    <p:cSldViewPr snapToGrid="0">
      <p:cViewPr varScale="1">
        <p:scale>
          <a:sx n="78" d="100"/>
          <a:sy n="78" d="100"/>
        </p:scale>
        <p:origin x="83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65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l Smíšek" userId="96165c01-d4e2-468d-8e4a-dc6295d1cee7" providerId="ADAL" clId="{5A9650F5-5971-4AFC-B71B-E2DECDA87101}"/>
    <pc:docChg chg="undo custSel addSld delSld modSld">
      <pc:chgData name="Michal Smíšek" userId="96165c01-d4e2-468d-8e4a-dc6295d1cee7" providerId="ADAL" clId="{5A9650F5-5971-4AFC-B71B-E2DECDA87101}" dt="2024-12-06T15:29:02.398" v="4423" actId="20577"/>
      <pc:docMkLst>
        <pc:docMk/>
      </pc:docMkLst>
      <pc:sldChg chg="modSp mod">
        <pc:chgData name="Michal Smíšek" userId="96165c01-d4e2-468d-8e4a-dc6295d1cee7" providerId="ADAL" clId="{5A9650F5-5971-4AFC-B71B-E2DECDA87101}" dt="2024-12-06T15:16:00.155" v="4422" actId="20577"/>
        <pc:sldMkLst>
          <pc:docMk/>
          <pc:sldMk cId="1339892757" sldId="256"/>
        </pc:sldMkLst>
        <pc:spChg chg="mod">
          <ac:chgData name="Michal Smíšek" userId="96165c01-d4e2-468d-8e4a-dc6295d1cee7" providerId="ADAL" clId="{5A9650F5-5971-4AFC-B71B-E2DECDA87101}" dt="2024-12-06T15:16:00.155" v="4422" actId="20577"/>
          <ac:spMkLst>
            <pc:docMk/>
            <pc:sldMk cId="1339892757" sldId="256"/>
            <ac:spMk id="3" creationId="{D44E4BDC-6209-425A-ADE9-B161747F0B8C}"/>
          </ac:spMkLst>
        </pc:spChg>
      </pc:sldChg>
      <pc:sldChg chg="modSp mod">
        <pc:chgData name="Michal Smíšek" userId="96165c01-d4e2-468d-8e4a-dc6295d1cee7" providerId="ADAL" clId="{5A9650F5-5971-4AFC-B71B-E2DECDA87101}" dt="2024-12-06T15:15:28.144" v="4396" actId="20577"/>
        <pc:sldMkLst>
          <pc:docMk/>
          <pc:sldMk cId="514525763" sldId="257"/>
        </pc:sldMkLst>
        <pc:spChg chg="mod">
          <ac:chgData name="Michal Smíšek" userId="96165c01-d4e2-468d-8e4a-dc6295d1cee7" providerId="ADAL" clId="{5A9650F5-5971-4AFC-B71B-E2DECDA87101}" dt="2024-12-06T15:15:28.144" v="4396" actId="20577"/>
          <ac:spMkLst>
            <pc:docMk/>
            <pc:sldMk cId="514525763" sldId="257"/>
            <ac:spMk id="5" creationId="{59D5876B-DE5E-438D-9AC0-FF0C622A8767}"/>
          </ac:spMkLst>
        </pc:spChg>
        <pc:graphicFrameChg chg="mod">
          <ac:chgData name="Michal Smíšek" userId="96165c01-d4e2-468d-8e4a-dc6295d1cee7" providerId="ADAL" clId="{5A9650F5-5971-4AFC-B71B-E2DECDA87101}" dt="2024-11-26T19:37:12.466" v="3797" actId="14100"/>
          <ac:graphicFrameMkLst>
            <pc:docMk/>
            <pc:sldMk cId="514525763" sldId="257"/>
            <ac:graphicFrameMk id="7" creationId="{3425ECCE-472E-4012-9222-D30E403C6C15}"/>
          </ac:graphicFrameMkLst>
        </pc:graphicFrameChg>
      </pc:sldChg>
      <pc:sldChg chg="modSp mod">
        <pc:chgData name="Michal Smíšek" userId="96165c01-d4e2-468d-8e4a-dc6295d1cee7" providerId="ADAL" clId="{5A9650F5-5971-4AFC-B71B-E2DECDA87101}" dt="2024-12-06T15:15:12.490" v="4389" actId="20577"/>
        <pc:sldMkLst>
          <pc:docMk/>
          <pc:sldMk cId="68698092" sldId="258"/>
        </pc:sldMkLst>
        <pc:spChg chg="mod">
          <ac:chgData name="Michal Smíšek" userId="96165c01-d4e2-468d-8e4a-dc6295d1cee7" providerId="ADAL" clId="{5A9650F5-5971-4AFC-B71B-E2DECDA87101}" dt="2024-12-06T15:15:12.490" v="4389" actId="20577"/>
          <ac:spMkLst>
            <pc:docMk/>
            <pc:sldMk cId="68698092" sldId="258"/>
            <ac:spMk id="3" creationId="{13B12D35-32AE-4DF1-8745-2BA33686B7CF}"/>
          </ac:spMkLst>
        </pc:spChg>
      </pc:sldChg>
      <pc:sldChg chg="addSp delSp modSp mod">
        <pc:chgData name="Michal Smíšek" userId="96165c01-d4e2-468d-8e4a-dc6295d1cee7" providerId="ADAL" clId="{5A9650F5-5971-4AFC-B71B-E2DECDA87101}" dt="2024-12-06T15:14:57.098" v="4384" actId="20577"/>
        <pc:sldMkLst>
          <pc:docMk/>
          <pc:sldMk cId="2559801359" sldId="260"/>
        </pc:sldMkLst>
        <pc:spChg chg="mod">
          <ac:chgData name="Michal Smíšek" userId="96165c01-d4e2-468d-8e4a-dc6295d1cee7" providerId="ADAL" clId="{5A9650F5-5971-4AFC-B71B-E2DECDA87101}" dt="2024-12-06T15:14:57.098" v="4384" actId="20577"/>
          <ac:spMkLst>
            <pc:docMk/>
            <pc:sldMk cId="2559801359" sldId="260"/>
            <ac:spMk id="23" creationId="{9BB3F6E8-1BE0-406F-9ACE-373657A63FFF}"/>
          </ac:spMkLst>
        </pc:spChg>
        <pc:inkChg chg="add del">
          <ac:chgData name="Michal Smíšek" userId="96165c01-d4e2-468d-8e4a-dc6295d1cee7" providerId="ADAL" clId="{5A9650F5-5971-4AFC-B71B-E2DECDA87101}" dt="2024-11-26T17:22:45.104" v="3079" actId="9405"/>
          <ac:inkMkLst>
            <pc:docMk/>
            <pc:sldMk cId="2559801359" sldId="260"/>
            <ac:inkMk id="3" creationId="{90BD3643-ECAC-9621-E47D-1F1C82FE875D}"/>
          </ac:inkMkLst>
        </pc:inkChg>
      </pc:sldChg>
      <pc:sldChg chg="addSp delSp modSp mod">
        <pc:chgData name="Michal Smíšek" userId="96165c01-d4e2-468d-8e4a-dc6295d1cee7" providerId="ADAL" clId="{5A9650F5-5971-4AFC-B71B-E2DECDA87101}" dt="2024-11-26T17:26:11.484" v="3146"/>
        <pc:sldMkLst>
          <pc:docMk/>
          <pc:sldMk cId="2910441146" sldId="262"/>
        </pc:sldMkLst>
        <pc:inkChg chg="add del">
          <ac:chgData name="Michal Smíšek" userId="96165c01-d4e2-468d-8e4a-dc6295d1cee7" providerId="ADAL" clId="{5A9650F5-5971-4AFC-B71B-E2DECDA87101}" dt="2024-11-26T17:26:02.897" v="3142" actId="9405"/>
          <ac:inkMkLst>
            <pc:docMk/>
            <pc:sldMk cId="2910441146" sldId="262"/>
            <ac:inkMk id="3" creationId="{947A50DA-5151-1B22-CF8A-E43D0025B373}"/>
          </ac:inkMkLst>
        </pc:inkChg>
        <pc:inkChg chg="add del">
          <ac:chgData name="Michal Smíšek" userId="96165c01-d4e2-468d-8e4a-dc6295d1cee7" providerId="ADAL" clId="{5A9650F5-5971-4AFC-B71B-E2DECDA87101}" dt="2024-11-26T17:26:09.319" v="3144"/>
          <ac:inkMkLst>
            <pc:docMk/>
            <pc:sldMk cId="2910441146" sldId="262"/>
            <ac:inkMk id="4" creationId="{36B0C2D6-D60A-2713-63FD-90735D8F8D97}"/>
          </ac:inkMkLst>
        </pc:inkChg>
        <pc:inkChg chg="add mod">
          <ac:chgData name="Michal Smíšek" userId="96165c01-d4e2-468d-8e4a-dc6295d1cee7" providerId="ADAL" clId="{5A9650F5-5971-4AFC-B71B-E2DECDA87101}" dt="2024-11-26T17:26:11.484" v="3146"/>
          <ac:inkMkLst>
            <pc:docMk/>
            <pc:sldMk cId="2910441146" sldId="262"/>
            <ac:inkMk id="5" creationId="{3A45BEC7-3D8F-8B54-632A-D72225FE637A}"/>
          </ac:inkMkLst>
        </pc:inkChg>
      </pc:sldChg>
      <pc:sldChg chg="modSp mod">
        <pc:chgData name="Michal Smíšek" userId="96165c01-d4e2-468d-8e4a-dc6295d1cee7" providerId="ADAL" clId="{5A9650F5-5971-4AFC-B71B-E2DECDA87101}" dt="2024-12-06T15:14:36.272" v="4374" actId="20577"/>
        <pc:sldMkLst>
          <pc:docMk/>
          <pc:sldMk cId="732770300" sldId="265"/>
        </pc:sldMkLst>
        <pc:spChg chg="mod">
          <ac:chgData name="Michal Smíšek" userId="96165c01-d4e2-468d-8e4a-dc6295d1cee7" providerId="ADAL" clId="{5A9650F5-5971-4AFC-B71B-E2DECDA87101}" dt="2024-12-06T15:14:36.272" v="4374" actId="20577"/>
          <ac:spMkLst>
            <pc:docMk/>
            <pc:sldMk cId="732770300" sldId="265"/>
            <ac:spMk id="5" creationId="{70396F46-B0F5-4187-8E72-5E01DA4466F9}"/>
          </ac:spMkLst>
        </pc:spChg>
      </pc:sldChg>
      <pc:sldChg chg="addSp delSp modSp mod">
        <pc:chgData name="Michal Smíšek" userId="96165c01-d4e2-468d-8e4a-dc6295d1cee7" providerId="ADAL" clId="{5A9650F5-5971-4AFC-B71B-E2DECDA87101}" dt="2024-11-26T19:54:32.595" v="3843" actId="1076"/>
        <pc:sldMkLst>
          <pc:docMk/>
          <pc:sldMk cId="1841858733" sldId="267"/>
        </pc:sldMkLst>
        <pc:spChg chg="add mod">
          <ac:chgData name="Michal Smíšek" userId="96165c01-d4e2-468d-8e4a-dc6295d1cee7" providerId="ADAL" clId="{5A9650F5-5971-4AFC-B71B-E2DECDA87101}" dt="2024-11-26T16:50:46.076" v="2972" actId="1076"/>
          <ac:spMkLst>
            <pc:docMk/>
            <pc:sldMk cId="1841858733" sldId="267"/>
            <ac:spMk id="2" creationId="{D9EA19D8-F812-5AAA-8324-BA141809FEEC}"/>
          </ac:spMkLst>
        </pc:spChg>
        <pc:spChg chg="add mod">
          <ac:chgData name="Michal Smíšek" userId="96165c01-d4e2-468d-8e4a-dc6295d1cee7" providerId="ADAL" clId="{5A9650F5-5971-4AFC-B71B-E2DECDA87101}" dt="2024-11-26T17:05:41.670" v="3027" actId="255"/>
          <ac:spMkLst>
            <pc:docMk/>
            <pc:sldMk cId="1841858733" sldId="267"/>
            <ac:spMk id="13" creationId="{9555D32E-D6B4-FFB1-A61F-620EA0062C89}"/>
          </ac:spMkLst>
        </pc:spChg>
        <pc:spChg chg="add mod">
          <ac:chgData name="Michal Smíšek" userId="96165c01-d4e2-468d-8e4a-dc6295d1cee7" providerId="ADAL" clId="{5A9650F5-5971-4AFC-B71B-E2DECDA87101}" dt="2024-11-26T19:54:32.595" v="3843" actId="1076"/>
          <ac:spMkLst>
            <pc:docMk/>
            <pc:sldMk cId="1841858733" sldId="267"/>
            <ac:spMk id="14" creationId="{1BDF7DDC-FDE5-01CE-BEAE-D38360AD8506}"/>
          </ac:spMkLst>
        </pc:spChg>
        <pc:spChg chg="add mod">
          <ac:chgData name="Michal Smíšek" userId="96165c01-d4e2-468d-8e4a-dc6295d1cee7" providerId="ADAL" clId="{5A9650F5-5971-4AFC-B71B-E2DECDA87101}" dt="2024-11-26T17:07:13.594" v="3052" actId="20577"/>
          <ac:spMkLst>
            <pc:docMk/>
            <pc:sldMk cId="1841858733" sldId="267"/>
            <ac:spMk id="20" creationId="{EA302FC9-3BBA-EA29-A7FB-C88F291C2FEE}"/>
          </ac:spMkLst>
        </pc:spChg>
        <pc:spChg chg="add mod">
          <ac:chgData name="Michal Smíšek" userId="96165c01-d4e2-468d-8e4a-dc6295d1cee7" providerId="ADAL" clId="{5A9650F5-5971-4AFC-B71B-E2DECDA87101}" dt="2024-11-26T17:08:58.039" v="3072" actId="255"/>
          <ac:spMkLst>
            <pc:docMk/>
            <pc:sldMk cId="1841858733" sldId="267"/>
            <ac:spMk id="25" creationId="{34702F62-495E-E512-B6C5-89B7D15F9D37}"/>
          </ac:spMkLst>
        </pc:spChg>
        <pc:picChg chg="mod">
          <ac:chgData name="Michal Smíšek" userId="96165c01-d4e2-468d-8e4a-dc6295d1cee7" providerId="ADAL" clId="{5A9650F5-5971-4AFC-B71B-E2DECDA87101}" dt="2024-11-26T16:48:29.857" v="2914" actId="14100"/>
          <ac:picMkLst>
            <pc:docMk/>
            <pc:sldMk cId="1841858733" sldId="267"/>
            <ac:picMk id="6" creationId="{38B79899-7531-4AF3-8E23-D5458B6AB4E2}"/>
          </ac:picMkLst>
        </pc:picChg>
        <pc:inkChg chg="add del">
          <ac:chgData name="Michal Smíšek" userId="96165c01-d4e2-468d-8e4a-dc6295d1cee7" providerId="ADAL" clId="{5A9650F5-5971-4AFC-B71B-E2DECDA87101}" dt="2024-11-26T16:49:57.217" v="2961"/>
          <ac:inkMkLst>
            <pc:docMk/>
            <pc:sldMk cId="1841858733" sldId="267"/>
            <ac:inkMk id="3" creationId="{5738E351-7C28-AF60-EEAF-52B2891B80A6}"/>
          </ac:inkMkLst>
        </pc:inkChg>
        <pc:inkChg chg="add mod">
          <ac:chgData name="Michal Smíšek" userId="96165c01-d4e2-468d-8e4a-dc6295d1cee7" providerId="ADAL" clId="{5A9650F5-5971-4AFC-B71B-E2DECDA87101}" dt="2024-11-26T16:49:58.261" v="2962"/>
          <ac:inkMkLst>
            <pc:docMk/>
            <pc:sldMk cId="1841858733" sldId="267"/>
            <ac:inkMk id="4" creationId="{C1FC1294-B39E-FBAF-5680-634F3C15780F}"/>
          </ac:inkMkLst>
        </pc:inkChg>
        <pc:inkChg chg="add del">
          <ac:chgData name="Michal Smíšek" userId="96165c01-d4e2-468d-8e4a-dc6295d1cee7" providerId="ADAL" clId="{5A9650F5-5971-4AFC-B71B-E2DECDA87101}" dt="2024-11-26T16:50:08.240" v="2964" actId="9405"/>
          <ac:inkMkLst>
            <pc:docMk/>
            <pc:sldMk cId="1841858733" sldId="267"/>
            <ac:inkMk id="5" creationId="{243027A7-161F-380B-A698-5E2283EBFC25}"/>
          </ac:inkMkLst>
        </pc:inkChg>
        <pc:inkChg chg="add del">
          <ac:chgData name="Michal Smíšek" userId="96165c01-d4e2-468d-8e4a-dc6295d1cee7" providerId="ADAL" clId="{5A9650F5-5971-4AFC-B71B-E2DECDA87101}" dt="2024-11-26T16:50:11.758" v="2966" actId="9405"/>
          <ac:inkMkLst>
            <pc:docMk/>
            <pc:sldMk cId="1841858733" sldId="267"/>
            <ac:inkMk id="8" creationId="{C7FF4D2C-862E-3020-2F0F-31BE314E939A}"/>
          </ac:inkMkLst>
        </pc:inkChg>
        <pc:inkChg chg="add">
          <ac:chgData name="Michal Smíšek" userId="96165c01-d4e2-468d-8e4a-dc6295d1cee7" providerId="ADAL" clId="{5A9650F5-5971-4AFC-B71B-E2DECDA87101}" dt="2024-11-26T16:50:14.670" v="2967" actId="9405"/>
          <ac:inkMkLst>
            <pc:docMk/>
            <pc:sldMk cId="1841858733" sldId="267"/>
            <ac:inkMk id="9" creationId="{A4DFFBE6-3DDA-1C68-8279-B1D11BED1987}"/>
          </ac:inkMkLst>
        </pc:inkChg>
        <pc:inkChg chg="add">
          <ac:chgData name="Michal Smíšek" userId="96165c01-d4e2-468d-8e4a-dc6295d1cee7" providerId="ADAL" clId="{5A9650F5-5971-4AFC-B71B-E2DECDA87101}" dt="2024-11-26T16:50:25.204" v="2968" actId="9405"/>
          <ac:inkMkLst>
            <pc:docMk/>
            <pc:sldMk cId="1841858733" sldId="267"/>
            <ac:inkMk id="11" creationId="{D434D756-6181-5C24-125E-9EE3ECB01F5F}"/>
          </ac:inkMkLst>
        </pc:inkChg>
        <pc:inkChg chg="add del">
          <ac:chgData name="Michal Smíšek" userId="96165c01-d4e2-468d-8e4a-dc6295d1cee7" providerId="ADAL" clId="{5A9650F5-5971-4AFC-B71B-E2DECDA87101}" dt="2024-11-26T16:50:29.910" v="2970" actId="9405"/>
          <ac:inkMkLst>
            <pc:docMk/>
            <pc:sldMk cId="1841858733" sldId="267"/>
            <ac:inkMk id="12" creationId="{A39C3A54-855A-7122-5A64-E479A74D063A}"/>
          </ac:inkMkLst>
        </pc:inkChg>
        <pc:inkChg chg="add">
          <ac:chgData name="Michal Smíšek" userId="96165c01-d4e2-468d-8e4a-dc6295d1cee7" providerId="ADAL" clId="{5A9650F5-5971-4AFC-B71B-E2DECDA87101}" dt="2024-11-26T17:06:22.314" v="3030" actId="9405"/>
          <ac:inkMkLst>
            <pc:docMk/>
            <pc:sldMk cId="1841858733" sldId="267"/>
            <ac:inkMk id="16" creationId="{2B28812E-97D8-1284-BBDA-3BFC8D7823B9}"/>
          </ac:inkMkLst>
        </pc:inkChg>
        <pc:inkChg chg="add">
          <ac:chgData name="Michal Smíšek" userId="96165c01-d4e2-468d-8e4a-dc6295d1cee7" providerId="ADAL" clId="{5A9650F5-5971-4AFC-B71B-E2DECDA87101}" dt="2024-11-26T17:06:29.744" v="3031" actId="9405"/>
          <ac:inkMkLst>
            <pc:docMk/>
            <pc:sldMk cId="1841858733" sldId="267"/>
            <ac:inkMk id="18" creationId="{2F3BAF0D-CF6D-EA4F-1CF6-82CCBD37F036}"/>
          </ac:inkMkLst>
        </pc:inkChg>
        <pc:inkChg chg="add del">
          <ac:chgData name="Michal Smíšek" userId="96165c01-d4e2-468d-8e4a-dc6295d1cee7" providerId="ADAL" clId="{5A9650F5-5971-4AFC-B71B-E2DECDA87101}" dt="2024-11-26T17:07:34.892" v="3054"/>
          <ac:inkMkLst>
            <pc:docMk/>
            <pc:sldMk cId="1841858733" sldId="267"/>
            <ac:inkMk id="21" creationId="{4CB2B92C-1540-18B0-755F-F4515A71BF89}"/>
          </ac:inkMkLst>
        </pc:inkChg>
        <pc:inkChg chg="add">
          <ac:chgData name="Michal Smíšek" userId="96165c01-d4e2-468d-8e4a-dc6295d1cee7" providerId="ADAL" clId="{5A9650F5-5971-4AFC-B71B-E2DECDA87101}" dt="2024-11-26T17:07:34.892" v="3054"/>
          <ac:inkMkLst>
            <pc:docMk/>
            <pc:sldMk cId="1841858733" sldId="267"/>
            <ac:inkMk id="22" creationId="{8E5C5F61-403E-0BEB-54B8-778015CEBC9E}"/>
          </ac:inkMkLst>
        </pc:inkChg>
        <pc:inkChg chg="add del">
          <ac:chgData name="Michal Smíšek" userId="96165c01-d4e2-468d-8e4a-dc6295d1cee7" providerId="ADAL" clId="{5A9650F5-5971-4AFC-B71B-E2DECDA87101}" dt="2024-11-26T17:07:43.007" v="3056"/>
          <ac:inkMkLst>
            <pc:docMk/>
            <pc:sldMk cId="1841858733" sldId="267"/>
            <ac:inkMk id="23" creationId="{BCA3AF81-8BBB-11D5-6D89-E04195A66787}"/>
          </ac:inkMkLst>
        </pc:inkChg>
        <pc:inkChg chg="add">
          <ac:chgData name="Michal Smíšek" userId="96165c01-d4e2-468d-8e4a-dc6295d1cee7" providerId="ADAL" clId="{5A9650F5-5971-4AFC-B71B-E2DECDA87101}" dt="2024-11-26T17:07:43.007" v="3056"/>
          <ac:inkMkLst>
            <pc:docMk/>
            <pc:sldMk cId="1841858733" sldId="267"/>
            <ac:inkMk id="24" creationId="{779407DF-D738-B540-D4B7-5F3A0CE9B601}"/>
          </ac:inkMkLst>
        </pc:inkChg>
        <pc:inkChg chg="add del">
          <ac:chgData name="Michal Smíšek" userId="96165c01-d4e2-468d-8e4a-dc6295d1cee7" providerId="ADAL" clId="{5A9650F5-5971-4AFC-B71B-E2DECDA87101}" dt="2024-11-26T17:09:13.947" v="3074" actId="9405"/>
          <ac:inkMkLst>
            <pc:docMk/>
            <pc:sldMk cId="1841858733" sldId="267"/>
            <ac:inkMk id="26" creationId="{83E97A3A-C915-8E29-5C72-96698C885857}"/>
          </ac:inkMkLst>
        </pc:inkChg>
        <pc:inkChg chg="add">
          <ac:chgData name="Michal Smíšek" userId="96165c01-d4e2-468d-8e4a-dc6295d1cee7" providerId="ADAL" clId="{5A9650F5-5971-4AFC-B71B-E2DECDA87101}" dt="2024-11-26T17:09:16.522" v="3075" actId="9405"/>
          <ac:inkMkLst>
            <pc:docMk/>
            <pc:sldMk cId="1841858733" sldId="267"/>
            <ac:inkMk id="27" creationId="{0B313357-185A-46E9-8510-9726223F2127}"/>
          </ac:inkMkLst>
        </pc:inkChg>
        <pc:inkChg chg="add">
          <ac:chgData name="Michal Smíšek" userId="96165c01-d4e2-468d-8e4a-dc6295d1cee7" providerId="ADAL" clId="{5A9650F5-5971-4AFC-B71B-E2DECDA87101}" dt="2024-11-26T17:09:51.276" v="3076" actId="9405"/>
          <ac:inkMkLst>
            <pc:docMk/>
            <pc:sldMk cId="1841858733" sldId="267"/>
            <ac:inkMk id="28" creationId="{B5C97727-87C0-4C3D-B9D9-CC2B8C16A6D4}"/>
          </ac:inkMkLst>
        </pc:inkChg>
        <pc:inkChg chg="add">
          <ac:chgData name="Michal Smíšek" userId="96165c01-d4e2-468d-8e4a-dc6295d1cee7" providerId="ADAL" clId="{5A9650F5-5971-4AFC-B71B-E2DECDA87101}" dt="2024-11-26T17:12:18.051" v="3077" actId="9405"/>
          <ac:inkMkLst>
            <pc:docMk/>
            <pc:sldMk cId="1841858733" sldId="267"/>
            <ac:inkMk id="29" creationId="{185CE0FA-5179-397F-6789-359DA85806D7}"/>
          </ac:inkMkLst>
        </pc:inkChg>
      </pc:sldChg>
      <pc:sldChg chg="modSp mod">
        <pc:chgData name="Michal Smíšek" userId="96165c01-d4e2-468d-8e4a-dc6295d1cee7" providerId="ADAL" clId="{5A9650F5-5971-4AFC-B71B-E2DECDA87101}" dt="2024-12-06T15:14:27.518" v="4369" actId="20577"/>
        <pc:sldMkLst>
          <pc:docMk/>
          <pc:sldMk cId="3423053950" sldId="268"/>
        </pc:sldMkLst>
        <pc:spChg chg="mod">
          <ac:chgData name="Michal Smíšek" userId="96165c01-d4e2-468d-8e4a-dc6295d1cee7" providerId="ADAL" clId="{5A9650F5-5971-4AFC-B71B-E2DECDA87101}" dt="2024-11-26T16:26:03.969" v="2731" actId="20577"/>
          <ac:spMkLst>
            <pc:docMk/>
            <pc:sldMk cId="3423053950" sldId="268"/>
            <ac:spMk id="2" creationId="{4CAA0220-1434-49AB-9A6E-3393B8D4347F}"/>
          </ac:spMkLst>
        </pc:spChg>
        <pc:spChg chg="mod">
          <ac:chgData name="Michal Smíšek" userId="96165c01-d4e2-468d-8e4a-dc6295d1cee7" providerId="ADAL" clId="{5A9650F5-5971-4AFC-B71B-E2DECDA87101}" dt="2024-12-06T15:14:27.518" v="4369" actId="20577"/>
          <ac:spMkLst>
            <pc:docMk/>
            <pc:sldMk cId="3423053950" sldId="268"/>
            <ac:spMk id="3" creationId="{58AECE7A-3804-494F-862D-110877D83AC0}"/>
          </ac:spMkLst>
        </pc:spChg>
        <pc:picChg chg="mod">
          <ac:chgData name="Michal Smíšek" userId="96165c01-d4e2-468d-8e4a-dc6295d1cee7" providerId="ADAL" clId="{5A9650F5-5971-4AFC-B71B-E2DECDA87101}" dt="2024-11-26T16:52:13.969" v="2978" actId="14100"/>
          <ac:picMkLst>
            <pc:docMk/>
            <pc:sldMk cId="3423053950" sldId="268"/>
            <ac:picMk id="6" creationId="{A9B689D0-E652-4B4B-8BC6-5B55ED41E2CE}"/>
          </ac:picMkLst>
        </pc:picChg>
      </pc:sldChg>
      <pc:sldChg chg="modSp mod">
        <pc:chgData name="Michal Smíšek" userId="96165c01-d4e2-468d-8e4a-dc6295d1cee7" providerId="ADAL" clId="{5A9650F5-5971-4AFC-B71B-E2DECDA87101}" dt="2024-12-06T15:14:17.509" v="4364" actId="20577"/>
        <pc:sldMkLst>
          <pc:docMk/>
          <pc:sldMk cId="1303952173" sldId="269"/>
        </pc:sldMkLst>
        <pc:spChg chg="mod">
          <ac:chgData name="Michal Smíšek" userId="96165c01-d4e2-468d-8e4a-dc6295d1cee7" providerId="ADAL" clId="{5A9650F5-5971-4AFC-B71B-E2DECDA87101}" dt="2024-11-26T20:00:16.461" v="3861" actId="14100"/>
          <ac:spMkLst>
            <pc:docMk/>
            <pc:sldMk cId="1303952173" sldId="269"/>
            <ac:spMk id="2" creationId="{6D005E4F-77FC-4C55-A602-B4818517D96F}"/>
          </ac:spMkLst>
        </pc:spChg>
        <pc:spChg chg="mod">
          <ac:chgData name="Michal Smíšek" userId="96165c01-d4e2-468d-8e4a-dc6295d1cee7" providerId="ADAL" clId="{5A9650F5-5971-4AFC-B71B-E2DECDA87101}" dt="2024-12-06T15:14:17.509" v="4364" actId="20577"/>
          <ac:spMkLst>
            <pc:docMk/>
            <pc:sldMk cId="1303952173" sldId="269"/>
            <ac:spMk id="3" creationId="{BDE11DCE-5A47-4038-AB4A-64C02CBCD40D}"/>
          </ac:spMkLst>
        </pc:spChg>
      </pc:sldChg>
      <pc:sldChg chg="modSp mod">
        <pc:chgData name="Michal Smíšek" userId="96165c01-d4e2-468d-8e4a-dc6295d1cee7" providerId="ADAL" clId="{5A9650F5-5971-4AFC-B71B-E2DECDA87101}" dt="2024-11-26T16:25:49.376" v="2721" actId="20577"/>
        <pc:sldMkLst>
          <pc:docMk/>
          <pc:sldMk cId="2953438473" sldId="270"/>
        </pc:sldMkLst>
        <pc:spChg chg="mod">
          <ac:chgData name="Michal Smíšek" userId="96165c01-d4e2-468d-8e4a-dc6295d1cee7" providerId="ADAL" clId="{5A9650F5-5971-4AFC-B71B-E2DECDA87101}" dt="2024-11-26T16:25:49.376" v="2721" actId="20577"/>
          <ac:spMkLst>
            <pc:docMk/>
            <pc:sldMk cId="2953438473" sldId="270"/>
            <ac:spMk id="2" creationId="{9A5311C6-B0B4-48C0-B25E-0C39282679DC}"/>
          </ac:spMkLst>
        </pc:spChg>
      </pc:sldChg>
      <pc:sldChg chg="del">
        <pc:chgData name="Michal Smíšek" userId="96165c01-d4e2-468d-8e4a-dc6295d1cee7" providerId="ADAL" clId="{5A9650F5-5971-4AFC-B71B-E2DECDA87101}" dt="2024-11-26T19:59:21.940" v="3855" actId="2696"/>
        <pc:sldMkLst>
          <pc:docMk/>
          <pc:sldMk cId="1018273007" sldId="272"/>
        </pc:sldMkLst>
      </pc:sldChg>
      <pc:sldChg chg="addSp modSp mod">
        <pc:chgData name="Michal Smíšek" userId="96165c01-d4e2-468d-8e4a-dc6295d1cee7" providerId="ADAL" clId="{5A9650F5-5971-4AFC-B71B-E2DECDA87101}" dt="2024-12-06T15:14:11.099" v="4361" actId="20577"/>
        <pc:sldMkLst>
          <pc:docMk/>
          <pc:sldMk cId="1815643384" sldId="273"/>
        </pc:sldMkLst>
        <pc:spChg chg="mod">
          <ac:chgData name="Michal Smíšek" userId="96165c01-d4e2-468d-8e4a-dc6295d1cee7" providerId="ADAL" clId="{5A9650F5-5971-4AFC-B71B-E2DECDA87101}" dt="2024-12-06T15:14:11.099" v="4361" actId="20577"/>
          <ac:spMkLst>
            <pc:docMk/>
            <pc:sldMk cId="1815643384" sldId="273"/>
            <ac:spMk id="3" creationId="{0A208696-3B20-4375-B75D-A023B33C2131}"/>
          </ac:spMkLst>
        </pc:spChg>
        <pc:spChg chg="add mod">
          <ac:chgData name="Michal Smíšek" userId="96165c01-d4e2-468d-8e4a-dc6295d1cee7" providerId="ADAL" clId="{5A9650F5-5971-4AFC-B71B-E2DECDA87101}" dt="2024-11-26T20:04:06.957" v="3942" actId="20577"/>
          <ac:spMkLst>
            <pc:docMk/>
            <pc:sldMk cId="1815643384" sldId="273"/>
            <ac:spMk id="4" creationId="{26F26B33-B19F-42E9-7FCC-0CCCBE19D7A7}"/>
          </ac:spMkLst>
        </pc:spChg>
        <pc:spChg chg="add mod">
          <ac:chgData name="Michal Smíšek" userId="96165c01-d4e2-468d-8e4a-dc6295d1cee7" providerId="ADAL" clId="{5A9650F5-5971-4AFC-B71B-E2DECDA87101}" dt="2024-11-26T20:05:19.649" v="4036" actId="767"/>
          <ac:spMkLst>
            <pc:docMk/>
            <pc:sldMk cId="1815643384" sldId="273"/>
            <ac:spMk id="5" creationId="{16C6D246-7342-A8FB-7C51-63BEF246436D}"/>
          </ac:spMkLst>
        </pc:spChg>
        <pc:spChg chg="add mod">
          <ac:chgData name="Michal Smíšek" userId="96165c01-d4e2-468d-8e4a-dc6295d1cee7" providerId="ADAL" clId="{5A9650F5-5971-4AFC-B71B-E2DECDA87101}" dt="2024-11-26T20:06:36.845" v="4085" actId="20577"/>
          <ac:spMkLst>
            <pc:docMk/>
            <pc:sldMk cId="1815643384" sldId="273"/>
            <ac:spMk id="7" creationId="{36186B07-D0FE-C1FF-4AF4-ABCCBA585F5C}"/>
          </ac:spMkLst>
        </pc:spChg>
        <pc:picChg chg="mod">
          <ac:chgData name="Michal Smíšek" userId="96165c01-d4e2-468d-8e4a-dc6295d1cee7" providerId="ADAL" clId="{5A9650F5-5971-4AFC-B71B-E2DECDA87101}" dt="2024-11-26T20:03:33.261" v="3882" actId="1076"/>
          <ac:picMkLst>
            <pc:docMk/>
            <pc:sldMk cId="1815643384" sldId="273"/>
            <ac:picMk id="6" creationId="{0C1B0B80-EA5B-4821-920B-7637A5276B7B}"/>
          </ac:picMkLst>
        </pc:picChg>
        <pc:picChg chg="add mod">
          <ac:chgData name="Michal Smíšek" userId="96165c01-d4e2-468d-8e4a-dc6295d1cee7" providerId="ADAL" clId="{5A9650F5-5971-4AFC-B71B-E2DECDA87101}" dt="2024-11-26T20:03:20.306" v="3875" actId="14100"/>
          <ac:picMkLst>
            <pc:docMk/>
            <pc:sldMk cId="1815643384" sldId="273"/>
            <ac:picMk id="1026" creationId="{B14F8EAA-E915-59E3-8F01-2F32C143ED0B}"/>
          </ac:picMkLst>
        </pc:picChg>
        <pc:picChg chg="add mod">
          <ac:chgData name="Michal Smíšek" userId="96165c01-d4e2-468d-8e4a-dc6295d1cee7" providerId="ADAL" clId="{5A9650F5-5971-4AFC-B71B-E2DECDA87101}" dt="2024-11-26T20:05:06.319" v="4034" actId="1076"/>
          <ac:picMkLst>
            <pc:docMk/>
            <pc:sldMk cId="1815643384" sldId="273"/>
            <ac:picMk id="1028" creationId="{00781C14-AB28-CE10-AA62-5415C99E205E}"/>
          </ac:picMkLst>
        </pc:picChg>
      </pc:sldChg>
      <pc:sldChg chg="modSp mod">
        <pc:chgData name="Michal Smíšek" userId="96165c01-d4e2-468d-8e4a-dc6295d1cee7" providerId="ADAL" clId="{5A9650F5-5971-4AFC-B71B-E2DECDA87101}" dt="2024-11-26T20:09:20.595" v="4099" actId="20577"/>
        <pc:sldMkLst>
          <pc:docMk/>
          <pc:sldMk cId="2265997151" sldId="274"/>
        </pc:sldMkLst>
        <pc:spChg chg="mod">
          <ac:chgData name="Michal Smíšek" userId="96165c01-d4e2-468d-8e4a-dc6295d1cee7" providerId="ADAL" clId="{5A9650F5-5971-4AFC-B71B-E2DECDA87101}" dt="2024-11-26T20:09:20.595" v="4099" actId="20577"/>
          <ac:spMkLst>
            <pc:docMk/>
            <pc:sldMk cId="2265997151" sldId="274"/>
            <ac:spMk id="3" creationId="{7771FC95-17AF-4DC0-A3FD-1008819B1BC7}"/>
          </ac:spMkLst>
        </pc:spChg>
      </pc:sldChg>
      <pc:sldChg chg="modSp mod">
        <pc:chgData name="Michal Smíšek" userId="96165c01-d4e2-468d-8e4a-dc6295d1cee7" providerId="ADAL" clId="{5A9650F5-5971-4AFC-B71B-E2DECDA87101}" dt="2024-12-06T15:14:02.825" v="4357" actId="20577"/>
        <pc:sldMkLst>
          <pc:docMk/>
          <pc:sldMk cId="748406050" sldId="276"/>
        </pc:sldMkLst>
        <pc:spChg chg="mod">
          <ac:chgData name="Michal Smíšek" userId="96165c01-d4e2-468d-8e4a-dc6295d1cee7" providerId="ADAL" clId="{5A9650F5-5971-4AFC-B71B-E2DECDA87101}" dt="2024-12-06T15:14:02.825" v="4357" actId="20577"/>
          <ac:spMkLst>
            <pc:docMk/>
            <pc:sldMk cId="748406050" sldId="276"/>
            <ac:spMk id="3" creationId="{21D5B91B-D7CE-473A-9683-1C9981E9EE34}"/>
          </ac:spMkLst>
        </pc:spChg>
      </pc:sldChg>
      <pc:sldChg chg="modSp mod">
        <pc:chgData name="Michal Smíšek" userId="96165c01-d4e2-468d-8e4a-dc6295d1cee7" providerId="ADAL" clId="{5A9650F5-5971-4AFC-B71B-E2DECDA87101}" dt="2024-12-06T15:10:27.926" v="4328" actId="20577"/>
        <pc:sldMkLst>
          <pc:docMk/>
          <pc:sldMk cId="806569011" sldId="277"/>
        </pc:sldMkLst>
        <pc:spChg chg="mod">
          <ac:chgData name="Michal Smíšek" userId="96165c01-d4e2-468d-8e4a-dc6295d1cee7" providerId="ADAL" clId="{5A9650F5-5971-4AFC-B71B-E2DECDA87101}" dt="2024-12-06T15:10:27.926" v="4328" actId="20577"/>
          <ac:spMkLst>
            <pc:docMk/>
            <pc:sldMk cId="806569011" sldId="277"/>
            <ac:spMk id="3" creationId="{2CFE2C27-B21B-4CEB-B26D-1FBC7996DC1C}"/>
          </ac:spMkLst>
        </pc:spChg>
      </pc:sldChg>
      <pc:sldChg chg="del">
        <pc:chgData name="Michal Smíšek" userId="96165c01-d4e2-468d-8e4a-dc6295d1cee7" providerId="ADAL" clId="{5A9650F5-5971-4AFC-B71B-E2DECDA87101}" dt="2024-11-26T17:47:01.895" v="3268" actId="2696"/>
        <pc:sldMkLst>
          <pc:docMk/>
          <pc:sldMk cId="1565535350" sldId="285"/>
        </pc:sldMkLst>
      </pc:sldChg>
      <pc:sldChg chg="modSp mod">
        <pc:chgData name="Michal Smíšek" userId="96165c01-d4e2-468d-8e4a-dc6295d1cee7" providerId="ADAL" clId="{5A9650F5-5971-4AFC-B71B-E2DECDA87101}" dt="2024-12-06T15:10:47.505" v="4332" actId="20577"/>
        <pc:sldMkLst>
          <pc:docMk/>
          <pc:sldMk cId="4106656398" sldId="286"/>
        </pc:sldMkLst>
        <pc:spChg chg="mod">
          <ac:chgData name="Michal Smíšek" userId="96165c01-d4e2-468d-8e4a-dc6295d1cee7" providerId="ADAL" clId="{5A9650F5-5971-4AFC-B71B-E2DECDA87101}" dt="2024-12-06T15:10:47.505" v="4332" actId="20577"/>
          <ac:spMkLst>
            <pc:docMk/>
            <pc:sldMk cId="4106656398" sldId="286"/>
            <ac:spMk id="3" creationId="{E3DB3287-6DB0-4FAD-A3AD-1C4E60366BEF}"/>
          </ac:spMkLst>
        </pc:spChg>
      </pc:sldChg>
      <pc:sldChg chg="modSp mod">
        <pc:chgData name="Michal Smíšek" userId="96165c01-d4e2-468d-8e4a-dc6295d1cee7" providerId="ADAL" clId="{5A9650F5-5971-4AFC-B71B-E2DECDA87101}" dt="2024-11-26T16:37:46.247" v="2902" actId="14100"/>
        <pc:sldMkLst>
          <pc:docMk/>
          <pc:sldMk cId="1760863376" sldId="287"/>
        </pc:sldMkLst>
        <pc:picChg chg="mod">
          <ac:chgData name="Michal Smíšek" userId="96165c01-d4e2-468d-8e4a-dc6295d1cee7" providerId="ADAL" clId="{5A9650F5-5971-4AFC-B71B-E2DECDA87101}" dt="2024-11-26T16:37:46.247" v="2902" actId="14100"/>
          <ac:picMkLst>
            <pc:docMk/>
            <pc:sldMk cId="1760863376" sldId="287"/>
            <ac:picMk id="5" creationId="{106A9B45-C924-45D3-B8A3-B39BFA6DE31B}"/>
          </ac:picMkLst>
        </pc:picChg>
      </pc:sldChg>
      <pc:sldChg chg="modSp mod">
        <pc:chgData name="Michal Smíšek" userId="96165c01-d4e2-468d-8e4a-dc6295d1cee7" providerId="ADAL" clId="{5A9650F5-5971-4AFC-B71B-E2DECDA87101}" dt="2024-11-26T17:49:30.830" v="3329" actId="255"/>
        <pc:sldMkLst>
          <pc:docMk/>
          <pc:sldMk cId="1950157081" sldId="290"/>
        </pc:sldMkLst>
        <pc:spChg chg="mod">
          <ac:chgData name="Michal Smíšek" userId="96165c01-d4e2-468d-8e4a-dc6295d1cee7" providerId="ADAL" clId="{5A9650F5-5971-4AFC-B71B-E2DECDA87101}" dt="2024-11-26T17:49:30.830" v="3329" actId="255"/>
          <ac:spMkLst>
            <pc:docMk/>
            <pc:sldMk cId="1950157081" sldId="290"/>
            <ac:spMk id="2" creationId="{D62F7AA3-2C4D-4509-921F-EE4306B71A56}"/>
          </ac:spMkLst>
        </pc:spChg>
      </pc:sldChg>
      <pc:sldChg chg="modSp mod">
        <pc:chgData name="Michal Smíšek" userId="96165c01-d4e2-468d-8e4a-dc6295d1cee7" providerId="ADAL" clId="{5A9650F5-5971-4AFC-B71B-E2DECDA87101}" dt="2024-12-06T15:10:40.712" v="4331" actId="20577"/>
        <pc:sldMkLst>
          <pc:docMk/>
          <pc:sldMk cId="53509924" sldId="292"/>
        </pc:sldMkLst>
        <pc:spChg chg="mod">
          <ac:chgData name="Michal Smíšek" userId="96165c01-d4e2-468d-8e4a-dc6295d1cee7" providerId="ADAL" clId="{5A9650F5-5971-4AFC-B71B-E2DECDA87101}" dt="2024-12-06T15:10:40.712" v="4331" actId="20577"/>
          <ac:spMkLst>
            <pc:docMk/>
            <pc:sldMk cId="53509924" sldId="292"/>
            <ac:spMk id="9" creationId="{1EB660B2-6F8A-4C00-8A5A-4D88ADE44DB7}"/>
          </ac:spMkLst>
        </pc:spChg>
      </pc:sldChg>
      <pc:sldChg chg="modSp mod">
        <pc:chgData name="Michal Smíšek" userId="96165c01-d4e2-468d-8e4a-dc6295d1cee7" providerId="ADAL" clId="{5A9650F5-5971-4AFC-B71B-E2DECDA87101}" dt="2024-12-06T15:10:55.797" v="4333" actId="20577"/>
        <pc:sldMkLst>
          <pc:docMk/>
          <pc:sldMk cId="3067781611" sldId="295"/>
        </pc:sldMkLst>
        <pc:spChg chg="mod">
          <ac:chgData name="Michal Smíšek" userId="96165c01-d4e2-468d-8e4a-dc6295d1cee7" providerId="ADAL" clId="{5A9650F5-5971-4AFC-B71B-E2DECDA87101}" dt="2024-12-06T15:10:55.797" v="4333" actId="20577"/>
          <ac:spMkLst>
            <pc:docMk/>
            <pc:sldMk cId="3067781611" sldId="295"/>
            <ac:spMk id="3" creationId="{512A80CE-B123-4758-88F9-BB7C2E554E35}"/>
          </ac:spMkLst>
        </pc:spChg>
      </pc:sldChg>
      <pc:sldChg chg="modSp mod">
        <pc:chgData name="Michal Smíšek" userId="96165c01-d4e2-468d-8e4a-dc6295d1cee7" providerId="ADAL" clId="{5A9650F5-5971-4AFC-B71B-E2DECDA87101}" dt="2024-11-26T14:35:21.010" v="2419" actId="255"/>
        <pc:sldMkLst>
          <pc:docMk/>
          <pc:sldMk cId="4238717600" sldId="296"/>
        </pc:sldMkLst>
        <pc:spChg chg="mod">
          <ac:chgData name="Michal Smíšek" userId="96165c01-d4e2-468d-8e4a-dc6295d1cee7" providerId="ADAL" clId="{5A9650F5-5971-4AFC-B71B-E2DECDA87101}" dt="2024-11-26T14:35:21.010" v="2419" actId="255"/>
          <ac:spMkLst>
            <pc:docMk/>
            <pc:sldMk cId="4238717600" sldId="296"/>
            <ac:spMk id="7" creationId="{4F199387-E554-443F-A5A3-142A9DD5A19B}"/>
          </ac:spMkLst>
        </pc:spChg>
      </pc:sldChg>
      <pc:sldChg chg="modSp mod">
        <pc:chgData name="Michal Smíšek" userId="96165c01-d4e2-468d-8e4a-dc6295d1cee7" providerId="ADAL" clId="{5A9650F5-5971-4AFC-B71B-E2DECDA87101}" dt="2024-12-06T15:29:02.398" v="4423" actId="20577"/>
        <pc:sldMkLst>
          <pc:docMk/>
          <pc:sldMk cId="1557459815" sldId="298"/>
        </pc:sldMkLst>
        <pc:spChg chg="mod">
          <ac:chgData name="Michal Smíšek" userId="96165c01-d4e2-468d-8e4a-dc6295d1cee7" providerId="ADAL" clId="{5A9650F5-5971-4AFC-B71B-E2DECDA87101}" dt="2024-12-06T15:29:02.398" v="4423" actId="20577"/>
          <ac:spMkLst>
            <pc:docMk/>
            <pc:sldMk cId="1557459815" sldId="298"/>
            <ac:spMk id="3" creationId="{F5DC17A5-4905-4D4B-B290-1AA5CB98CEF6}"/>
          </ac:spMkLst>
        </pc:spChg>
      </pc:sldChg>
      <pc:sldChg chg="modSp mod">
        <pc:chgData name="Michal Smíšek" userId="96165c01-d4e2-468d-8e4a-dc6295d1cee7" providerId="ADAL" clId="{5A9650F5-5971-4AFC-B71B-E2DECDA87101}" dt="2024-12-06T15:13:22.587" v="4353" actId="20577"/>
        <pc:sldMkLst>
          <pc:docMk/>
          <pc:sldMk cId="3615201211" sldId="299"/>
        </pc:sldMkLst>
        <pc:spChg chg="mod">
          <ac:chgData name="Michal Smíšek" userId="96165c01-d4e2-468d-8e4a-dc6295d1cee7" providerId="ADAL" clId="{5A9650F5-5971-4AFC-B71B-E2DECDA87101}" dt="2024-12-06T15:13:22.587" v="4353" actId="20577"/>
          <ac:spMkLst>
            <pc:docMk/>
            <pc:sldMk cId="3615201211" sldId="299"/>
            <ac:spMk id="3" creationId="{8E8DE4C6-C733-4034-8D19-E848901C4AB0}"/>
          </ac:spMkLst>
        </pc:spChg>
      </pc:sldChg>
      <pc:sldChg chg="modSp mod">
        <pc:chgData name="Michal Smíšek" userId="96165c01-d4e2-468d-8e4a-dc6295d1cee7" providerId="ADAL" clId="{5A9650F5-5971-4AFC-B71B-E2DECDA87101}" dt="2024-11-26T20:38:05.711" v="4196" actId="20577"/>
        <pc:sldMkLst>
          <pc:docMk/>
          <pc:sldMk cId="3901392174" sldId="301"/>
        </pc:sldMkLst>
        <pc:spChg chg="mod">
          <ac:chgData name="Michal Smíšek" userId="96165c01-d4e2-468d-8e4a-dc6295d1cee7" providerId="ADAL" clId="{5A9650F5-5971-4AFC-B71B-E2DECDA87101}" dt="2024-11-26T20:38:05.711" v="4196" actId="20577"/>
          <ac:spMkLst>
            <pc:docMk/>
            <pc:sldMk cId="3901392174" sldId="301"/>
            <ac:spMk id="2" creationId="{429E2C77-2187-4F9D-9A88-97B3ADF7193A}"/>
          </ac:spMkLst>
        </pc:spChg>
      </pc:sldChg>
      <pc:sldChg chg="modSp mod">
        <pc:chgData name="Michal Smíšek" userId="96165c01-d4e2-468d-8e4a-dc6295d1cee7" providerId="ADAL" clId="{5A9650F5-5971-4AFC-B71B-E2DECDA87101}" dt="2024-11-26T20:46:47.327" v="4320" actId="255"/>
        <pc:sldMkLst>
          <pc:docMk/>
          <pc:sldMk cId="81300221" sldId="302"/>
        </pc:sldMkLst>
        <pc:spChg chg="mod">
          <ac:chgData name="Michal Smíšek" userId="96165c01-d4e2-468d-8e4a-dc6295d1cee7" providerId="ADAL" clId="{5A9650F5-5971-4AFC-B71B-E2DECDA87101}" dt="2024-11-26T20:46:47.327" v="4320" actId="255"/>
          <ac:spMkLst>
            <pc:docMk/>
            <pc:sldMk cId="81300221" sldId="302"/>
            <ac:spMk id="2" creationId="{003836F4-B73D-4BC8-A6CD-8418F499E8D1}"/>
          </ac:spMkLst>
        </pc:spChg>
      </pc:sldChg>
      <pc:sldChg chg="addSp delSp modSp mod">
        <pc:chgData name="Michal Smíšek" userId="96165c01-d4e2-468d-8e4a-dc6295d1cee7" providerId="ADAL" clId="{5A9650F5-5971-4AFC-B71B-E2DECDA87101}" dt="2024-12-06T15:11:08.805" v="4339" actId="20577"/>
        <pc:sldMkLst>
          <pc:docMk/>
          <pc:sldMk cId="855899013" sldId="304"/>
        </pc:sldMkLst>
        <pc:spChg chg="mod">
          <ac:chgData name="Michal Smíšek" userId="96165c01-d4e2-468d-8e4a-dc6295d1cee7" providerId="ADAL" clId="{5A9650F5-5971-4AFC-B71B-E2DECDA87101}" dt="2024-11-26T16:23:13.813" v="2699" actId="14100"/>
          <ac:spMkLst>
            <pc:docMk/>
            <pc:sldMk cId="855899013" sldId="304"/>
            <ac:spMk id="2" creationId="{15D49545-D585-4816-8EE0-6100988086B8}"/>
          </ac:spMkLst>
        </pc:spChg>
        <pc:spChg chg="mod">
          <ac:chgData name="Michal Smíšek" userId="96165c01-d4e2-468d-8e4a-dc6295d1cee7" providerId="ADAL" clId="{5A9650F5-5971-4AFC-B71B-E2DECDA87101}" dt="2024-12-06T15:11:08.805" v="4339" actId="20577"/>
          <ac:spMkLst>
            <pc:docMk/>
            <pc:sldMk cId="855899013" sldId="304"/>
            <ac:spMk id="3" creationId="{6B1CB305-7114-4277-855D-6BE42534B3E8}"/>
          </ac:spMkLst>
        </pc:spChg>
        <pc:spChg chg="add">
          <ac:chgData name="Michal Smíšek" userId="96165c01-d4e2-468d-8e4a-dc6295d1cee7" providerId="ADAL" clId="{5A9650F5-5971-4AFC-B71B-E2DECDA87101}" dt="2024-11-26T14:31:38.835" v="2251"/>
          <ac:spMkLst>
            <pc:docMk/>
            <pc:sldMk cId="855899013" sldId="304"/>
            <ac:spMk id="4" creationId="{56903A4D-660C-6DEB-71E7-5DF944E8443E}"/>
          </ac:spMkLst>
        </pc:spChg>
        <pc:spChg chg="add del">
          <ac:chgData name="Michal Smíšek" userId="96165c01-d4e2-468d-8e4a-dc6295d1cee7" providerId="ADAL" clId="{5A9650F5-5971-4AFC-B71B-E2DECDA87101}" dt="2024-11-26T14:32:19.339" v="2254" actId="478"/>
          <ac:spMkLst>
            <pc:docMk/>
            <pc:sldMk cId="855899013" sldId="304"/>
            <ac:spMk id="5" creationId="{B9561D0C-3FEF-A09C-3A56-A8E9833CA149}"/>
          </ac:spMkLst>
        </pc:spChg>
        <pc:spChg chg="add mod">
          <ac:chgData name="Michal Smíšek" userId="96165c01-d4e2-468d-8e4a-dc6295d1cee7" providerId="ADAL" clId="{5A9650F5-5971-4AFC-B71B-E2DECDA87101}" dt="2024-11-26T14:32:18.237" v="2253" actId="478"/>
          <ac:spMkLst>
            <pc:docMk/>
            <pc:sldMk cId="855899013" sldId="304"/>
            <ac:spMk id="7" creationId="{E89CB1D9-8D09-0C9A-9709-42735AA5757D}"/>
          </ac:spMkLst>
        </pc:spChg>
        <pc:spChg chg="add mod">
          <ac:chgData name="Michal Smíšek" userId="96165c01-d4e2-468d-8e4a-dc6295d1cee7" providerId="ADAL" clId="{5A9650F5-5971-4AFC-B71B-E2DECDA87101}" dt="2024-11-26T14:33:31.796" v="2299" actId="255"/>
          <ac:spMkLst>
            <pc:docMk/>
            <pc:sldMk cId="855899013" sldId="304"/>
            <ac:spMk id="8" creationId="{EC203DD7-59CA-8DDE-891C-BFD8EA965AD1}"/>
          </ac:spMkLst>
        </pc:spChg>
        <pc:spChg chg="add mod">
          <ac:chgData name="Michal Smíšek" userId="96165c01-d4e2-468d-8e4a-dc6295d1cee7" providerId="ADAL" clId="{5A9650F5-5971-4AFC-B71B-E2DECDA87101}" dt="2024-11-26T16:14:07.676" v="2599" actId="1076"/>
          <ac:spMkLst>
            <pc:docMk/>
            <pc:sldMk cId="855899013" sldId="304"/>
            <ac:spMk id="9" creationId="{4C0BB772-4E4A-1D9D-FB77-12DD550C637C}"/>
          </ac:spMkLst>
        </pc:spChg>
        <pc:spChg chg="add mod">
          <ac:chgData name="Michal Smíšek" userId="96165c01-d4e2-468d-8e4a-dc6295d1cee7" providerId="ADAL" clId="{5A9650F5-5971-4AFC-B71B-E2DECDA87101}" dt="2024-11-26T16:19:19.872" v="2625" actId="1076"/>
          <ac:spMkLst>
            <pc:docMk/>
            <pc:sldMk cId="855899013" sldId="304"/>
            <ac:spMk id="10" creationId="{F370D62F-B62D-84D0-EDA4-7A1D825E23D7}"/>
          </ac:spMkLst>
        </pc:spChg>
        <pc:spChg chg="add mod">
          <ac:chgData name="Michal Smíšek" userId="96165c01-d4e2-468d-8e4a-dc6295d1cee7" providerId="ADAL" clId="{5A9650F5-5971-4AFC-B71B-E2DECDA87101}" dt="2024-11-26T16:22:52.643" v="2697" actId="20577"/>
          <ac:spMkLst>
            <pc:docMk/>
            <pc:sldMk cId="855899013" sldId="304"/>
            <ac:spMk id="13" creationId="{51F258BB-C4BE-C841-B45A-1F7C96CCAB1B}"/>
          </ac:spMkLst>
        </pc:spChg>
        <pc:picChg chg="add del mod">
          <ac:chgData name="Michal Smíšek" userId="96165c01-d4e2-468d-8e4a-dc6295d1cee7" providerId="ADAL" clId="{5A9650F5-5971-4AFC-B71B-E2DECDA87101}" dt="2024-11-26T16:13:56.639" v="2595" actId="14100"/>
          <ac:picMkLst>
            <pc:docMk/>
            <pc:sldMk cId="855899013" sldId="304"/>
            <ac:picMk id="6" creationId="{AA5339F1-B8D2-4109-BF52-836072241293}"/>
          </ac:picMkLst>
        </pc:picChg>
        <pc:picChg chg="add mod">
          <ac:chgData name="Michal Smíšek" userId="96165c01-d4e2-468d-8e4a-dc6295d1cee7" providerId="ADAL" clId="{5A9650F5-5971-4AFC-B71B-E2DECDA87101}" dt="2024-11-26T16:19:13.226" v="2624" actId="1076"/>
          <ac:picMkLst>
            <pc:docMk/>
            <pc:sldMk cId="855899013" sldId="304"/>
            <ac:picMk id="7" creationId="{CBC408D5-3214-3FA1-9F01-6BE79B0B4322}"/>
          </ac:picMkLst>
        </pc:picChg>
        <pc:picChg chg="add mod">
          <ac:chgData name="Michal Smíšek" userId="96165c01-d4e2-468d-8e4a-dc6295d1cee7" providerId="ADAL" clId="{5A9650F5-5971-4AFC-B71B-E2DECDA87101}" dt="2024-11-26T16:20:47.121" v="2628" actId="14100"/>
          <ac:picMkLst>
            <pc:docMk/>
            <pc:sldMk cId="855899013" sldId="304"/>
            <ac:picMk id="12" creationId="{97DA326A-B068-F770-F64E-EACB93A89AF7}"/>
          </ac:picMkLst>
        </pc:picChg>
        <pc:picChg chg="add mod">
          <ac:chgData name="Michal Smíšek" userId="96165c01-d4e2-468d-8e4a-dc6295d1cee7" providerId="ADAL" clId="{5A9650F5-5971-4AFC-B71B-E2DECDA87101}" dt="2024-11-26T14:32:32.071" v="2259" actId="1076"/>
          <ac:picMkLst>
            <pc:docMk/>
            <pc:sldMk cId="855899013" sldId="304"/>
            <ac:picMk id="1030" creationId="{96766295-0771-6A5D-94A8-215E52B6E89F}"/>
          </ac:picMkLst>
        </pc:picChg>
      </pc:sldChg>
      <pc:sldChg chg="addSp modSp mod">
        <pc:chgData name="Michal Smíšek" userId="96165c01-d4e2-468d-8e4a-dc6295d1cee7" providerId="ADAL" clId="{5A9650F5-5971-4AFC-B71B-E2DECDA87101}" dt="2024-11-26T16:33:27.750" v="2900" actId="1076"/>
        <pc:sldMkLst>
          <pc:docMk/>
          <pc:sldMk cId="1012089543" sldId="306"/>
        </pc:sldMkLst>
        <pc:spChg chg="mod">
          <ac:chgData name="Michal Smíšek" userId="96165c01-d4e2-468d-8e4a-dc6295d1cee7" providerId="ADAL" clId="{5A9650F5-5971-4AFC-B71B-E2DECDA87101}" dt="2024-11-26T16:32:26.557" v="2827" actId="1076"/>
          <ac:spMkLst>
            <pc:docMk/>
            <pc:sldMk cId="1012089543" sldId="306"/>
            <ac:spMk id="2" creationId="{4A91A59B-76A9-487C-8FC4-5CB3A18D10BD}"/>
          </ac:spMkLst>
        </pc:spChg>
        <pc:spChg chg="add mod">
          <ac:chgData name="Michal Smíšek" userId="96165c01-d4e2-468d-8e4a-dc6295d1cee7" providerId="ADAL" clId="{5A9650F5-5971-4AFC-B71B-E2DECDA87101}" dt="2024-11-26T16:33:27.750" v="2900" actId="1076"/>
          <ac:spMkLst>
            <pc:docMk/>
            <pc:sldMk cId="1012089543" sldId="306"/>
            <ac:spMk id="3" creationId="{850A9CDD-A32E-00DA-1C1D-FB05AD55AE75}"/>
          </ac:spMkLst>
        </pc:spChg>
        <pc:picChg chg="add mod">
          <ac:chgData name="Michal Smíšek" userId="96165c01-d4e2-468d-8e4a-dc6295d1cee7" providerId="ADAL" clId="{5A9650F5-5971-4AFC-B71B-E2DECDA87101}" dt="2024-11-26T16:32:44.780" v="2831" actId="14100"/>
          <ac:picMkLst>
            <pc:docMk/>
            <pc:sldMk cId="1012089543" sldId="306"/>
            <ac:picMk id="5" creationId="{1BBFD3F1-1B7A-8C22-B94F-9590E9EF5314}"/>
          </ac:picMkLst>
        </pc:picChg>
        <pc:picChg chg="mod">
          <ac:chgData name="Michal Smíšek" userId="96165c01-d4e2-468d-8e4a-dc6295d1cee7" providerId="ADAL" clId="{5A9650F5-5971-4AFC-B71B-E2DECDA87101}" dt="2024-11-26T16:32:36.181" v="2830" actId="14100"/>
          <ac:picMkLst>
            <pc:docMk/>
            <pc:sldMk cId="1012089543" sldId="306"/>
            <ac:picMk id="9" creationId="{05901138-6C62-4ECF-90A6-50B6413D4CF9}"/>
          </ac:picMkLst>
        </pc:picChg>
      </pc:sldChg>
      <pc:sldChg chg="modSp mod">
        <pc:chgData name="Michal Smíšek" userId="96165c01-d4e2-468d-8e4a-dc6295d1cee7" providerId="ADAL" clId="{5A9650F5-5971-4AFC-B71B-E2DECDA87101}" dt="2024-11-26T20:48:08.493" v="4326" actId="27636"/>
        <pc:sldMkLst>
          <pc:docMk/>
          <pc:sldMk cId="959026588" sldId="308"/>
        </pc:sldMkLst>
        <pc:spChg chg="mod">
          <ac:chgData name="Michal Smíšek" userId="96165c01-d4e2-468d-8e4a-dc6295d1cee7" providerId="ADAL" clId="{5A9650F5-5971-4AFC-B71B-E2DECDA87101}" dt="2024-11-26T20:48:08.493" v="4326" actId="27636"/>
          <ac:spMkLst>
            <pc:docMk/>
            <pc:sldMk cId="959026588" sldId="308"/>
            <ac:spMk id="8" creationId="{47F64660-04C1-4847-8A70-50B8C98E46B9}"/>
          </ac:spMkLst>
        </pc:spChg>
      </pc:sldChg>
      <pc:sldChg chg="modSp mod">
        <pc:chgData name="Michal Smíšek" userId="96165c01-d4e2-468d-8e4a-dc6295d1cee7" providerId="ADAL" clId="{5A9650F5-5971-4AFC-B71B-E2DECDA87101}" dt="2024-12-06T15:15:18.557" v="4391" actId="20577"/>
        <pc:sldMkLst>
          <pc:docMk/>
          <pc:sldMk cId="2570257857" sldId="311"/>
        </pc:sldMkLst>
        <pc:spChg chg="mod">
          <ac:chgData name="Michal Smíšek" userId="96165c01-d4e2-468d-8e4a-dc6295d1cee7" providerId="ADAL" clId="{5A9650F5-5971-4AFC-B71B-E2DECDA87101}" dt="2024-12-06T15:15:18.557" v="4391" actId="20577"/>
          <ac:spMkLst>
            <pc:docMk/>
            <pc:sldMk cId="2570257857" sldId="311"/>
            <ac:spMk id="3" creationId="{B103619A-C1FE-4D8B-907D-752D18FA8F95}"/>
          </ac:spMkLst>
        </pc:spChg>
      </pc:sldChg>
      <pc:sldChg chg="addSp modSp mod">
        <pc:chgData name="Michal Smíšek" userId="96165c01-d4e2-468d-8e4a-dc6295d1cee7" providerId="ADAL" clId="{5A9650F5-5971-4AFC-B71B-E2DECDA87101}" dt="2024-11-26T20:16:06.589" v="4186" actId="20577"/>
        <pc:sldMkLst>
          <pc:docMk/>
          <pc:sldMk cId="241261206" sldId="315"/>
        </pc:sldMkLst>
        <pc:spChg chg="add mod">
          <ac:chgData name="Michal Smíšek" userId="96165c01-d4e2-468d-8e4a-dc6295d1cee7" providerId="ADAL" clId="{5A9650F5-5971-4AFC-B71B-E2DECDA87101}" dt="2024-11-26T20:16:06.589" v="4186" actId="20577"/>
          <ac:spMkLst>
            <pc:docMk/>
            <pc:sldMk cId="241261206" sldId="315"/>
            <ac:spMk id="2" creationId="{B1DFD9D4-4836-C217-B8A8-B63A682F7F1D}"/>
          </ac:spMkLst>
        </pc:spChg>
      </pc:sldChg>
      <pc:sldChg chg="addSp delSp modSp new mod">
        <pc:chgData name="Michal Smíšek" userId="96165c01-d4e2-468d-8e4a-dc6295d1cee7" providerId="ADAL" clId="{5A9650F5-5971-4AFC-B71B-E2DECDA87101}" dt="2024-11-26T17:49:18.133" v="3328" actId="14100"/>
        <pc:sldMkLst>
          <pc:docMk/>
          <pc:sldMk cId="194744312" sldId="316"/>
        </pc:sldMkLst>
        <pc:spChg chg="mod">
          <ac:chgData name="Michal Smíšek" userId="96165c01-d4e2-468d-8e4a-dc6295d1cee7" providerId="ADAL" clId="{5A9650F5-5971-4AFC-B71B-E2DECDA87101}" dt="2024-11-26T17:48:12.604" v="3323" actId="255"/>
          <ac:spMkLst>
            <pc:docMk/>
            <pc:sldMk cId="194744312" sldId="316"/>
            <ac:spMk id="2" creationId="{00792346-19B8-651B-E599-B48CC5707218}"/>
          </ac:spMkLst>
        </pc:spChg>
        <pc:spChg chg="del">
          <ac:chgData name="Michal Smíšek" userId="96165c01-d4e2-468d-8e4a-dc6295d1cee7" providerId="ADAL" clId="{5A9650F5-5971-4AFC-B71B-E2DECDA87101}" dt="2024-11-26T17:49:08.791" v="3326" actId="478"/>
          <ac:spMkLst>
            <pc:docMk/>
            <pc:sldMk cId="194744312" sldId="316"/>
            <ac:spMk id="3" creationId="{53670B0B-B2EF-9B46-B2D0-9A3045958069}"/>
          </ac:spMkLst>
        </pc:spChg>
        <pc:picChg chg="add mod">
          <ac:chgData name="Michal Smíšek" userId="96165c01-d4e2-468d-8e4a-dc6295d1cee7" providerId="ADAL" clId="{5A9650F5-5971-4AFC-B71B-E2DECDA87101}" dt="2024-11-26T17:49:18.133" v="3328" actId="14100"/>
          <ac:picMkLst>
            <pc:docMk/>
            <pc:sldMk cId="194744312" sldId="316"/>
            <ac:picMk id="5" creationId="{96452284-F355-90C6-43E9-14B56EB0C7A8}"/>
          </ac:picMkLst>
        </pc:picChg>
      </pc:sldChg>
      <pc:sldChg chg="addSp delSp modSp new del mod">
        <pc:chgData name="Michal Smíšek" userId="96165c01-d4e2-468d-8e4a-dc6295d1cee7" providerId="ADAL" clId="{5A9650F5-5971-4AFC-B71B-E2DECDA87101}" dt="2024-11-26T18:55:09.932" v="3433" actId="2696"/>
        <pc:sldMkLst>
          <pc:docMk/>
          <pc:sldMk cId="3563448191" sldId="317"/>
        </pc:sldMkLst>
        <pc:spChg chg="mod">
          <ac:chgData name="Michal Smíšek" userId="96165c01-d4e2-468d-8e4a-dc6295d1cee7" providerId="ADAL" clId="{5A9650F5-5971-4AFC-B71B-E2DECDA87101}" dt="2024-11-26T18:46:33.543" v="3421" actId="14100"/>
          <ac:spMkLst>
            <pc:docMk/>
            <pc:sldMk cId="3563448191" sldId="317"/>
            <ac:spMk id="2" creationId="{4B6DFC4F-D35F-19A6-793B-527E0C68BD5E}"/>
          </ac:spMkLst>
        </pc:spChg>
        <pc:spChg chg="del">
          <ac:chgData name="Michal Smíšek" userId="96165c01-d4e2-468d-8e4a-dc6295d1cee7" providerId="ADAL" clId="{5A9650F5-5971-4AFC-B71B-E2DECDA87101}" dt="2024-11-26T18:44:41.407" v="3331" actId="478"/>
          <ac:spMkLst>
            <pc:docMk/>
            <pc:sldMk cId="3563448191" sldId="317"/>
            <ac:spMk id="3" creationId="{2E48756E-AE13-4444-135F-95E2F2A979C2}"/>
          </ac:spMkLst>
        </pc:spChg>
        <pc:spChg chg="del">
          <ac:chgData name="Michal Smíšek" userId="96165c01-d4e2-468d-8e4a-dc6295d1cee7" providerId="ADAL" clId="{5A9650F5-5971-4AFC-B71B-E2DECDA87101}" dt="2024-11-26T18:44:44.925" v="3332" actId="478"/>
          <ac:spMkLst>
            <pc:docMk/>
            <pc:sldMk cId="3563448191" sldId="317"/>
            <ac:spMk id="4" creationId="{CA912DB4-6DDF-C294-2F6C-21E968A93784}"/>
          </ac:spMkLst>
        </pc:spChg>
        <pc:picChg chg="add del mod">
          <ac:chgData name="Michal Smíšek" userId="96165c01-d4e2-468d-8e4a-dc6295d1cee7" providerId="ADAL" clId="{5A9650F5-5971-4AFC-B71B-E2DECDA87101}" dt="2024-11-26T18:46:09.613" v="3346" actId="22"/>
          <ac:picMkLst>
            <pc:docMk/>
            <pc:sldMk cId="3563448191" sldId="317"/>
            <ac:picMk id="6" creationId="{6FF5CC9F-6BCB-1DD8-82B7-E912D61C912C}"/>
          </ac:picMkLst>
        </pc:picChg>
        <pc:picChg chg="add mod">
          <ac:chgData name="Michal Smíšek" userId="96165c01-d4e2-468d-8e4a-dc6295d1cee7" providerId="ADAL" clId="{5A9650F5-5971-4AFC-B71B-E2DECDA87101}" dt="2024-11-26T18:49:45.469" v="3431" actId="1076"/>
          <ac:picMkLst>
            <pc:docMk/>
            <pc:sldMk cId="3563448191" sldId="317"/>
            <ac:picMk id="8" creationId="{30540225-D9D3-2CD4-B3CB-484F1DA3F2DE}"/>
          </ac:picMkLst>
        </pc:picChg>
        <pc:picChg chg="add mod">
          <ac:chgData name="Michal Smíšek" userId="96165c01-d4e2-468d-8e4a-dc6295d1cee7" providerId="ADAL" clId="{5A9650F5-5971-4AFC-B71B-E2DECDA87101}" dt="2024-11-26T18:49:41.612" v="3430" actId="1076"/>
          <ac:picMkLst>
            <pc:docMk/>
            <pc:sldMk cId="3563448191" sldId="317"/>
            <ac:picMk id="10" creationId="{590EB879-83F6-CBE1-90F9-E6679BD08F18}"/>
          </ac:picMkLst>
        </pc:picChg>
      </pc:sldChg>
    </pc:docChg>
  </pc:docChgLst>
  <pc:docChgLst>
    <pc:chgData name="Michal Smíšek" userId="S::427952@muni.cz::96165c01-d4e2-468d-8e4a-dc6295d1cee7" providerId="AD" clId="Web-{3E1DF2FB-79E5-5755-4D81-8CD086B4C607}"/>
    <pc:docChg chg="modSld">
      <pc:chgData name="Michal Smíšek" userId="S::427952@muni.cz::96165c01-d4e2-468d-8e4a-dc6295d1cee7" providerId="AD" clId="Web-{3E1DF2FB-79E5-5755-4D81-8CD086B4C607}" dt="2023-11-07T20:00:32.755" v="18" actId="20577"/>
      <pc:docMkLst>
        <pc:docMk/>
      </pc:docMkLst>
      <pc:sldChg chg="modSp">
        <pc:chgData name="Michal Smíšek" userId="S::427952@muni.cz::96165c01-d4e2-468d-8e4a-dc6295d1cee7" providerId="AD" clId="Web-{3E1DF2FB-79E5-5755-4D81-8CD086B4C607}" dt="2023-11-07T19:03:06.687" v="7" actId="20577"/>
        <pc:sldMkLst>
          <pc:docMk/>
          <pc:sldMk cId="68698092" sldId="258"/>
        </pc:sldMkLst>
        <pc:spChg chg="mod">
          <ac:chgData name="Michal Smíšek" userId="S::427952@muni.cz::96165c01-d4e2-468d-8e4a-dc6295d1cee7" providerId="AD" clId="Web-{3E1DF2FB-79E5-5755-4D81-8CD086B4C607}" dt="2023-11-07T19:03:06.687" v="7" actId="20577"/>
          <ac:spMkLst>
            <pc:docMk/>
            <pc:sldMk cId="68698092" sldId="258"/>
            <ac:spMk id="3" creationId="{13B12D35-32AE-4DF1-8745-2BA33686B7CF}"/>
          </ac:spMkLst>
        </pc:spChg>
      </pc:sldChg>
      <pc:sldChg chg="modSp">
        <pc:chgData name="Michal Smíšek" userId="S::427952@muni.cz::96165c01-d4e2-468d-8e4a-dc6295d1cee7" providerId="AD" clId="Web-{3E1DF2FB-79E5-5755-4D81-8CD086B4C607}" dt="2023-11-07T19:40:15.841" v="15" actId="20577"/>
        <pc:sldMkLst>
          <pc:docMk/>
          <pc:sldMk cId="2559801359" sldId="260"/>
        </pc:sldMkLst>
        <pc:spChg chg="mod">
          <ac:chgData name="Michal Smíšek" userId="S::427952@muni.cz::96165c01-d4e2-468d-8e4a-dc6295d1cee7" providerId="AD" clId="Web-{3E1DF2FB-79E5-5755-4D81-8CD086B4C607}" dt="2023-11-07T19:40:15.841" v="15" actId="20577"/>
          <ac:spMkLst>
            <pc:docMk/>
            <pc:sldMk cId="2559801359" sldId="260"/>
            <ac:spMk id="23" creationId="{9BB3F6E8-1BE0-406F-9ACE-373657A63FFF}"/>
          </ac:spMkLst>
        </pc:spChg>
      </pc:sldChg>
      <pc:sldChg chg="modSp">
        <pc:chgData name="Michal Smíšek" userId="S::427952@muni.cz::96165c01-d4e2-468d-8e4a-dc6295d1cee7" providerId="AD" clId="Web-{3E1DF2FB-79E5-5755-4D81-8CD086B4C607}" dt="2023-11-07T15:58:41.770" v="6" actId="20577"/>
        <pc:sldMkLst>
          <pc:docMk/>
          <pc:sldMk cId="2012937946" sldId="275"/>
        </pc:sldMkLst>
        <pc:spChg chg="mod">
          <ac:chgData name="Michal Smíšek" userId="S::427952@muni.cz::96165c01-d4e2-468d-8e4a-dc6295d1cee7" providerId="AD" clId="Web-{3E1DF2FB-79E5-5755-4D81-8CD086B4C607}" dt="2023-11-07T15:58:41.770" v="6" actId="20577"/>
          <ac:spMkLst>
            <pc:docMk/>
            <pc:sldMk cId="2012937946" sldId="275"/>
            <ac:spMk id="3" creationId="{C3665002-64E9-460A-B062-08ADE116B2EB}"/>
          </ac:spMkLst>
        </pc:spChg>
      </pc:sldChg>
      <pc:sldChg chg="modSp">
        <pc:chgData name="Michal Smíšek" userId="S::427952@muni.cz::96165c01-d4e2-468d-8e4a-dc6295d1cee7" providerId="AD" clId="Web-{3E1DF2FB-79E5-5755-4D81-8CD086B4C607}" dt="2023-11-07T14:41:22.582" v="0" actId="20577"/>
        <pc:sldMkLst>
          <pc:docMk/>
          <pc:sldMk cId="3220180796" sldId="282"/>
        </pc:sldMkLst>
        <pc:spChg chg="mod">
          <ac:chgData name="Michal Smíšek" userId="S::427952@muni.cz::96165c01-d4e2-468d-8e4a-dc6295d1cee7" providerId="AD" clId="Web-{3E1DF2FB-79E5-5755-4D81-8CD086B4C607}" dt="2023-11-07T14:41:22.582" v="0" actId="20577"/>
          <ac:spMkLst>
            <pc:docMk/>
            <pc:sldMk cId="3220180796" sldId="282"/>
            <ac:spMk id="2" creationId="{ACDC1D61-73E9-4AF7-B19E-FED1286B083C}"/>
          </ac:spMkLst>
        </pc:spChg>
      </pc:sldChg>
      <pc:sldChg chg="modSp">
        <pc:chgData name="Michal Smíšek" userId="S::427952@muni.cz::96165c01-d4e2-468d-8e4a-dc6295d1cee7" providerId="AD" clId="Web-{3E1DF2FB-79E5-5755-4D81-8CD086B4C607}" dt="2023-11-07T20:00:32.755" v="18" actId="20577"/>
        <pc:sldMkLst>
          <pc:docMk/>
          <pc:sldMk cId="53509924" sldId="292"/>
        </pc:sldMkLst>
        <pc:spChg chg="mod">
          <ac:chgData name="Michal Smíšek" userId="S::427952@muni.cz::96165c01-d4e2-468d-8e4a-dc6295d1cee7" providerId="AD" clId="Web-{3E1DF2FB-79E5-5755-4D81-8CD086B4C607}" dt="2023-11-07T20:00:32.755" v="18" actId="20577"/>
          <ac:spMkLst>
            <pc:docMk/>
            <pc:sldMk cId="53509924" sldId="292"/>
            <ac:spMk id="9" creationId="{1EB660B2-6F8A-4C00-8A5A-4D88ADE44DB7}"/>
          </ac:spMkLst>
        </pc:spChg>
      </pc:sldChg>
      <pc:sldChg chg="modSp">
        <pc:chgData name="Michal Smíšek" userId="S::427952@muni.cz::96165c01-d4e2-468d-8e4a-dc6295d1cee7" providerId="AD" clId="Web-{3E1DF2FB-79E5-5755-4D81-8CD086B4C607}" dt="2023-11-07T14:47:37.860" v="2" actId="20577"/>
        <pc:sldMkLst>
          <pc:docMk/>
          <pc:sldMk cId="3615201211" sldId="299"/>
        </pc:sldMkLst>
        <pc:spChg chg="mod">
          <ac:chgData name="Michal Smíšek" userId="S::427952@muni.cz::96165c01-d4e2-468d-8e4a-dc6295d1cee7" providerId="AD" clId="Web-{3E1DF2FB-79E5-5755-4D81-8CD086B4C607}" dt="2023-11-07T14:47:37.860" v="2" actId="20577"/>
          <ac:spMkLst>
            <pc:docMk/>
            <pc:sldMk cId="3615201211" sldId="299"/>
            <ac:spMk id="3" creationId="{8E8DE4C6-C733-4034-8D19-E848901C4AB0}"/>
          </ac:spMkLst>
        </pc:spChg>
      </pc:sldChg>
      <pc:sldChg chg="modSp">
        <pc:chgData name="Michal Smíšek" userId="S::427952@muni.cz::96165c01-d4e2-468d-8e4a-dc6295d1cee7" providerId="AD" clId="Web-{3E1DF2FB-79E5-5755-4D81-8CD086B4C607}" dt="2023-11-07T19:36:05.568" v="12" actId="20577"/>
        <pc:sldMkLst>
          <pc:docMk/>
          <pc:sldMk cId="3584685114" sldId="309"/>
        </pc:sldMkLst>
        <pc:spChg chg="mod">
          <ac:chgData name="Michal Smíšek" userId="S::427952@muni.cz::96165c01-d4e2-468d-8e4a-dc6295d1cee7" providerId="AD" clId="Web-{3E1DF2FB-79E5-5755-4D81-8CD086B4C607}" dt="2023-11-07T19:36:05.568" v="12" actId="20577"/>
          <ac:spMkLst>
            <pc:docMk/>
            <pc:sldMk cId="3584685114" sldId="309"/>
            <ac:spMk id="3" creationId="{1A46015E-2536-4351-AC47-CD231C55C6D9}"/>
          </ac:spMkLst>
        </pc:spChg>
      </pc:sldChg>
      <pc:sldChg chg="modSp">
        <pc:chgData name="Michal Smíšek" userId="S::427952@muni.cz::96165c01-d4e2-468d-8e4a-dc6295d1cee7" providerId="AD" clId="Web-{3E1DF2FB-79E5-5755-4D81-8CD086B4C607}" dt="2023-11-07T19:30:12.009" v="10" actId="1076"/>
        <pc:sldMkLst>
          <pc:docMk/>
          <pc:sldMk cId="1729278467" sldId="312"/>
        </pc:sldMkLst>
        <pc:picChg chg="mod">
          <ac:chgData name="Michal Smíšek" userId="S::427952@muni.cz::96165c01-d4e2-468d-8e4a-dc6295d1cee7" providerId="AD" clId="Web-{3E1DF2FB-79E5-5755-4D81-8CD086B4C607}" dt="2023-11-07T19:30:12.009" v="10" actId="1076"/>
          <ac:picMkLst>
            <pc:docMk/>
            <pc:sldMk cId="1729278467" sldId="312"/>
            <ac:picMk id="6" creationId="{8556929A-8C38-3920-88FF-C29C85F4A135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6T17:26:09.31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24505,'0'849'0,"850"-849"0,-850-849 0,-850 849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6T17:09:51.276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1339 1 24575,'-6'1'0,"0"1"0,0 0 0,0 0 0,0 1 0,0 0 0,0 0 0,1 0 0,-1 1 0,1-1 0,0 1 0,0 0 0,-5 7 0,0-3 0,-1 2 0,2 1 0,-1 0 0,2 1 0,-1 0 0,-7 15 0,-5 6 0,11-14 0,0 1 0,1 0 0,1 0 0,-11 42 0,-3 9 0,14-43 0,0 2 0,-6 47 0,-3 15 0,6-33 0,2 0 0,-1 115 0,7-93 0,2-67 0,-1-1 0,0 0 0,-1 0 0,0 0 0,-1 0 0,-8 17 0,-4 2 0,-21 34 0,32-56 0,0 0 0,1 0 0,0 1 0,1 0 0,0-1 0,0 1 0,1 0 0,-1 18 0,4 95 0,1-70 0,-2-26 0,-2 0 0,-1-1 0,-10 42 0,-30 80 0,2-4 0,24-61 0,12-50 0,-2-1 0,-1 0 0,-1 0 0,-19 41 0,22-61 0,0 0 0,1 1 0,1-1 0,0 1 0,1 0 0,1 1 0,-2 27 0,5-2 0,7 60 0,0-27 0,-8-30 0,-2-1 0,-2 0 0,-1 0 0,-17 62 0,8-35 0,14-68 0,-22 91 0,19-82 0,-1 0 0,0 0 0,0 0 0,-1 0 0,-1-1 0,-10 14 0,-12 16 0,-24 41 0,37-56 0,5-5 0,2-1 0,0 1 0,1 1 0,-6 24 0,-8 22 0,-34 118 0,53-178 0,0 1 0,0-1 0,0 0 0,0 0 0,-1-1 0,0 1 0,-1 0 0,-7 9 0,2-5 0,-2 0 0,1-1 0,-13 9 0,-23 27 0,41-39 0,0 0 0,-1 0 0,1 0 0,-1-1 0,-1 0 0,1 0 0,-1 0 0,0-1 0,0 0 0,0 0 0,0-1 0,-13 4 0,-23 2-10,20-4-668,-40 13 1,38-8-6149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6T17:12:18.051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1 1 24575,'30'64'0,"24"41"0,-26-56 0,-15-25 0,1 0 0,19 23 0,-12-20 0,0 2 0,-2 0 0,-1 2 0,-2 0 0,15 38 0,-26-55 0,1 1 0,1-2 0,0 1 0,0-1 0,2 0 0,-1-1 0,2 0 0,-1 0 0,2-1 0,-1 0 0,2-1 0,-1 0 0,2-1 0,-1 0 0,1-1 0,0 0 0,1-1 0,-1-1 0,2 0 0,20 6 0,135 50 0,-116-40 0,88 25 0,-123-43 0,-2-1 0,0 1 0,-1 1 0,0 0 0,0 2 0,0-1 0,16 11 0,-18-8 0,87 51 0,-89-54 0,1-1 0,0 0 0,1 0 0,-1-2 0,1 1 0,19 1 0,140-2 0,-120-5 0,0 3 0,56 8 0,20 11 0,222 5 0,-335-26 0,1 2 0,-1 0 0,0 1 0,0 1 0,0 0 0,0 1 0,23 9 0,-25-9 0,1 1 0,0-2 0,0 0 0,0-1 0,1 0 0,-1-1 0,0-1 0,1 0 0,-1-1 0,25-6 0,-9 3-273,-1 2 0,1 0 0,-1 2 0,44 6 0,-34-1-6553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6T16:49:57.212"/>
    </inkml:context>
    <inkml:brush xml:id="br0">
      <inkml:brushProperty name="width" value="0.035" units="cm"/>
      <inkml:brushProperty name="height" value="0.035" units="cm"/>
      <inkml:brushProperty name="color" value="#00A0D7"/>
    </inkml:brush>
  </inkml:definitions>
  <inkml:trace contextRef="#ctx0" brushRef="#br0">16 2980 24253,'0'-2979'0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6T16:50:14.670"/>
    </inkml:context>
    <inkml:brush xml:id="br0">
      <inkml:brushProperty name="width" value="0.035" units="cm"/>
      <inkml:brushProperty name="height" value="0.035" units="cm"/>
      <inkml:brushProperty name="color" value="#00A0D7"/>
    </inkml:brush>
  </inkml:definitions>
  <inkml:trace contextRef="#ctx0" brushRef="#br0">1860 1 24575,'-539'0'0,"529"0"0,0 0 0,0 1 0,1 1 0,-1-1 0,0 2 0,1-1 0,-19 9 0,8-1 0,-1 2 0,-21 16 0,19-12 0,-1-1 0,0-1 0,-32 13 0,47-23 0,0-1 0,0 0 0,-1 0 0,1-1 0,0 0 0,-1-1 0,1 0 0,-1-1 0,0 0 0,1 0 0,-1-1 0,1 0 0,-13-4 0,-55-19 0,44 12 0,-1 2 0,0 1 0,-61-7 0,69 13 0,1 0 0,0-1 0,0-2 0,-24-9 0,24 8 11,-1 0-1,0 2 0,0 1 1,-34-1-1,-107 5-307,88 2-823,40-2-5706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6T16:50:25.204"/>
    </inkml:context>
    <inkml:brush xml:id="br0">
      <inkml:brushProperty name="width" value="0.035" units="cm"/>
      <inkml:brushProperty name="height" value="0.035" units="cm"/>
      <inkml:brushProperty name="color" value="#00A0D7"/>
    </inkml:brush>
  </inkml:definitions>
  <inkml:trace contextRef="#ctx0" brushRef="#br0">168 1 24575,'-2'43'0,"-9"55"0,-2 22 0,11-28 0,-3 60 0,2-127 0,-1-1 0,0 0 0,-2 0 0,-12 30 0,-51 147 0,60-165 0,2 0 0,1 1 0,-3 67 0,14 287 0,8-253 0,1 34 0,-14 290-1365,-1-408-5461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6T17:06:22.31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1 743 24575,'55'-1'0,"65"-8"0,-110 8 0,1 1 0,-1 1 0,0 0 0,0 0 0,0 1 0,0 1 0,0-1 0,-1 2 0,1-1 0,-1 1 0,12 7 0,9 2 0,-25-11 0,0-1 0,1 1 0,-1-1 0,1 0 0,-1-1 0,1 1 0,-1-1 0,1 0 0,0 0 0,-1-1 0,1 0 0,-1 0 0,1 0 0,7-4 0,9-3 0,-2-1 0,27-16 0,-8 5 0,-26 13 0,37-13 0,-46 19 0,0 0 0,0 1 0,0 0 0,-1-1 0,1 1 0,0 1 0,0-1 0,0 0 0,0 1 0,-1 0 0,1 0 0,4 2 0,-5-2 0,0 0 0,0-1 0,0 1 0,0-1 0,0 0 0,0 1 0,0-1 0,0-1 0,0 1 0,-1 0 0,1-1 0,0 1 0,0-1 0,0 0 0,0 0 0,-1 0 0,1 0 0,0-1 0,-1 1 0,1-1 0,-1 1 0,4-4 0,4-4 0,0 0 0,-1-1 0,14-17 0,-14 15 0,68-91 0,-43 56 0,41-44 0,-61 76 0,0 1 0,1 1 0,0 1 0,1 0 0,1 1 0,34-18 0,-26 19 0,0-2 0,0-1 0,-2-1 0,38-29 0,-28 11 0,-25 24 0,-1 0 0,1 1 0,0-1 0,1 2 0,0-1 0,0 1 0,0 0 0,1 1 0,0 0 0,13-4 0,-13 6-87,18-3-232,-1-1-1,0-2 0,36-16 1,-39 11-6507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6T17:06:29.74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1925 81 24575,'-12'-6'0,"0"2"0,0 0 0,0 0 0,-1 1 0,1 1 0,-23-2 0,-77 2 0,56 7 0,-83 18 0,86-12 0,-92 6 0,-294-18 0,370-4 0,-132-28 0,177 26 0,-41-17 0,50 17 0,-1 0 0,0 2 0,0 0 0,0 1 0,-1 0 0,-23-2 0,9 6 29,0 2-1,0 0 0,-42 10 1,-90 29-1308,155-39 1079,-32 9-6626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6T17:07:34.892"/>
    </inkml:context>
    <inkml:brush xml:id="br0">
      <inkml:brushProperty name="width" value="0.035" units="cm"/>
      <inkml:brushProperty name="height" value="0.035" units="cm"/>
      <inkml:brushProperty name="color" value="#AB008B"/>
    </inkml:brush>
  </inkml:definitions>
  <inkml:trace contextRef="#ctx0" brushRef="#br0">0 2977 24303,'164'-2977'0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6T17:07:43.007"/>
    </inkml:context>
    <inkml:brush xml:id="br0">
      <inkml:brushProperty name="width" value="0.035" units="cm"/>
      <inkml:brushProperty name="height" value="0.035" units="cm"/>
      <inkml:brushProperty name="color" value="#AB008B"/>
    </inkml:brush>
  </inkml:definitions>
  <inkml:trace contextRef="#ctx0" brushRef="#br0">1 1 24426,'2540'846'0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6T17:09:16.522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1 90 24575,'0'0'0,"35"-1"0,0 2 0,-1 1 0,57 12 0,-43-2 0,0-3 0,1-1 0,63 2 0,-88-10 0,0-1 0,0-1 0,0-1 0,-1-1 0,1-1 0,-1-1 0,0-1 0,39-18 0,-11 1-26,55-28-1313,-82 37-5487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B70CDE-70A7-4D83-8024-480C2E02B465}" type="datetimeFigureOut">
              <a:rPr lang="cs-CZ" smtClean="0"/>
              <a:t>06.12.2024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7A8344-3D37-4D59-897B-A4BB2AA47D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0993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A8344-3D37-4D59-897B-A4BB2AA47DF2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9663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A8344-3D37-4D59-897B-A4BB2AA47DF2}" type="slidenum">
              <a:rPr lang="cs-CZ" smtClean="0"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1127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9C6765-15B9-41DC-BBB1-79AF6282B3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DE2C85A-4C57-4591-AD53-69E671F380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77DE60C-8F88-4DD3-BC4C-BE7A2F0A9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1549C-9F8A-4CD2-87E4-68E0783CA46D}" type="datetimeFigureOut">
              <a:rPr lang="cs-CZ" smtClean="0"/>
              <a:t>06.12.2024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DDBB5D3-B354-402D-AEB9-8765FB587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8316BD5-A1F5-411C-9F39-51E3195F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EF92-302A-403A-BBB5-B9F77EECA4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6440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784A7C-4F32-4641-A27D-D3FA3BD34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06FABDE-DD6A-4442-8701-F3B16BE385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E766F4F-7ABA-4AB2-82B9-7639067DD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1549C-9F8A-4CD2-87E4-68E0783CA46D}" type="datetimeFigureOut">
              <a:rPr lang="cs-CZ" smtClean="0"/>
              <a:t>06.12.2024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A50C7A4-1482-4DAD-976F-8EF371833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2E5CA78-A16F-4DDF-A2DB-95AB7463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EF92-302A-403A-BBB5-B9F77EECA4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2785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BEBF51A-BE58-47F2-99B2-8730062F24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F4AF96C-72F9-4273-A79D-6FB71CFAAB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48C3CA0-781A-42C1-A8AC-3730C99F3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1549C-9F8A-4CD2-87E4-68E0783CA46D}" type="datetimeFigureOut">
              <a:rPr lang="cs-CZ" smtClean="0"/>
              <a:t>06.12.2024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2E77CFF-D77D-4238-A0FD-39024D1D9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3F695C2-3638-4F6C-AEDC-7919DB0C4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EF92-302A-403A-BBB5-B9F77EECA4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4735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C5F763-F72D-4791-A440-D93FFFC37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6B975F-A05E-4EB1-A63B-1DE7D03090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51DD98C-F291-44BB-90A4-7E53E3FB3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1549C-9F8A-4CD2-87E4-68E0783CA46D}" type="datetimeFigureOut">
              <a:rPr lang="cs-CZ" smtClean="0"/>
              <a:t>06.12.2024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35AF129-A5E9-4539-8C2D-DF0B4CB10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30F6ADD-9ED9-44CC-B42F-FBADBB169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EF92-302A-403A-BBB5-B9F77EECA4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8553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0A9E49-FA7A-4789-960D-B4005971F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066B2F1-7042-491F-B437-53F619912C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EC8E226-A42D-4492-8E78-D81D004A7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1549C-9F8A-4CD2-87E4-68E0783CA46D}" type="datetimeFigureOut">
              <a:rPr lang="cs-CZ" smtClean="0"/>
              <a:t>06.12.2024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AC2934A-0F7F-4807-A768-665E8967C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7E41948-32A7-486A-B49F-6EBC3F718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EF92-302A-403A-BBB5-B9F77EECA4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4316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6DF505-5297-49CE-A2B4-E572CCBD9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F98266-4058-43ED-B06B-CCC65B8A36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3EA5E51-040B-4235-83B1-6257203F24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A80C5A5-2447-4DD0-A18F-CAC897257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1549C-9F8A-4CD2-87E4-68E0783CA46D}" type="datetimeFigureOut">
              <a:rPr lang="cs-CZ" smtClean="0"/>
              <a:t>06.12.2024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69FAF9C-D6FE-4854-8E5A-E307DABB5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D55C5FD-3044-4E72-8F32-D247B6B09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EF92-302A-403A-BBB5-B9F77EECA4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9624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71448F-816E-433A-B954-98327DFFE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74FAEDB-EDFB-458F-B240-9A134A2D4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FB8206-B11F-4C19-9CB3-F69DF3F298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7E64AB3-5F3F-4962-B340-0191D80F79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0E75AD7-B0D7-47BD-A40E-312D4649E7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BD8D005-F0A3-45E8-88B3-4DA59CB06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1549C-9F8A-4CD2-87E4-68E0783CA46D}" type="datetimeFigureOut">
              <a:rPr lang="cs-CZ" smtClean="0"/>
              <a:t>06.12.2024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56F8256-0928-4E35-AD2A-32BE62ED5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0FBE4AF-92DF-433E-A455-86278E96F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EF92-302A-403A-BBB5-B9F77EECA4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9419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E28142-DC2E-4DCC-9D93-8DFBCFD5B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1B13D7A-160D-430E-85D9-E09450FE9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1549C-9F8A-4CD2-87E4-68E0783CA46D}" type="datetimeFigureOut">
              <a:rPr lang="cs-CZ" smtClean="0"/>
              <a:t>06.12.2024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2BBCC26-3EE6-49D1-A665-136B92B7C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8341D89-552D-4D88-9C97-D6228736A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EF92-302A-403A-BBB5-B9F77EECA4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2465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ABD710B-B7EC-4DF2-9AAC-0FB64103E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1549C-9F8A-4CD2-87E4-68E0783CA46D}" type="datetimeFigureOut">
              <a:rPr lang="cs-CZ" smtClean="0"/>
              <a:t>06.12.2024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EC3D3FC-FCF3-4C53-923D-AF8F3EEAA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59120C2-45ED-4087-857E-FD21CBBE7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EF92-302A-403A-BBB5-B9F77EECA4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1065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F15C56-A341-4997-93D9-D87E8213B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7BDE01-FC45-4D69-895D-040E185D9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C2F510B-70D5-4FA7-B404-7A75FA394F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5DCBD9E-D0B9-46C5-B775-EDB68A9C2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1549C-9F8A-4CD2-87E4-68E0783CA46D}" type="datetimeFigureOut">
              <a:rPr lang="cs-CZ" smtClean="0"/>
              <a:t>06.12.2024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7D195E8-D2C4-4DFD-856A-2594E0B75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6441E83-C393-4B0D-93C9-E93F77EEA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EF92-302A-403A-BBB5-B9F77EECA4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6381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576AE3-EE10-45B3-A617-453EBDFE4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E6B72130-C76C-44BF-A01E-33A940F04A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2184C23-5897-47BE-9DEB-143395F93D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BB35EB8-872E-4AFA-BFE7-DA88AE56E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1549C-9F8A-4CD2-87E4-68E0783CA46D}" type="datetimeFigureOut">
              <a:rPr lang="cs-CZ" smtClean="0"/>
              <a:t>06.12.2024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ED63976-FAE0-4F1F-9874-53F6F38ED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0D03FD8-80D8-4DC1-8FC4-49831B5D6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EF92-302A-403A-BBB5-B9F77EECA4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0771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E055FBC-1240-45CA-B617-C43BAEAB8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5624219-330A-4610-A14F-34E6473E2D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F8B3A28-8A57-41B4-9D71-B8959795D6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81549C-9F8A-4CD2-87E4-68E0783CA46D}" type="datetimeFigureOut">
              <a:rPr lang="cs-CZ" smtClean="0"/>
              <a:t>06.12.2024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D2BF22D-B156-40E3-887C-C19C63E514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5AA4ACF-E346-4D0D-A9C9-26CBBE69B5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BEF92-302A-403A-BBB5-B9F77EECA4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7015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customXml" Target="../ink/ink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28.png"/><Relationship Id="rId18" Type="http://schemas.openxmlformats.org/officeDocument/2006/relationships/customXml" Target="../ink/ink9.xml"/><Relationship Id="rId3" Type="http://schemas.openxmlformats.org/officeDocument/2006/relationships/image" Target="../media/image22.png"/><Relationship Id="rId21" Type="http://schemas.openxmlformats.org/officeDocument/2006/relationships/image" Target="../media/image32.png"/><Relationship Id="rId7" Type="http://schemas.openxmlformats.org/officeDocument/2006/relationships/image" Target="../media/image25.png"/><Relationship Id="rId12" Type="http://schemas.openxmlformats.org/officeDocument/2006/relationships/customXml" Target="../ink/ink6.xml"/><Relationship Id="rId17" Type="http://schemas.openxmlformats.org/officeDocument/2006/relationships/image" Target="../media/image30.png"/><Relationship Id="rId2" Type="http://schemas.openxmlformats.org/officeDocument/2006/relationships/image" Target="../media/image21.png"/><Relationship Id="rId16" Type="http://schemas.openxmlformats.org/officeDocument/2006/relationships/customXml" Target="../ink/ink8.xml"/><Relationship Id="rId20" Type="http://schemas.openxmlformats.org/officeDocument/2006/relationships/customXml" Target="../ink/ink10.xml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3.xml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23" Type="http://schemas.openxmlformats.org/officeDocument/2006/relationships/image" Target="../media/image33.png"/><Relationship Id="rId10" Type="http://schemas.openxmlformats.org/officeDocument/2006/relationships/customXml" Target="../ink/ink5.xml"/><Relationship Id="rId19" Type="http://schemas.openxmlformats.org/officeDocument/2006/relationships/image" Target="../media/image31.png"/><Relationship Id="rId4" Type="http://schemas.openxmlformats.org/officeDocument/2006/relationships/customXml" Target="../ink/ink2.xml"/><Relationship Id="rId9" Type="http://schemas.openxmlformats.org/officeDocument/2006/relationships/image" Target="../media/image26.png"/><Relationship Id="rId14" Type="http://schemas.openxmlformats.org/officeDocument/2006/relationships/customXml" Target="../ink/ink7.xml"/><Relationship Id="rId22" Type="http://schemas.openxmlformats.org/officeDocument/2006/relationships/customXml" Target="../ink/ink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exteriér, obloha, příroda, hora&#10;&#10;Popis byl vytvořen automaticky">
            <a:extLst>
              <a:ext uri="{FF2B5EF4-FFF2-40B4-BE49-F238E27FC236}">
                <a16:creationId xmlns:a16="http://schemas.microsoft.com/office/drawing/2014/main" id="{1E1CB2C7-8F1F-4779-B9E5-35799F3CAE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4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04D9821-8777-480B-B828-B3D2C52DF7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5200">
                <a:solidFill>
                  <a:srgbClr val="FFFFFF"/>
                </a:solidFill>
              </a:rPr>
              <a:t>Novopalácové období na Krétě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44E4BDC-6209-425A-ADE9-B161747F0B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(MM </a:t>
            </a:r>
            <a:r>
              <a:rPr lang="cs-CZ">
                <a:solidFill>
                  <a:srgbClr val="FFFFFF"/>
                </a:solidFill>
              </a:rPr>
              <a:t>III-LM IB)</a:t>
            </a:r>
          </a:p>
        </p:txBody>
      </p:sp>
    </p:spTree>
    <p:extLst>
      <p:ext uri="{BB962C8B-B14F-4D97-AF65-F5344CB8AC3E}">
        <p14:creationId xmlns:p14="http://schemas.microsoft.com/office/powerpoint/2010/main" val="1339892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A7DFE16E-1607-4978-A509-C182863CD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Knossos pillar hall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Zástupný obsah 17">
            <a:extLst>
              <a:ext uri="{FF2B5EF4-FFF2-40B4-BE49-F238E27FC236}">
                <a16:creationId xmlns:a16="http://schemas.microsoft.com/office/drawing/2014/main" id="{5D6EA0D4-042A-4943-8F1B-68E57893AC6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9" r="4517" b="2"/>
          <a:stretch/>
        </p:blipFill>
        <p:spPr>
          <a:xfrm>
            <a:off x="719847" y="2426818"/>
            <a:ext cx="4426085" cy="4246356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Zástupný obsah 11" descr="Obsah obrázku exteriér, skála, příroda, kámen&#10;&#10;Popis byl vytvořen automaticky">
            <a:extLst>
              <a:ext uri="{FF2B5EF4-FFF2-40B4-BE49-F238E27FC236}">
                <a16:creationId xmlns:a16="http://schemas.microsoft.com/office/drawing/2014/main" id="{64FFC8CC-2640-4C60-A633-37548AA198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9447"/>
          <a:stretch/>
        </p:blipFill>
        <p:spPr>
          <a:xfrm>
            <a:off x="6445073" y="2881793"/>
            <a:ext cx="5455917" cy="308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877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25B367C3-0AE9-CF81-CA60-A27B816A9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Knossos</a:t>
            </a:r>
            <a:r>
              <a:rPr lang="cs-CZ" dirty="0"/>
              <a:t>: Světlík (</a:t>
            </a:r>
            <a:r>
              <a:rPr lang="cs-CZ" dirty="0" err="1"/>
              <a:t>Light</a:t>
            </a:r>
            <a:r>
              <a:rPr lang="cs-CZ" dirty="0"/>
              <a:t> </a:t>
            </a:r>
            <a:r>
              <a:rPr lang="cs-CZ" dirty="0" err="1"/>
              <a:t>well</a:t>
            </a:r>
            <a:r>
              <a:rPr lang="cs-CZ" dirty="0"/>
              <a:t>) </a:t>
            </a:r>
          </a:p>
        </p:txBody>
      </p:sp>
      <p:pic>
        <p:nvPicPr>
          <p:cNvPr id="8" name="Zástupný obsah 7" descr="Obsah obrázku interiér, zeď, patro, dřez&#10;&#10;Popis byl vytvořen automaticky">
            <a:extLst>
              <a:ext uri="{FF2B5EF4-FFF2-40B4-BE49-F238E27FC236}">
                <a16:creationId xmlns:a16="http://schemas.microsoft.com/office/drawing/2014/main" id="{AF6D246F-C6DA-5F21-6229-5BC82B052B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00" y="1734630"/>
            <a:ext cx="6344326" cy="4758245"/>
          </a:xfrm>
        </p:spPr>
      </p:pic>
    </p:spTree>
    <p:extLst>
      <p:ext uri="{BB962C8B-B14F-4D97-AF65-F5344CB8AC3E}">
        <p14:creationId xmlns:p14="http://schemas.microsoft.com/office/powerpoint/2010/main" val="4247393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3043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Zástupný obsah 7" descr="Obsah obrázku hora, exteriér, skála, příroda&#10;&#10;Popis byl vytvořen automaticky">
            <a:extLst>
              <a:ext uri="{FF2B5EF4-FFF2-40B4-BE49-F238E27FC236}">
                <a16:creationId xmlns:a16="http://schemas.microsoft.com/office/drawing/2014/main" id="{E344D9E3-117E-4A3F-B960-C3594B6B5E4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8" b="13307"/>
          <a:stretch/>
        </p:blipFill>
        <p:spPr>
          <a:xfrm>
            <a:off x="642939" y="363538"/>
            <a:ext cx="5582764" cy="4392613"/>
          </a:xfrm>
          <a:prstGeom prst="rect">
            <a:avLst/>
          </a:prstGeom>
        </p:spPr>
      </p:pic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24FC7A18-C590-4444-831E-742F070B07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21"/>
          <a:stretch/>
        </p:blipFill>
        <p:spPr>
          <a:xfrm>
            <a:off x="6965004" y="363538"/>
            <a:ext cx="4582471" cy="439261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FBBA95B-1C9D-4F89-AAF9-09160D2FE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532214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Malia – Pillar crypt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Rukopis 4">
                <a:extLst>
                  <a:ext uri="{FF2B5EF4-FFF2-40B4-BE49-F238E27FC236}">
                    <a16:creationId xmlns:a16="http://schemas.microsoft.com/office/drawing/2014/main" id="{3A45BEC7-3D8F-8B54-632A-D72225FE637A}"/>
                  </a:ext>
                </a:extLst>
              </p14:cNvPr>
              <p14:cNvContentPartPr/>
              <p14:nvPr/>
            </p14:nvContentPartPr>
            <p14:xfrm>
              <a:off x="10037179" y="3156708"/>
              <a:ext cx="306360" cy="306000"/>
            </p14:xfrm>
          </p:contentPart>
        </mc:Choice>
        <mc:Fallback xmlns="">
          <p:pic>
            <p:nvPicPr>
              <p:cNvPr id="5" name="Rukopis 4">
                <a:extLst>
                  <a:ext uri="{FF2B5EF4-FFF2-40B4-BE49-F238E27FC236}">
                    <a16:creationId xmlns:a16="http://schemas.microsoft.com/office/drawing/2014/main" id="{3A45BEC7-3D8F-8B54-632A-D72225FE637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031059" y="3150588"/>
                <a:ext cx="318600" cy="318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104411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3F48BA1-AD6B-452C-B770-00F6BA53D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 err="1">
                <a:solidFill>
                  <a:srgbClr val="FFFFFF"/>
                </a:solidFill>
              </a:rPr>
              <a:t>Zakros</a:t>
            </a:r>
            <a:r>
              <a:rPr lang="en-US" sz="5400" dirty="0">
                <a:solidFill>
                  <a:srgbClr val="FFFFFF"/>
                </a:solidFill>
              </a:rPr>
              <a:t> - Minoan Hall system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E32B6904-562D-4469-8D65-8D1A879F00B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67" y="2741123"/>
            <a:ext cx="5455917" cy="336902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A8DF6DD5-D78A-438D-8752-A73EF64BD22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073" y="3070236"/>
            <a:ext cx="5455917" cy="271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8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54D570C-2B50-4EC5-A91F-FBE540A19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Phaistos – Lustral basin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DD4555C8-7CA3-422F-AF6E-EBDC355CB17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32" y="307731"/>
            <a:ext cx="5092532" cy="3997637"/>
          </a:xfrm>
          <a:prstGeom prst="rect">
            <a:avLst/>
          </a:prstGeom>
        </p:spPr>
      </p:pic>
      <p:pic>
        <p:nvPicPr>
          <p:cNvPr id="8" name="Zástupný obsah 7" descr="Obsah obrázku zeď, interiér, kámen, koupelna&#10;&#10;Popis byl vytvořen automaticky">
            <a:extLst>
              <a:ext uri="{FF2B5EF4-FFF2-40B4-BE49-F238E27FC236}">
                <a16:creationId xmlns:a16="http://schemas.microsoft.com/office/drawing/2014/main" id="{97B005E4-D2F9-4387-97F6-1B101F284DE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043" y="328780"/>
            <a:ext cx="5455917" cy="3955539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8356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2D4954-C5EB-4474-9A8A-83EA7B8AD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Architektura - minojské vily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0396F46-B0F5-4187-8E72-5E01DA446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4671"/>
            <a:ext cx="10515600" cy="4692292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Obvykle se jednalo o poměrně velké budovy. Většinou pravděpodobně se dvěma poschodími</a:t>
            </a:r>
          </a:p>
          <a:p>
            <a:r>
              <a:rPr lang="cs-CZ" dirty="0"/>
              <a:t>Objevují se zde podobné prvky jako v palácích např. minojské haly, očistné nádrže, sloupové krypty, centrální nádvoří. Rovněž se zde nacházejí doklady administrativy (písmo a pečeti), což naznačuje, že minimálně některé z těchto budov byly s paláci v kontaktu a mohly představovat závislá centra</a:t>
            </a:r>
          </a:p>
          <a:p>
            <a:r>
              <a:rPr lang="cs-CZ" dirty="0"/>
              <a:t>Mnohdy však není zcela jasné k čemu jednotlivé vily přesně sloužily. V některých případech se zřejmě mohlo jednat např. farmářské usedlosti (zejména „vily“ na východě), administrativní či jiná centra, rezidence nobility (zejména vily v centrální části ostrova)</a:t>
            </a:r>
          </a:p>
          <a:p>
            <a:r>
              <a:rPr lang="cs-CZ" dirty="0"/>
              <a:t>Někteří badatelé se snažily vytvořit jejich typologii. Například podle umístění (např. venkovské a městské vily). Většina venkovských vil v centrální části ostrova nicméně patrně představuje hlavní budovy doposud neodkrytých sídlišť a nikoliv osamoceně stojící budovy</a:t>
            </a:r>
          </a:p>
        </p:txBody>
      </p:sp>
    </p:spTree>
    <p:extLst>
      <p:ext uri="{BB962C8B-B14F-4D97-AF65-F5344CB8AC3E}">
        <p14:creationId xmlns:p14="http://schemas.microsoft.com/office/powerpoint/2010/main" val="7327703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5C21652-5E26-42EE-9D6D-A3F19E4E7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Hagia Triada</a:t>
            </a:r>
          </a:p>
        </p:txBody>
      </p:sp>
      <p:pic>
        <p:nvPicPr>
          <p:cNvPr id="7" name="Zástupný obsah 6" descr="Obsah obrázku text&#10;&#10;Popis byl vytvořen automaticky">
            <a:extLst>
              <a:ext uri="{FF2B5EF4-FFF2-40B4-BE49-F238E27FC236}">
                <a16:creationId xmlns:a16="http://schemas.microsoft.com/office/drawing/2014/main" id="{7B6032E9-6931-404A-910B-BAC7152F587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47" y="307731"/>
            <a:ext cx="4230303" cy="3997637"/>
          </a:xfrm>
          <a:prstGeom prst="rect">
            <a:avLst/>
          </a:prstGeom>
        </p:spPr>
      </p:pic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992D9570-A3E1-49EA-86FC-8AC1FBC305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992" y="307731"/>
            <a:ext cx="5384019" cy="399763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80953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6DEFE6B8-9A4C-4C0F-8774-14338F52F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Další příklady minojských vil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38B79899-7531-4AF3-8E23-D5458B6AB4E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570" y="2299118"/>
            <a:ext cx="3871361" cy="436433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8EE9E38B-B93D-4DB3-A075-A8C0E706B2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664" y="2426818"/>
            <a:ext cx="4480734" cy="3997637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9EA19D8-F812-5AAA-8324-BA141809FEEC}"/>
              </a:ext>
            </a:extLst>
          </p:cNvPr>
          <p:cNvSpPr txBox="1"/>
          <p:nvPr/>
        </p:nvSpPr>
        <p:spPr>
          <a:xfrm>
            <a:off x="3446376" y="4061341"/>
            <a:ext cx="1415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h1= minojská hala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C1FC1294-B39E-FBAF-5680-634F3C15780F}"/>
                  </a:ext>
                </a:extLst>
              </p14:cNvPr>
              <p14:cNvContentPartPr/>
              <p14:nvPr/>
            </p14:nvContentPartPr>
            <p14:xfrm>
              <a:off x="4100059" y="2938548"/>
              <a:ext cx="720" cy="1072800"/>
            </p14:xfrm>
          </p:contentPart>
        </mc:Choice>
        <mc:Fallback xmlns=""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C1FC1294-B39E-FBAF-5680-634F3C15780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87819" y="2932428"/>
                <a:ext cx="25200" cy="108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Rukopis 8">
                <a:extLst>
                  <a:ext uri="{FF2B5EF4-FFF2-40B4-BE49-F238E27FC236}">
                    <a16:creationId xmlns:a16="http://schemas.microsoft.com/office/drawing/2014/main" id="{A4DFFBE6-3DDA-1C68-8279-B1D11BED1987}"/>
                  </a:ext>
                </a:extLst>
              </p14:cNvPr>
              <p14:cNvContentPartPr/>
              <p14:nvPr/>
            </p14:nvContentPartPr>
            <p14:xfrm>
              <a:off x="2732419" y="4365228"/>
              <a:ext cx="669960" cy="58320"/>
            </p14:xfrm>
          </p:contentPart>
        </mc:Choice>
        <mc:Fallback xmlns="">
          <p:pic>
            <p:nvPicPr>
              <p:cNvPr id="9" name="Rukopis 8">
                <a:extLst>
                  <a:ext uri="{FF2B5EF4-FFF2-40B4-BE49-F238E27FC236}">
                    <a16:creationId xmlns:a16="http://schemas.microsoft.com/office/drawing/2014/main" id="{A4DFFBE6-3DDA-1C68-8279-B1D11BED198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26299" y="4359108"/>
                <a:ext cx="682200" cy="7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Rukopis 10">
                <a:extLst>
                  <a:ext uri="{FF2B5EF4-FFF2-40B4-BE49-F238E27FC236}">
                    <a16:creationId xmlns:a16="http://schemas.microsoft.com/office/drawing/2014/main" id="{D434D756-6181-5C24-125E-9EE3ECB01F5F}"/>
                  </a:ext>
                </a:extLst>
              </p14:cNvPr>
              <p14:cNvContentPartPr/>
              <p14:nvPr/>
            </p14:nvContentPartPr>
            <p14:xfrm>
              <a:off x="3488779" y="4512828"/>
              <a:ext cx="60840" cy="823680"/>
            </p14:xfrm>
          </p:contentPart>
        </mc:Choice>
        <mc:Fallback xmlns="">
          <p:pic>
            <p:nvPicPr>
              <p:cNvPr id="11" name="Rukopis 10">
                <a:extLst>
                  <a:ext uri="{FF2B5EF4-FFF2-40B4-BE49-F238E27FC236}">
                    <a16:creationId xmlns:a16="http://schemas.microsoft.com/office/drawing/2014/main" id="{D434D756-6181-5C24-125E-9EE3ECB01F5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82659" y="4506708"/>
                <a:ext cx="73080" cy="83592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ovéPole 12">
            <a:extLst>
              <a:ext uri="{FF2B5EF4-FFF2-40B4-BE49-F238E27FC236}">
                <a16:creationId xmlns:a16="http://schemas.microsoft.com/office/drawing/2014/main" id="{9555D32E-D6B4-FFB1-A61F-620EA0062C89}"/>
              </a:ext>
            </a:extLst>
          </p:cNvPr>
          <p:cNvSpPr txBox="1"/>
          <p:nvPr/>
        </p:nvSpPr>
        <p:spPr>
          <a:xfrm>
            <a:off x="5161931" y="2517058"/>
            <a:ext cx="954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/>
              <a:t>pc</a:t>
            </a:r>
            <a:r>
              <a:rPr lang="cs-CZ" sz="1200" dirty="0"/>
              <a:t>= sloupová krypta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1BDF7DDC-FDE5-01CE-BEAE-D38360AD8506}"/>
              </a:ext>
            </a:extLst>
          </p:cNvPr>
          <p:cNvSpPr txBox="1"/>
          <p:nvPr/>
        </p:nvSpPr>
        <p:spPr>
          <a:xfrm>
            <a:off x="647882" y="4071222"/>
            <a:ext cx="749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/>
              <a:t>pc</a:t>
            </a:r>
            <a:r>
              <a:rPr lang="cs-CZ" sz="1200" dirty="0"/>
              <a:t>= sloupová krypta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6" name="Rukopis 15">
                <a:extLst>
                  <a:ext uri="{FF2B5EF4-FFF2-40B4-BE49-F238E27FC236}">
                    <a16:creationId xmlns:a16="http://schemas.microsoft.com/office/drawing/2014/main" id="{2B28812E-97D8-1284-BBDA-3BFC8D7823B9}"/>
                  </a:ext>
                </a:extLst>
              </p14:cNvPr>
              <p14:cNvContentPartPr/>
              <p14:nvPr/>
            </p14:nvContentPartPr>
            <p14:xfrm>
              <a:off x="1415539" y="4117908"/>
              <a:ext cx="579600" cy="282960"/>
            </p14:xfrm>
          </p:contentPart>
        </mc:Choice>
        <mc:Fallback xmlns="">
          <p:pic>
            <p:nvPicPr>
              <p:cNvPr id="16" name="Rukopis 15">
                <a:extLst>
                  <a:ext uri="{FF2B5EF4-FFF2-40B4-BE49-F238E27FC236}">
                    <a16:creationId xmlns:a16="http://schemas.microsoft.com/office/drawing/2014/main" id="{2B28812E-97D8-1284-BBDA-3BFC8D7823B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409419" y="4111788"/>
                <a:ext cx="591840" cy="29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8" name="Rukopis 17">
                <a:extLst>
                  <a:ext uri="{FF2B5EF4-FFF2-40B4-BE49-F238E27FC236}">
                    <a16:creationId xmlns:a16="http://schemas.microsoft.com/office/drawing/2014/main" id="{2F3BAF0D-CF6D-EA4F-1CF6-82CCBD37F036}"/>
                  </a:ext>
                </a:extLst>
              </p14:cNvPr>
              <p14:cNvContentPartPr/>
              <p14:nvPr/>
            </p14:nvContentPartPr>
            <p14:xfrm>
              <a:off x="4508299" y="2763588"/>
              <a:ext cx="693000" cy="39240"/>
            </p14:xfrm>
          </p:contentPart>
        </mc:Choice>
        <mc:Fallback xmlns="">
          <p:pic>
            <p:nvPicPr>
              <p:cNvPr id="18" name="Rukopis 17">
                <a:extLst>
                  <a:ext uri="{FF2B5EF4-FFF2-40B4-BE49-F238E27FC236}">
                    <a16:creationId xmlns:a16="http://schemas.microsoft.com/office/drawing/2014/main" id="{2F3BAF0D-CF6D-EA4F-1CF6-82CCBD37F03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502179" y="2757468"/>
                <a:ext cx="705240" cy="51480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TextovéPole 19">
            <a:extLst>
              <a:ext uri="{FF2B5EF4-FFF2-40B4-BE49-F238E27FC236}">
                <a16:creationId xmlns:a16="http://schemas.microsoft.com/office/drawing/2014/main" id="{EA302FC9-3BBA-EA29-A7FB-C88F291C2FEE}"/>
              </a:ext>
            </a:extLst>
          </p:cNvPr>
          <p:cNvSpPr txBox="1"/>
          <p:nvPr/>
        </p:nvSpPr>
        <p:spPr>
          <a:xfrm>
            <a:off x="1838632" y="5336508"/>
            <a:ext cx="1042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lb=očistná nádrž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2" name="Rukopis 21">
                <a:extLst>
                  <a:ext uri="{FF2B5EF4-FFF2-40B4-BE49-F238E27FC236}">
                    <a16:creationId xmlns:a16="http://schemas.microsoft.com/office/drawing/2014/main" id="{8E5C5F61-403E-0BEB-54B8-778015CEBC9E}"/>
                  </a:ext>
                </a:extLst>
              </p14:cNvPr>
              <p14:cNvContentPartPr/>
              <p14:nvPr/>
            </p14:nvContentPartPr>
            <p14:xfrm>
              <a:off x="2703619" y="4168668"/>
              <a:ext cx="59400" cy="1072080"/>
            </p14:xfrm>
          </p:contentPart>
        </mc:Choice>
        <mc:Fallback xmlns="">
          <p:pic>
            <p:nvPicPr>
              <p:cNvPr id="22" name="Rukopis 21">
                <a:extLst>
                  <a:ext uri="{FF2B5EF4-FFF2-40B4-BE49-F238E27FC236}">
                    <a16:creationId xmlns:a16="http://schemas.microsoft.com/office/drawing/2014/main" id="{8E5C5F61-403E-0BEB-54B8-778015CEBC9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697499" y="4162548"/>
                <a:ext cx="71640" cy="108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4" name="Rukopis 23">
                <a:extLst>
                  <a:ext uri="{FF2B5EF4-FFF2-40B4-BE49-F238E27FC236}">
                    <a16:creationId xmlns:a16="http://schemas.microsoft.com/office/drawing/2014/main" id="{779407DF-D738-B540-D4B7-5F3A0CE9B601}"/>
                  </a:ext>
                </a:extLst>
              </p14:cNvPr>
              <p14:cNvContentPartPr/>
              <p14:nvPr/>
            </p14:nvContentPartPr>
            <p14:xfrm>
              <a:off x="2496979" y="5623788"/>
              <a:ext cx="914760" cy="304920"/>
            </p14:xfrm>
          </p:contentPart>
        </mc:Choice>
        <mc:Fallback xmlns="">
          <p:pic>
            <p:nvPicPr>
              <p:cNvPr id="24" name="Rukopis 23">
                <a:extLst>
                  <a:ext uri="{FF2B5EF4-FFF2-40B4-BE49-F238E27FC236}">
                    <a16:creationId xmlns:a16="http://schemas.microsoft.com/office/drawing/2014/main" id="{779407DF-D738-B540-D4B7-5F3A0CE9B60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490859" y="5617668"/>
                <a:ext cx="927000" cy="317160"/>
              </a:xfrm>
              <a:prstGeom prst="rect">
                <a:avLst/>
              </a:prstGeom>
            </p:spPr>
          </p:pic>
        </mc:Fallback>
      </mc:AlternateContent>
      <p:sp>
        <p:nvSpPr>
          <p:cNvPr id="25" name="TextovéPole 24">
            <a:extLst>
              <a:ext uri="{FF2B5EF4-FFF2-40B4-BE49-F238E27FC236}">
                <a16:creationId xmlns:a16="http://schemas.microsoft.com/office/drawing/2014/main" id="{34702F62-495E-E512-B6C5-89B7D15F9D37}"/>
              </a:ext>
            </a:extLst>
          </p:cNvPr>
          <p:cNvSpPr txBox="1"/>
          <p:nvPr/>
        </p:nvSpPr>
        <p:spPr>
          <a:xfrm>
            <a:off x="2659092" y="2661248"/>
            <a:ext cx="914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/>
              <a:t>lw</a:t>
            </a:r>
            <a:r>
              <a:rPr lang="cs-CZ" sz="1200" dirty="0"/>
              <a:t>=světlík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7" name="Rukopis 26">
                <a:extLst>
                  <a:ext uri="{FF2B5EF4-FFF2-40B4-BE49-F238E27FC236}">
                    <a16:creationId xmlns:a16="http://schemas.microsoft.com/office/drawing/2014/main" id="{0B313357-185A-46E9-8510-9726223F2127}"/>
                  </a:ext>
                </a:extLst>
              </p14:cNvPr>
              <p14:cNvContentPartPr/>
              <p14:nvPr/>
            </p14:nvContentPartPr>
            <p14:xfrm>
              <a:off x="3234619" y="2858268"/>
              <a:ext cx="318960" cy="52200"/>
            </p14:xfrm>
          </p:contentPart>
        </mc:Choice>
        <mc:Fallback xmlns="">
          <p:pic>
            <p:nvPicPr>
              <p:cNvPr id="27" name="Rukopis 26">
                <a:extLst>
                  <a:ext uri="{FF2B5EF4-FFF2-40B4-BE49-F238E27FC236}">
                    <a16:creationId xmlns:a16="http://schemas.microsoft.com/office/drawing/2014/main" id="{0B313357-185A-46E9-8510-9726223F2127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228499" y="2852148"/>
                <a:ext cx="33120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8" name="Rukopis 27">
                <a:extLst>
                  <a:ext uri="{FF2B5EF4-FFF2-40B4-BE49-F238E27FC236}">
                    <a16:creationId xmlns:a16="http://schemas.microsoft.com/office/drawing/2014/main" id="{B5C97727-87C0-4C3D-B9D9-CC2B8C16A6D4}"/>
                  </a:ext>
                </a:extLst>
              </p14:cNvPr>
              <p14:cNvContentPartPr/>
              <p14:nvPr/>
            </p14:nvContentPartPr>
            <p14:xfrm>
              <a:off x="2320219" y="2959068"/>
              <a:ext cx="482400" cy="1389960"/>
            </p14:xfrm>
          </p:contentPart>
        </mc:Choice>
        <mc:Fallback xmlns="">
          <p:pic>
            <p:nvPicPr>
              <p:cNvPr id="28" name="Rukopis 27">
                <a:extLst>
                  <a:ext uri="{FF2B5EF4-FFF2-40B4-BE49-F238E27FC236}">
                    <a16:creationId xmlns:a16="http://schemas.microsoft.com/office/drawing/2014/main" id="{B5C97727-87C0-4C3D-B9D9-CC2B8C16A6D4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314099" y="2952948"/>
                <a:ext cx="494640" cy="140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9" name="Rukopis 28">
                <a:extLst>
                  <a:ext uri="{FF2B5EF4-FFF2-40B4-BE49-F238E27FC236}">
                    <a16:creationId xmlns:a16="http://schemas.microsoft.com/office/drawing/2014/main" id="{185CE0FA-5179-397F-6789-359DA85806D7}"/>
                  </a:ext>
                </a:extLst>
              </p14:cNvPr>
              <p14:cNvContentPartPr/>
              <p14:nvPr/>
            </p14:nvContentPartPr>
            <p14:xfrm>
              <a:off x="3027979" y="3008388"/>
              <a:ext cx="982080" cy="411120"/>
            </p14:xfrm>
          </p:contentPart>
        </mc:Choice>
        <mc:Fallback xmlns="">
          <p:pic>
            <p:nvPicPr>
              <p:cNvPr id="29" name="Rukopis 28">
                <a:extLst>
                  <a:ext uri="{FF2B5EF4-FFF2-40B4-BE49-F238E27FC236}">
                    <a16:creationId xmlns:a16="http://schemas.microsoft.com/office/drawing/2014/main" id="{185CE0FA-5179-397F-6789-359DA85806D7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21859" y="3002268"/>
                <a:ext cx="994320" cy="423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41858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2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A5311C6-B0B4-48C0-B25E-0C3928267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cs-CZ" sz="4200" dirty="0" err="1">
                <a:solidFill>
                  <a:srgbClr val="FFFFFF"/>
                </a:solidFill>
              </a:rPr>
              <a:t>Villa</a:t>
            </a:r>
            <a:r>
              <a:rPr lang="cs-CZ" sz="4200" dirty="0">
                <a:solidFill>
                  <a:srgbClr val="FFFFFF"/>
                </a:solidFill>
              </a:rPr>
              <a:t> </a:t>
            </a:r>
            <a:r>
              <a:rPr lang="en-US" sz="4200" dirty="0" err="1">
                <a:solidFill>
                  <a:srgbClr val="FFFFFF"/>
                </a:solidFill>
              </a:rPr>
              <a:t>Vathypetro</a:t>
            </a:r>
            <a:r>
              <a:rPr lang="en-US" sz="4200" dirty="0">
                <a:solidFill>
                  <a:srgbClr val="FFFFFF"/>
                </a:solidFill>
              </a:rPr>
              <a:t>: v</a:t>
            </a:r>
            <a:r>
              <a:rPr lang="cs-CZ" sz="4200" dirty="0" err="1">
                <a:solidFill>
                  <a:srgbClr val="FFFFFF"/>
                </a:solidFill>
              </a:rPr>
              <a:t>levo</a:t>
            </a:r>
            <a:r>
              <a:rPr lang="cs-CZ" sz="4200" dirty="0">
                <a:solidFill>
                  <a:srgbClr val="FFFFFF"/>
                </a:solidFill>
              </a:rPr>
              <a:t>:</a:t>
            </a:r>
            <a:r>
              <a:rPr lang="en-US" sz="4200" dirty="0">
                <a:solidFill>
                  <a:srgbClr val="FFFFFF"/>
                </a:solidFill>
              </a:rPr>
              <a:t> </a:t>
            </a:r>
            <a:r>
              <a:rPr lang="en-US" sz="4200" dirty="0" err="1">
                <a:solidFill>
                  <a:srgbClr val="FFFFFF"/>
                </a:solidFill>
              </a:rPr>
              <a:t>plán</a:t>
            </a:r>
            <a:r>
              <a:rPr lang="en-US" sz="4200" dirty="0">
                <a:solidFill>
                  <a:srgbClr val="FFFFFF"/>
                </a:solidFill>
              </a:rPr>
              <a:t> </a:t>
            </a:r>
            <a:r>
              <a:rPr lang="en-US" sz="4200" dirty="0" err="1">
                <a:solidFill>
                  <a:srgbClr val="FFFFFF"/>
                </a:solidFill>
              </a:rPr>
              <a:t>lokality</a:t>
            </a:r>
            <a:r>
              <a:rPr lang="en-US" sz="4200" dirty="0">
                <a:solidFill>
                  <a:srgbClr val="FFFFFF"/>
                </a:solidFill>
              </a:rPr>
              <a:t>, v</a:t>
            </a:r>
            <a:r>
              <a:rPr lang="cs-CZ" sz="4200" dirty="0" err="1">
                <a:solidFill>
                  <a:srgbClr val="FFFFFF"/>
                </a:solidFill>
              </a:rPr>
              <a:t>pravo</a:t>
            </a:r>
            <a:r>
              <a:rPr lang="cs-CZ" sz="4200" dirty="0">
                <a:solidFill>
                  <a:srgbClr val="FFFFFF"/>
                </a:solidFill>
              </a:rPr>
              <a:t>:</a:t>
            </a:r>
            <a:r>
              <a:rPr lang="en-US" sz="4200" dirty="0">
                <a:solidFill>
                  <a:srgbClr val="FFFFFF"/>
                </a:solidFill>
              </a:rPr>
              <a:t> </a:t>
            </a:r>
            <a:r>
              <a:rPr lang="en-US" sz="4200" dirty="0" err="1">
                <a:solidFill>
                  <a:srgbClr val="FFFFFF"/>
                </a:solidFill>
              </a:rPr>
              <a:t>lisy</a:t>
            </a:r>
            <a:r>
              <a:rPr lang="en-US" sz="4200" dirty="0">
                <a:solidFill>
                  <a:srgbClr val="FFFFFF"/>
                </a:solidFill>
              </a:rPr>
              <a:t> </a:t>
            </a:r>
            <a:r>
              <a:rPr lang="en-US" sz="4200" dirty="0" err="1">
                <a:solidFill>
                  <a:srgbClr val="FFFFFF"/>
                </a:solidFill>
              </a:rPr>
              <a:t>na</a:t>
            </a:r>
            <a:r>
              <a:rPr lang="en-US" sz="4200" dirty="0">
                <a:solidFill>
                  <a:srgbClr val="FFFFFF"/>
                </a:solidFill>
              </a:rPr>
              <a:t> </a:t>
            </a:r>
            <a:r>
              <a:rPr lang="en-US" sz="4200" dirty="0" err="1">
                <a:solidFill>
                  <a:srgbClr val="FFFFFF"/>
                </a:solidFill>
              </a:rPr>
              <a:t>víno</a:t>
            </a:r>
            <a:endParaRPr lang="en-US" sz="4200" dirty="0">
              <a:solidFill>
                <a:srgbClr val="FFFFFF"/>
              </a:solidFill>
            </a:endParaRPr>
          </a:p>
        </p:txBody>
      </p:sp>
      <p:pic>
        <p:nvPicPr>
          <p:cNvPr id="8" name="Zástupný obsah 7" descr="Obsah obrázku text, křížovka&#10;&#10;Popis byl vytvořen automaticky">
            <a:extLst>
              <a:ext uri="{FF2B5EF4-FFF2-40B4-BE49-F238E27FC236}">
                <a16:creationId xmlns:a16="http://schemas.microsoft.com/office/drawing/2014/main" id="{FE81E8CA-470B-48F9-9EA6-244E83A1BB8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14" y="307731"/>
            <a:ext cx="4661968" cy="3997637"/>
          </a:xfrm>
          <a:prstGeom prst="rect">
            <a:avLst/>
          </a:prstGeom>
        </p:spPr>
      </p:pic>
      <p:pic>
        <p:nvPicPr>
          <p:cNvPr id="6" name="Zástupný obsah 5" descr="Obsah obrázku toaleta, staré, špinavé, kámen&#10;&#10;Popis byl vytvořen automaticky">
            <a:extLst>
              <a:ext uri="{FF2B5EF4-FFF2-40B4-BE49-F238E27FC236}">
                <a16:creationId xmlns:a16="http://schemas.microsoft.com/office/drawing/2014/main" id="{07F4BC49-9A41-4EFA-BAB6-1D4976D559C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043" y="492457"/>
            <a:ext cx="5455917" cy="3628184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4384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AA0220-1434-49AB-9A6E-3393B8D43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Běžné domy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AECE7A-3804-494F-862D-110877D83AC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/>
              <a:t>Obrázek vpravo: nejmenší typy minojských domů (podle </a:t>
            </a:r>
            <a:r>
              <a:rPr lang="cs-CZ" dirty="0" err="1"/>
              <a:t>McEnroa</a:t>
            </a:r>
            <a:r>
              <a:rPr lang="cs-CZ" dirty="0"/>
              <a:t>). Tvoří přibližně 70 % objevených domů</a:t>
            </a:r>
          </a:p>
          <a:p>
            <a:r>
              <a:rPr lang="cs-CZ" dirty="0"/>
              <a:t>Obvykle se zde nachází 5 místností: hala (h2), schodiště (s), vestibul (v), prostor bez dveří (</a:t>
            </a:r>
            <a:r>
              <a:rPr lang="cs-CZ" dirty="0" err="1"/>
              <a:t>doorless</a:t>
            </a:r>
            <a:r>
              <a:rPr lang="cs-CZ" dirty="0"/>
              <a:t> </a:t>
            </a:r>
            <a:r>
              <a:rPr lang="cs-CZ" dirty="0" err="1"/>
              <a:t>space</a:t>
            </a:r>
            <a:r>
              <a:rPr lang="cs-CZ" dirty="0"/>
              <a:t>, x), a část, kterou </a:t>
            </a:r>
            <a:r>
              <a:rPr lang="cs-CZ" dirty="0" err="1"/>
              <a:t>McEnroe</a:t>
            </a:r>
            <a:r>
              <a:rPr lang="cs-CZ" dirty="0"/>
              <a:t> označuje jako komoru (</a:t>
            </a:r>
            <a:r>
              <a:rPr lang="cs-CZ" dirty="0" err="1"/>
              <a:t>closet</a:t>
            </a:r>
            <a:r>
              <a:rPr lang="cs-CZ" dirty="0"/>
              <a:t>)</a:t>
            </a:r>
          </a:p>
          <a:p>
            <a:r>
              <a:rPr lang="cs-CZ" dirty="0"/>
              <a:t>Spodní patra domů zřejmě většinou sloužila ke skladování potravin. V některých případech mohly mít domy například podél stěn </a:t>
            </a:r>
            <a:r>
              <a:rPr lang="cs-CZ" dirty="0" err="1"/>
              <a:t>pithoi</a:t>
            </a:r>
            <a:r>
              <a:rPr lang="cs-CZ" dirty="0"/>
              <a:t> zapuštěné v zemi, nebo se skladovací prostor mohl nacházet pod schody </a:t>
            </a:r>
          </a:p>
          <a:p>
            <a:r>
              <a:rPr lang="cs-CZ" dirty="0"/>
              <a:t>Ve spodních patrech se také patrně konzumovalo/připravovalo či zpracovávalo jídlo a některé části mohli sloužit jako pracovní místnosti</a:t>
            </a:r>
          </a:p>
          <a:p>
            <a:r>
              <a:rPr lang="cs-CZ" dirty="0"/>
              <a:t>Hlavní obytné místnosti byly patrně umístěny ve vyšších patrech</a:t>
            </a:r>
          </a:p>
          <a:p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A9B689D0-E652-4B4B-8BC6-5B55ED41E2C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095" y="743965"/>
            <a:ext cx="4030182" cy="5432998"/>
          </a:xfrm>
        </p:spPr>
      </p:pic>
    </p:spTree>
    <p:extLst>
      <p:ext uri="{BB962C8B-B14F-4D97-AF65-F5344CB8AC3E}">
        <p14:creationId xmlns:p14="http://schemas.microsoft.com/office/powerpoint/2010/main" val="3423053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Zástupný obsah 8" descr="Obsah obrázku text&#10;&#10;Popis byl vytvořen automaticky">
            <a:extLst>
              <a:ext uri="{FF2B5EF4-FFF2-40B4-BE49-F238E27FC236}">
                <a16:creationId xmlns:a16="http://schemas.microsoft.com/office/drawing/2014/main" id="{35CA4067-9BE8-4F98-ADD3-516A4CDCAF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1216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005E4F-77FC-4C55-A602-B4818517D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214" y="634181"/>
            <a:ext cx="3999296" cy="11503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Hliněný model z </a:t>
            </a:r>
            <a:r>
              <a:rPr lang="cs-CZ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Archanes</a:t>
            </a:r>
            <a:r>
              <a:rPr lang="cs-CZ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(MM III)</a:t>
            </a:r>
            <a:endParaRPr lang="en-US" sz="2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E11DCE-5A47-4038-AB4A-64C02CBCD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931" y="1976284"/>
            <a:ext cx="3505494" cy="424753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2000" dirty="0"/>
              <a:t>Vstup přes vestibul do místnosti v přízemí. Na spodním patře se nacházela hlavní místnost s centrální sloupem a minojská hala, která se skládala z: haly, předsálí a světlíku</a:t>
            </a:r>
          </a:p>
          <a:p>
            <a:r>
              <a:rPr lang="cs-CZ" sz="2000" dirty="0"/>
              <a:t>Schodiště vedou do patra na verandu</a:t>
            </a:r>
          </a:p>
          <a:p>
            <a:r>
              <a:rPr lang="cs-CZ" sz="2000" dirty="0"/>
              <a:t>Střecha = moderní rekonstrukce</a:t>
            </a:r>
            <a:endParaRPr lang="en-US" sz="2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Zástupný obsah 5" descr="Obsah obrázku budova, staré, nábytek, štos&#10;&#10;Popis byl vytvořen automaticky">
            <a:extLst>
              <a:ext uri="{FF2B5EF4-FFF2-40B4-BE49-F238E27FC236}">
                <a16:creationId xmlns:a16="http://schemas.microsoft.com/office/drawing/2014/main" id="{2F802B10-E4FB-4B70-9830-BCF001FC309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195" y="807593"/>
            <a:ext cx="5870664" cy="523956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039521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3A7984CA-A4A9-4495-B8C7-2EB2EE25C9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6869" y="293457"/>
            <a:ext cx="5157787" cy="841645"/>
          </a:xfrm>
        </p:spPr>
        <p:txBody>
          <a:bodyPr/>
          <a:lstStyle/>
          <a:p>
            <a:r>
              <a:rPr lang="cs-CZ" dirty="0"/>
              <a:t>Kresba hliněného modelu z </a:t>
            </a:r>
            <a:r>
              <a:rPr lang="cs-CZ" dirty="0" err="1"/>
              <a:t>Archanes</a:t>
            </a:r>
            <a:endParaRPr lang="cs-CZ" dirty="0"/>
          </a:p>
        </p:txBody>
      </p:sp>
      <p:pic>
        <p:nvPicPr>
          <p:cNvPr id="11" name="Zástupný obsah 10" descr="Obsah obrázku perokresba&#10;&#10;Popis byl vytvořen automaticky">
            <a:extLst>
              <a:ext uri="{FF2B5EF4-FFF2-40B4-BE49-F238E27FC236}">
                <a16:creationId xmlns:a16="http://schemas.microsoft.com/office/drawing/2014/main" id="{D6827CD6-73BA-4745-965F-EDC1D822C4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725" y="2135048"/>
            <a:ext cx="3768563" cy="3404551"/>
          </a:xfrm>
        </p:spPr>
      </p:pic>
      <p:sp>
        <p:nvSpPr>
          <p:cNvPr id="8" name="Zástupný text 7">
            <a:extLst>
              <a:ext uri="{FF2B5EF4-FFF2-40B4-BE49-F238E27FC236}">
                <a16:creationId xmlns:a16="http://schemas.microsoft.com/office/drawing/2014/main" id="{3A16F648-29E9-411D-854D-E945F58532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0021" y="311190"/>
            <a:ext cx="5183188" cy="823912"/>
          </a:xfrm>
        </p:spPr>
        <p:txBody>
          <a:bodyPr/>
          <a:lstStyle/>
          <a:p>
            <a:r>
              <a:rPr lang="cs-CZ" dirty="0"/>
              <a:t>Rekonstrukce domu </a:t>
            </a:r>
            <a:r>
              <a:rPr lang="cs-CZ" dirty="0" err="1"/>
              <a:t>Ck</a:t>
            </a:r>
            <a:r>
              <a:rPr lang="cs-CZ" dirty="0"/>
              <a:t> (</a:t>
            </a:r>
            <a:r>
              <a:rPr lang="cs-CZ" dirty="0" err="1"/>
              <a:t>Gournia</a:t>
            </a:r>
            <a:r>
              <a:rPr lang="cs-CZ" dirty="0"/>
              <a:t>)</a:t>
            </a:r>
          </a:p>
        </p:txBody>
      </p:sp>
      <p:pic>
        <p:nvPicPr>
          <p:cNvPr id="13" name="Zástupný obsah 12" descr="Obsah obrázku text, kámen&#10;&#10;Popis byl vytvořen automaticky">
            <a:extLst>
              <a:ext uri="{FF2B5EF4-FFF2-40B4-BE49-F238E27FC236}">
                <a16:creationId xmlns:a16="http://schemas.microsoft.com/office/drawing/2014/main" id="{525F7A90-5FD0-4786-9333-A1B3F52EA11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254" y="2178997"/>
            <a:ext cx="5262830" cy="3360602"/>
          </a:xfrm>
        </p:spPr>
      </p:pic>
    </p:spTree>
    <p:extLst>
      <p:ext uri="{BB962C8B-B14F-4D97-AF65-F5344CB8AC3E}">
        <p14:creationId xmlns:p14="http://schemas.microsoft.com/office/powerpoint/2010/main" val="9144999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92C850-7827-40A4-94AA-56766F695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Umění a řemeslo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208696-3B20-4375-B75D-A023B33C213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Umění a řemeslo navazuje na </a:t>
            </a:r>
            <a:r>
              <a:rPr lang="cs-CZ" dirty="0" err="1"/>
              <a:t>protopalácové</a:t>
            </a:r>
            <a:r>
              <a:rPr lang="cs-CZ" dirty="0"/>
              <a:t> období a dále se vyvíjí. Nedochází k výrazné kulturní změně</a:t>
            </a:r>
          </a:p>
          <a:p>
            <a:r>
              <a:rPr lang="cs-CZ" dirty="0"/>
              <a:t>Bronz: 90 % měď a 10 % cín se používal k výrobě nářadí, zbraní a nádob</a:t>
            </a:r>
          </a:p>
          <a:p>
            <a:r>
              <a:rPr lang="cs-CZ" dirty="0"/>
              <a:t>Měď pocházela převážně z Kypru.</a:t>
            </a:r>
          </a:p>
          <a:p>
            <a:r>
              <a:rPr lang="cs-CZ" dirty="0"/>
              <a:t>Zlato a stříbro se využívalo ve šperkařství a při výrobě předmětů s kultovní funkcí (např. dvojité sekery). Cenné kovy se někdy i kombinovaly a bylo jich použito více na jeden předmět (nádoby, zbraně)</a:t>
            </a:r>
          </a:p>
          <a:p>
            <a:r>
              <a:rPr lang="cs-CZ" dirty="0"/>
              <a:t>Na rozdíl od </a:t>
            </a:r>
            <a:r>
              <a:rPr lang="cs-CZ" dirty="0" err="1"/>
              <a:t>protopalácového</a:t>
            </a:r>
            <a:r>
              <a:rPr lang="cs-CZ" dirty="0"/>
              <a:t> období je známo větší množství kovových nádob. Tyto nádoby mohly mít jak praktické (příprava/servírování jídla), tak i kultovní účely. Některé byly produkovány v setech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6" name="Zástupný obsah 5" descr="Obsah obrázku text, interiér, různé, několik&#10;&#10;Popis byl vytvořen automaticky">
            <a:extLst>
              <a:ext uri="{FF2B5EF4-FFF2-40B4-BE49-F238E27FC236}">
                <a16:creationId xmlns:a16="http://schemas.microsoft.com/office/drawing/2014/main" id="{0C1B0B80-EA5B-4821-920B-7637A5276B7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839" y="252597"/>
            <a:ext cx="4408949" cy="3146055"/>
          </a:xfrm>
        </p:spPr>
      </p:pic>
      <p:pic>
        <p:nvPicPr>
          <p:cNvPr id="1028" name="Picture 4" descr="Bronze cauldron - Heraklion Archaeological Museum">
            <a:extLst>
              <a:ext uri="{FF2B5EF4-FFF2-40B4-BE49-F238E27FC236}">
                <a16:creationId xmlns:a16="http://schemas.microsoft.com/office/drawing/2014/main" id="{00781C14-AB28-CE10-AA62-5415C99E2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8708" y="3931920"/>
            <a:ext cx="2926080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6F26B33-B19F-42E9-7FCC-0CCCBE19D7A7}"/>
              </a:ext>
            </a:extLst>
          </p:cNvPr>
          <p:cNvSpPr txBox="1"/>
          <p:nvPr/>
        </p:nvSpPr>
        <p:spPr>
          <a:xfrm>
            <a:off x="6634480" y="5567680"/>
            <a:ext cx="191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Bronzový kotel z lokality </a:t>
            </a:r>
            <a:r>
              <a:rPr lang="cs-CZ" dirty="0" err="1"/>
              <a:t>Tylissos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6186B07-D0FE-C1FF-4AF4-ABCCBA585F5C}"/>
              </a:ext>
            </a:extLst>
          </p:cNvPr>
          <p:cNvSpPr txBox="1"/>
          <p:nvPr/>
        </p:nvSpPr>
        <p:spPr>
          <a:xfrm>
            <a:off x="6634480" y="3511180"/>
            <a:ext cx="1973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Měděné ingoty</a:t>
            </a:r>
          </a:p>
        </p:txBody>
      </p:sp>
    </p:spTree>
    <p:extLst>
      <p:ext uri="{BB962C8B-B14F-4D97-AF65-F5344CB8AC3E}">
        <p14:creationId xmlns:p14="http://schemas.microsoft.com/office/powerpoint/2010/main" val="18156433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8BF6F4D-B97A-466A-8CD1-FDC8FB701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Minojské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meče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typu</a:t>
            </a:r>
            <a:r>
              <a:rPr lang="en-US" dirty="0">
                <a:solidFill>
                  <a:schemeClr val="bg1"/>
                </a:solidFill>
              </a:rPr>
              <a:t> A</a:t>
            </a:r>
            <a:r>
              <a:rPr lang="cs-CZ" dirty="0">
                <a:solidFill>
                  <a:schemeClr val="bg1"/>
                </a:solidFill>
              </a:rPr>
              <a:t> a dýky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Zástupný obsah 5" descr="Obsah obrázku zbraň&#10;&#10;Popis byl vytvořen automaticky">
            <a:extLst>
              <a:ext uri="{FF2B5EF4-FFF2-40B4-BE49-F238E27FC236}">
                <a16:creationId xmlns:a16="http://schemas.microsoft.com/office/drawing/2014/main" id="{72902893-06BF-4260-B9A1-3B86158D16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" r="-3" b="-3"/>
          <a:stretch/>
        </p:blipFill>
        <p:spPr>
          <a:xfrm>
            <a:off x="841248" y="2516777"/>
            <a:ext cx="6236208" cy="3660185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71FC95-17AF-4DC0-A3FD-1008819B1B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46848" y="2516777"/>
            <a:ext cx="3803904" cy="3660185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r>
              <a:rPr lang="en-US" sz="2200" dirty="0" err="1"/>
              <a:t>Sloužily</a:t>
            </a:r>
            <a:r>
              <a:rPr lang="en-US" sz="2200" dirty="0"/>
              <a:t> </a:t>
            </a:r>
            <a:r>
              <a:rPr lang="en-US" sz="2200" dirty="0" err="1"/>
              <a:t>spíše</a:t>
            </a:r>
            <a:r>
              <a:rPr lang="en-US" sz="2200" dirty="0"/>
              <a:t> </a:t>
            </a:r>
            <a:r>
              <a:rPr lang="en-US" sz="2200" dirty="0" err="1"/>
              <a:t>jako</a:t>
            </a:r>
            <a:r>
              <a:rPr lang="en-US" sz="2200" dirty="0"/>
              <a:t> </a:t>
            </a:r>
            <a:r>
              <a:rPr lang="en-US" sz="2200" dirty="0" err="1"/>
              <a:t>bodné</a:t>
            </a:r>
            <a:r>
              <a:rPr lang="en-US" sz="2200" dirty="0"/>
              <a:t> </a:t>
            </a:r>
            <a:r>
              <a:rPr lang="en-US" sz="2200" dirty="0" err="1"/>
              <a:t>zbraně</a:t>
            </a:r>
            <a:r>
              <a:rPr lang="cs-CZ" sz="2200" dirty="0"/>
              <a:t>.</a:t>
            </a:r>
            <a:endParaRPr lang="en-US" sz="2200" dirty="0"/>
          </a:p>
          <a:p>
            <a:r>
              <a:rPr lang="en-US" sz="2200" dirty="0" err="1"/>
              <a:t>Velké</a:t>
            </a:r>
            <a:r>
              <a:rPr lang="en-US" sz="2200" dirty="0"/>
              <a:t> </a:t>
            </a:r>
            <a:r>
              <a:rPr lang="en-US" sz="2200" dirty="0" err="1"/>
              <a:t>množství</a:t>
            </a:r>
            <a:r>
              <a:rPr lang="en-US" sz="2200" dirty="0"/>
              <a:t> </a:t>
            </a:r>
            <a:r>
              <a:rPr lang="en-US" sz="2200" dirty="0" err="1"/>
              <a:t>mečů</a:t>
            </a:r>
            <a:r>
              <a:rPr lang="en-US" sz="2200" dirty="0"/>
              <a:t> </a:t>
            </a:r>
            <a:r>
              <a:rPr lang="en-US" sz="2200" dirty="0" err="1"/>
              <a:t>bylo</a:t>
            </a:r>
            <a:r>
              <a:rPr lang="en-US" sz="2200" dirty="0"/>
              <a:t> </a:t>
            </a:r>
            <a:r>
              <a:rPr lang="en-US" sz="2200" dirty="0" err="1"/>
              <a:t>nalezeno</a:t>
            </a:r>
            <a:r>
              <a:rPr lang="en-US" sz="2200" dirty="0"/>
              <a:t> v </a:t>
            </a:r>
            <a:r>
              <a:rPr lang="en-US" sz="2200" dirty="0" err="1"/>
              <a:t>šachtových</a:t>
            </a:r>
            <a:r>
              <a:rPr lang="en-US" sz="2200" dirty="0"/>
              <a:t> </a:t>
            </a:r>
            <a:r>
              <a:rPr lang="en-US" sz="2200" dirty="0" err="1"/>
              <a:t>hrobech</a:t>
            </a:r>
            <a:r>
              <a:rPr lang="en-US" sz="2200" dirty="0"/>
              <a:t> v </a:t>
            </a:r>
            <a:r>
              <a:rPr lang="en-US" sz="2200" dirty="0" err="1"/>
              <a:t>Mykénách</a:t>
            </a:r>
            <a:r>
              <a:rPr lang="en-US" sz="2200" dirty="0"/>
              <a:t> (</a:t>
            </a:r>
            <a:r>
              <a:rPr lang="en-US" sz="2200" dirty="0" err="1"/>
              <a:t>Dary</a:t>
            </a:r>
            <a:r>
              <a:rPr lang="en-US" sz="2200" dirty="0"/>
              <a:t>? </a:t>
            </a:r>
            <a:r>
              <a:rPr lang="en-US" sz="2200" dirty="0" err="1"/>
              <a:t>Kořist</a:t>
            </a:r>
            <a:r>
              <a:rPr lang="en-US" sz="2200" dirty="0"/>
              <a:t>?). </a:t>
            </a:r>
            <a:r>
              <a:rPr lang="en-US" sz="2200" dirty="0" err="1"/>
              <a:t>Stejně</a:t>
            </a:r>
            <a:r>
              <a:rPr lang="en-US" sz="2200" dirty="0"/>
              <a:t> </a:t>
            </a:r>
            <a:r>
              <a:rPr lang="en-US" sz="2200" dirty="0" err="1"/>
              <a:t>tak</a:t>
            </a:r>
            <a:r>
              <a:rPr lang="en-US" sz="2200" dirty="0"/>
              <a:t> </a:t>
            </a:r>
            <a:r>
              <a:rPr lang="en-US" sz="2200" dirty="0" err="1"/>
              <a:t>zde</a:t>
            </a:r>
            <a:r>
              <a:rPr lang="en-US" sz="2200" dirty="0"/>
              <a:t> </a:t>
            </a:r>
            <a:r>
              <a:rPr lang="en-US" sz="2200" dirty="0" err="1"/>
              <a:t>bylo</a:t>
            </a:r>
            <a:r>
              <a:rPr lang="en-US" sz="2200" dirty="0"/>
              <a:t> </a:t>
            </a:r>
            <a:r>
              <a:rPr lang="en-US" sz="2200" dirty="0" err="1"/>
              <a:t>nalezeno</a:t>
            </a:r>
            <a:r>
              <a:rPr lang="en-US" sz="2200" dirty="0"/>
              <a:t> </a:t>
            </a:r>
            <a:r>
              <a:rPr lang="en-US" sz="2200" dirty="0" err="1"/>
              <a:t>velké</a:t>
            </a:r>
            <a:r>
              <a:rPr lang="en-US" sz="2200" dirty="0"/>
              <a:t> </a:t>
            </a:r>
            <a:r>
              <a:rPr lang="en-US" sz="2200" dirty="0" err="1"/>
              <a:t>množství</a:t>
            </a:r>
            <a:r>
              <a:rPr lang="en-US" sz="2200" dirty="0"/>
              <a:t> </a:t>
            </a:r>
            <a:r>
              <a:rPr lang="en-US" sz="2200" dirty="0" err="1"/>
              <a:t>zdobených</a:t>
            </a:r>
            <a:r>
              <a:rPr lang="en-US" sz="2200" dirty="0"/>
              <a:t> </a:t>
            </a:r>
            <a:r>
              <a:rPr lang="en-US" sz="2200" dirty="0" err="1"/>
              <a:t>dýk</a:t>
            </a:r>
            <a:r>
              <a:rPr lang="en-US" sz="2200" dirty="0"/>
              <a:t>.</a:t>
            </a:r>
          </a:p>
          <a:p>
            <a:pPr marL="0"/>
            <a:r>
              <a:rPr lang="cs-CZ" sz="2200" dirty="0"/>
              <a:t>Na obrázku jsou meče a dýky z </a:t>
            </a:r>
            <a:r>
              <a:rPr lang="cs-CZ" sz="2200" dirty="0" err="1"/>
              <a:t>Malie</a:t>
            </a:r>
            <a:r>
              <a:rPr lang="cs-CZ" sz="2200" dirty="0"/>
              <a:t>. Rukojeť meče dole je vyrobena ze slonoviny a byla potažena zlatem, hruška je z křišťálu.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2659971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Zástupný obsah 7" descr="Obsah obrázku interiér, zbraň, nůž&#10;&#10;Popis byl vytvořen automaticky">
            <a:extLst>
              <a:ext uri="{FF2B5EF4-FFF2-40B4-BE49-F238E27FC236}">
                <a16:creationId xmlns:a16="http://schemas.microsoft.com/office/drawing/2014/main" id="{55C65FC1-93AA-4A66-848B-C5E0373111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9" b="1002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4550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52613F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F8F5D7A-5C90-4E88-9F30-050D9DB0A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Dýka</a:t>
            </a:r>
            <a:r>
              <a:rPr lang="cs-CZ" dirty="0">
                <a:solidFill>
                  <a:srgbClr val="FFFFFF"/>
                </a:solidFill>
              </a:rPr>
              <a:t> (Mykény, </a:t>
            </a:r>
            <a:r>
              <a:rPr lang="cs-CZ" dirty="0" err="1">
                <a:solidFill>
                  <a:srgbClr val="FFFFFF"/>
                </a:solidFill>
              </a:rPr>
              <a:t>Grave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Circle</a:t>
            </a:r>
            <a:r>
              <a:rPr lang="cs-CZ" dirty="0">
                <a:solidFill>
                  <a:srgbClr val="FFFFFF"/>
                </a:solidFill>
              </a:rPr>
              <a:t> A)</a:t>
            </a:r>
            <a:r>
              <a:rPr lang="en-US" dirty="0">
                <a:solidFill>
                  <a:srgbClr val="FFFFFF"/>
                </a:solidFill>
              </a:rPr>
              <a:t> – </a:t>
            </a:r>
            <a:r>
              <a:rPr lang="en-US" dirty="0" err="1">
                <a:solidFill>
                  <a:srgbClr val="FFFFFF"/>
                </a:solidFill>
              </a:rPr>
              <a:t>Národní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muzeum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Athény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Zástupný obsah 9" descr="Obsah obrázku mlok&#10;&#10;Popis byl vytvořen automaticky">
            <a:extLst>
              <a:ext uri="{FF2B5EF4-FFF2-40B4-BE49-F238E27FC236}">
                <a16:creationId xmlns:a16="http://schemas.microsoft.com/office/drawing/2014/main" id="{DAAB0699-97A8-4585-86D5-D27711C96E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4" r="20485" b="1"/>
          <a:stretch/>
        </p:blipFill>
        <p:spPr>
          <a:xfrm>
            <a:off x="327547" y="2454903"/>
            <a:ext cx="7058306" cy="408025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665002-64E9-460A-B062-08ADE116B2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2000" dirty="0">
                <a:solidFill>
                  <a:srgbClr val="FFFFFF"/>
                </a:solidFill>
              </a:rPr>
              <a:t>Použití techniky </a:t>
            </a:r>
            <a:r>
              <a:rPr lang="cs-CZ" sz="2000" dirty="0" err="1">
                <a:solidFill>
                  <a:srgbClr val="FFFFFF"/>
                </a:solidFill>
              </a:rPr>
              <a:t>niello</a:t>
            </a:r>
            <a:r>
              <a:rPr lang="cs-CZ" sz="2000" dirty="0">
                <a:solidFill>
                  <a:srgbClr val="FFFFFF"/>
                </a:solidFill>
              </a:rPr>
              <a:t>. Jedná se o inkrustační techniku, při které se ryté nebo leptané rýhy v povrchu kovu vyplňují opticky kontrastní hmotou.</a:t>
            </a:r>
            <a:endParaRPr lang="cs-CZ" sz="2000" dirty="0">
              <a:solidFill>
                <a:srgbClr val="FFFFFF"/>
              </a:solidFill>
              <a:ea typeface="Calibri"/>
              <a:cs typeface="Calibri"/>
            </a:endParaRPr>
          </a:p>
          <a:p>
            <a:r>
              <a:rPr lang="cs-CZ" sz="2000" dirty="0">
                <a:solidFill>
                  <a:srgbClr val="FFFFFF"/>
                </a:solidFill>
              </a:rPr>
              <a:t>Z jedné strany (na obrázku) vyobrazuje bojovníky, kteří bojují se lvy.</a:t>
            </a:r>
            <a:endParaRPr lang="cs-CZ" sz="2000" dirty="0">
              <a:solidFill>
                <a:srgbClr val="FFFFFF"/>
              </a:solidFill>
              <a:ea typeface="Calibri"/>
              <a:cs typeface="Calibri"/>
            </a:endParaRPr>
          </a:p>
          <a:p>
            <a:r>
              <a:rPr lang="cs-CZ" sz="2000" dirty="0">
                <a:solidFill>
                  <a:srgbClr val="FFFFFF"/>
                </a:solidFill>
              </a:rPr>
              <a:t>Na druhé straně napadají lvi jelena.</a:t>
            </a:r>
            <a:endParaRPr lang="cs-CZ" sz="2000" dirty="0">
              <a:solidFill>
                <a:srgbClr val="FFFFFF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29379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841860-B9F7-49AD-B606-0A311C899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Vapheio cups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D5B91B-D7CE-473A-9683-1C9981E9EE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931" y="2438400"/>
            <a:ext cx="3505494" cy="3785419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en-US" sz="2000" dirty="0" err="1"/>
              <a:t>Dva</a:t>
            </a:r>
            <a:r>
              <a:rPr lang="en-US" sz="2000" dirty="0"/>
              <a:t> </a:t>
            </a:r>
            <a:r>
              <a:rPr lang="en-US" sz="2000" dirty="0" err="1"/>
              <a:t>poháry</a:t>
            </a:r>
            <a:r>
              <a:rPr lang="en-US" sz="2000" dirty="0"/>
              <a:t> </a:t>
            </a:r>
            <a:r>
              <a:rPr lang="en-US" sz="2000" dirty="0" err="1"/>
              <a:t>zobrazující</a:t>
            </a:r>
            <a:r>
              <a:rPr lang="en-US" sz="2000" dirty="0"/>
              <a:t> </a:t>
            </a:r>
            <a:r>
              <a:rPr lang="en-US" sz="2000" dirty="0" err="1"/>
              <a:t>scénu</a:t>
            </a:r>
            <a:r>
              <a:rPr lang="en-US" sz="2000" dirty="0"/>
              <a:t> </a:t>
            </a:r>
            <a:r>
              <a:rPr lang="en-US" sz="2000" dirty="0" err="1"/>
              <a:t>chycení</a:t>
            </a:r>
            <a:r>
              <a:rPr lang="en-US" sz="2000" dirty="0"/>
              <a:t> </a:t>
            </a:r>
            <a:r>
              <a:rPr lang="en-US" sz="2000" dirty="0" err="1"/>
              <a:t>býka</a:t>
            </a:r>
            <a:r>
              <a:rPr lang="en-US" sz="2000" dirty="0"/>
              <a:t> a </a:t>
            </a:r>
            <a:r>
              <a:rPr lang="en-US" sz="2000" dirty="0" err="1"/>
              <a:t>přeskakování</a:t>
            </a:r>
            <a:r>
              <a:rPr lang="en-US" sz="2000" dirty="0"/>
              <a:t> </a:t>
            </a:r>
            <a:r>
              <a:rPr lang="en-US" sz="2000" dirty="0" err="1"/>
              <a:t>býka</a:t>
            </a:r>
            <a:r>
              <a:rPr lang="en-US" sz="2000" dirty="0"/>
              <a:t> (bull-leaping)</a:t>
            </a:r>
          </a:p>
          <a:p>
            <a:r>
              <a:rPr lang="en-US" sz="2000" dirty="0" err="1"/>
              <a:t>Pojmenované</a:t>
            </a:r>
            <a:r>
              <a:rPr lang="en-US" sz="2000" dirty="0"/>
              <a:t> </a:t>
            </a:r>
            <a:r>
              <a:rPr lang="en-US" sz="2000" dirty="0" err="1"/>
              <a:t>podle</a:t>
            </a:r>
            <a:r>
              <a:rPr lang="en-US" sz="2000" dirty="0"/>
              <a:t> </a:t>
            </a:r>
            <a:r>
              <a:rPr lang="en-US" sz="2000" dirty="0" err="1"/>
              <a:t>naleziště</a:t>
            </a:r>
            <a:r>
              <a:rPr lang="en-US" sz="2000" dirty="0"/>
              <a:t> </a:t>
            </a:r>
            <a:r>
              <a:rPr lang="en-US" sz="2000" dirty="0" err="1"/>
              <a:t>Vapheio</a:t>
            </a:r>
            <a:r>
              <a:rPr lang="en-US" sz="2000" dirty="0"/>
              <a:t> (</a:t>
            </a:r>
            <a:r>
              <a:rPr lang="en-US" sz="2000" dirty="0" err="1"/>
              <a:t>Lakónie</a:t>
            </a:r>
            <a:r>
              <a:rPr lang="en-US" sz="2000" dirty="0"/>
              <a:t>). </a:t>
            </a:r>
            <a:r>
              <a:rPr lang="en-US" sz="2000" dirty="0" err="1"/>
              <a:t>Byly</a:t>
            </a:r>
            <a:r>
              <a:rPr lang="en-US" sz="2000" dirty="0"/>
              <a:t> </a:t>
            </a:r>
            <a:r>
              <a:rPr lang="en-US" sz="2000" dirty="0" err="1"/>
              <a:t>však</a:t>
            </a:r>
            <a:r>
              <a:rPr lang="en-US" sz="2000" dirty="0"/>
              <a:t> </a:t>
            </a:r>
            <a:r>
              <a:rPr lang="en-US" sz="2000" dirty="0" err="1"/>
              <a:t>pravděpodobně</a:t>
            </a:r>
            <a:r>
              <a:rPr lang="en-US" sz="2000" dirty="0"/>
              <a:t> </a:t>
            </a:r>
            <a:r>
              <a:rPr lang="en-US" sz="2000" dirty="0" err="1"/>
              <a:t>vytvořeny</a:t>
            </a:r>
            <a:r>
              <a:rPr lang="en-US" sz="2000" dirty="0"/>
              <a:t> </a:t>
            </a:r>
            <a:r>
              <a:rPr lang="en-US" sz="2000" dirty="0" err="1"/>
              <a:t>krétskými</a:t>
            </a:r>
            <a:r>
              <a:rPr lang="en-US" sz="2000" dirty="0"/>
              <a:t> </a:t>
            </a:r>
            <a:r>
              <a:rPr lang="en-US" sz="2000" dirty="0" err="1"/>
              <a:t>umělci</a:t>
            </a:r>
            <a:endParaRPr lang="en-US" sz="2000" dirty="0"/>
          </a:p>
          <a:p>
            <a:r>
              <a:rPr lang="en-US" sz="2000" dirty="0" err="1"/>
              <a:t>Technika</a:t>
            </a:r>
            <a:r>
              <a:rPr lang="en-US" sz="2000" dirty="0"/>
              <a:t> repoussé: </a:t>
            </a:r>
            <a:r>
              <a:rPr lang="en-US" sz="2000" dirty="0" err="1"/>
              <a:t>vytepávání</a:t>
            </a:r>
            <a:r>
              <a:rPr lang="cs-CZ" sz="2000" dirty="0"/>
              <a:t> výzdoby</a:t>
            </a:r>
            <a:r>
              <a:rPr lang="en-US" sz="2000" dirty="0"/>
              <a:t> </a:t>
            </a:r>
            <a:r>
              <a:rPr lang="en-US" sz="2000" dirty="0" err="1"/>
              <a:t>zevnitř</a:t>
            </a:r>
            <a:r>
              <a:rPr lang="en-US" sz="2000" dirty="0"/>
              <a:t> </a:t>
            </a:r>
            <a:r>
              <a:rPr lang="en-US" sz="2000" dirty="0" err="1"/>
              <a:t>nádoby</a:t>
            </a:r>
            <a:endParaRPr lang="cs-CZ" sz="2000" dirty="0"/>
          </a:p>
          <a:p>
            <a:r>
              <a:rPr lang="cs-CZ" sz="2000" dirty="0"/>
              <a:t>Zlato a stříbro se na ostrov dováželo. Stříbro: </a:t>
            </a:r>
            <a:r>
              <a:rPr lang="cs-CZ" sz="2000" dirty="0" err="1"/>
              <a:t>Laurion</a:t>
            </a:r>
            <a:r>
              <a:rPr lang="cs-CZ" sz="2000" dirty="0"/>
              <a:t> (Athény), Zlato: nejspíše z Egypta</a:t>
            </a:r>
            <a:endParaRPr lang="en-US" sz="2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Zástupný obsah 5" descr="Obsah obrázku interiér, kámen&#10;&#10;Popis byl vytvořen automaticky">
            <a:extLst>
              <a:ext uri="{FF2B5EF4-FFF2-40B4-BE49-F238E27FC236}">
                <a16:creationId xmlns:a16="http://schemas.microsoft.com/office/drawing/2014/main" id="{FB381E24-6B70-444F-B715-1B540FF2B9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862" y="1170128"/>
            <a:ext cx="6019331" cy="451449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484060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9F6B6B-6B04-4556-95E9-DABCC3CC6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Fresky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CFE2C27-B21B-4CEB-B26D-1FBC7996DC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574276"/>
            <a:ext cx="5443025" cy="5283724"/>
          </a:xfrm>
        </p:spPr>
        <p:txBody>
          <a:bodyPr>
            <a:normAutofit fontScale="55000" lnSpcReduction="20000"/>
          </a:bodyPr>
          <a:lstStyle/>
          <a:p>
            <a:r>
              <a:rPr lang="cs-CZ" sz="3000" dirty="0"/>
              <a:t>Objevují se v </a:t>
            </a:r>
            <a:r>
              <a:rPr lang="cs-CZ" sz="3000" dirty="0" err="1"/>
              <a:t>novopalácovém</a:t>
            </a:r>
            <a:r>
              <a:rPr lang="cs-CZ" sz="3000" dirty="0"/>
              <a:t> období</a:t>
            </a:r>
          </a:p>
          <a:p>
            <a:r>
              <a:rPr lang="cs-CZ" sz="3000" dirty="0"/>
              <a:t>Malované na vlhkou omítku</a:t>
            </a:r>
          </a:p>
          <a:p>
            <a:r>
              <a:rPr lang="cs-CZ" sz="3000" dirty="0"/>
              <a:t>Reliéfní fresky </a:t>
            </a:r>
          </a:p>
          <a:p>
            <a:r>
              <a:rPr lang="cs-CZ" sz="3000" dirty="0"/>
              <a:t>Inspirace reliéfní výzdobou se rovněž odráží na výzdobě kamenných nádob a pečetidlech (technika intaglio: motiv je vyryt do povrchu pečeti – jakmile se pečeť otiskne například do vosku z motivu se stává reliéf)</a:t>
            </a:r>
          </a:p>
          <a:p>
            <a:r>
              <a:rPr lang="cs-CZ" sz="3000" dirty="0"/>
              <a:t>Někdy se imitovala kamenná obložení. Malované vzory napodobující mramor</a:t>
            </a:r>
          </a:p>
          <a:p>
            <a:r>
              <a:rPr lang="cs-CZ" sz="3000" dirty="0"/>
              <a:t>Dekorace vnitřních prostor byla specializovanou prací. Mnoho malířů zřejmě primárně pracovalo v </a:t>
            </a:r>
            <a:r>
              <a:rPr lang="cs-CZ" sz="3000" dirty="0" err="1"/>
              <a:t>Knossu</a:t>
            </a:r>
            <a:endParaRPr lang="cs-CZ" sz="3000" dirty="0"/>
          </a:p>
          <a:p>
            <a:r>
              <a:rPr lang="cs-CZ" sz="3000" dirty="0"/>
              <a:t>Existují jak miniaturní tak velké fresky</a:t>
            </a:r>
          </a:p>
          <a:p>
            <a:r>
              <a:rPr lang="cs-CZ" sz="3000" dirty="0"/>
              <a:t>Motivy: zvířata, rostliny, architektura (paláce, svatyně na kopcích, města), přeskakování býka, průvody zachycující ženy (bílá barva kůže) či muže (červená barva kůže) a různé opakující se dekorativní motivy. Pouze v pár případech se objevují obě pohlaví dohromady.</a:t>
            </a:r>
          </a:p>
          <a:p>
            <a:r>
              <a:rPr lang="cs-CZ" sz="3000" dirty="0"/>
              <a:t>Většina </a:t>
            </a:r>
            <a:r>
              <a:rPr lang="cs-CZ" sz="3000" dirty="0" err="1"/>
              <a:t>novopalácových</a:t>
            </a:r>
            <a:r>
              <a:rPr lang="cs-CZ" sz="3000" dirty="0"/>
              <a:t> fresek se dochovala pouze ve fragmentární podobě. Nejlépe dochované příklady minojského stylu pocházejí z </a:t>
            </a:r>
            <a:r>
              <a:rPr lang="cs-CZ" sz="3000" dirty="0" err="1"/>
              <a:t>Akrotiri</a:t>
            </a:r>
            <a:r>
              <a:rPr lang="cs-CZ" sz="3000" dirty="0"/>
              <a:t> (</a:t>
            </a:r>
            <a:r>
              <a:rPr lang="cs-CZ" sz="3000" dirty="0" err="1"/>
              <a:t>Théra</a:t>
            </a:r>
            <a:r>
              <a:rPr lang="cs-CZ" sz="3000" dirty="0"/>
              <a:t> - Kyklady)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A03384E5-E38B-4F78-821C-AE6348AB9B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Možná podoba fresky z House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Frescoes</a:t>
            </a:r>
            <a:r>
              <a:rPr lang="cs-CZ" dirty="0"/>
              <a:t> (</a:t>
            </a:r>
            <a:r>
              <a:rPr lang="cs-CZ" dirty="0" err="1"/>
              <a:t>Knossos</a:t>
            </a:r>
            <a:r>
              <a:rPr lang="cs-CZ" dirty="0"/>
              <a:t>)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141484E1-5028-4F49-962A-FF04598EC8F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302" y="2769892"/>
            <a:ext cx="4198984" cy="3154953"/>
          </a:xfrm>
        </p:spPr>
      </p:pic>
    </p:spTree>
    <p:extLst>
      <p:ext uri="{BB962C8B-B14F-4D97-AF65-F5344CB8AC3E}">
        <p14:creationId xmlns:p14="http://schemas.microsoft.com/office/powerpoint/2010/main" val="8065690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BE34CD68-71B7-4C89-B8F7-8E6EC9A83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Monkey</a:t>
            </a:r>
            <a:r>
              <a:rPr lang="cs-CZ" dirty="0"/>
              <a:t> </a:t>
            </a:r>
            <a:r>
              <a:rPr lang="cs-CZ" dirty="0" err="1"/>
              <a:t>fresco</a:t>
            </a:r>
            <a:r>
              <a:rPr lang="cs-CZ" dirty="0"/>
              <a:t> – House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Frescoes</a:t>
            </a:r>
            <a:r>
              <a:rPr lang="cs-CZ" dirty="0"/>
              <a:t> (</a:t>
            </a:r>
            <a:r>
              <a:rPr lang="cs-CZ" dirty="0" err="1"/>
              <a:t>Knossos</a:t>
            </a:r>
            <a:r>
              <a:rPr lang="cs-CZ" dirty="0"/>
              <a:t>)</a:t>
            </a:r>
          </a:p>
        </p:txBody>
      </p:sp>
      <p:pic>
        <p:nvPicPr>
          <p:cNvPr id="10" name="Zástupný obsah 9" descr="Obsah obrázku mapa&#10;&#10;Popis byl vytvořen automaticky">
            <a:extLst>
              <a:ext uri="{FF2B5EF4-FFF2-40B4-BE49-F238E27FC236}">
                <a16:creationId xmlns:a16="http://schemas.microsoft.com/office/drawing/2014/main" id="{5944280C-D039-4C5C-9551-5E0F9D516A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87807"/>
            <a:ext cx="10515600" cy="3226974"/>
          </a:xfrm>
        </p:spPr>
      </p:pic>
    </p:spTree>
    <p:extLst>
      <p:ext uri="{BB962C8B-B14F-4D97-AF65-F5344CB8AC3E}">
        <p14:creationId xmlns:p14="http://schemas.microsoft.com/office/powerpoint/2010/main" val="32476516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E82B3A5-B2F4-4D10-836C-827B32AED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Rekonstrukce výzdoby adytonu z Xeste 3 (Akrotiri)</a:t>
            </a:r>
          </a:p>
        </p:txBody>
      </p:sp>
      <p:cxnSp>
        <p:nvCxnSpPr>
          <p:cNvPr id="21" name="Straight Connector 1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1D860EE-98C9-4E27-9C04-F9A7266562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824" y="492573"/>
            <a:ext cx="5985541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637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92A6EC73-C610-46D8-B629-202D2A124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Stručná charakteristika </a:t>
            </a:r>
            <a:r>
              <a:rPr lang="cs-CZ" dirty="0" err="1"/>
              <a:t>novopalácového</a:t>
            </a:r>
            <a:r>
              <a:rPr lang="cs-CZ" dirty="0"/>
              <a:t> období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9D5876B-DE5E-438D-9AC0-FF0C622A876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Začíná po destrukci prvních paláců a zahrnuje fáze MM III-LM IB</a:t>
            </a:r>
          </a:p>
          <a:p>
            <a:r>
              <a:rPr lang="cs-CZ" dirty="0"/>
              <a:t>Šíření kulturních vlivů mimo Krétu (Kyklady, </a:t>
            </a:r>
            <a:r>
              <a:rPr lang="cs-CZ" dirty="0" err="1"/>
              <a:t>Milétos</a:t>
            </a:r>
            <a:r>
              <a:rPr lang="cs-CZ" dirty="0"/>
              <a:t>, </a:t>
            </a:r>
            <a:r>
              <a:rPr lang="cs-CZ" dirty="0" err="1"/>
              <a:t>Kythéra</a:t>
            </a:r>
            <a:r>
              <a:rPr lang="cs-CZ" dirty="0"/>
              <a:t>, </a:t>
            </a:r>
            <a:r>
              <a:rPr lang="cs-CZ" dirty="0" err="1"/>
              <a:t>Samothraké</a:t>
            </a:r>
            <a:r>
              <a:rPr lang="cs-CZ" dirty="0"/>
              <a:t>, pevninské Řecko </a:t>
            </a:r>
            <a:r>
              <a:rPr lang="cs-CZ" dirty="0" err="1"/>
              <a:t>etc</a:t>
            </a:r>
            <a:r>
              <a:rPr lang="cs-CZ" dirty="0"/>
              <a:t>.)</a:t>
            </a:r>
          </a:p>
          <a:p>
            <a:r>
              <a:rPr lang="cs-CZ" dirty="0"/>
              <a:t>Na konci období LM IA dochází k erupci na ostrově </a:t>
            </a:r>
            <a:r>
              <a:rPr lang="cs-CZ" dirty="0" err="1"/>
              <a:t>Théra</a:t>
            </a:r>
            <a:r>
              <a:rPr lang="cs-CZ" dirty="0"/>
              <a:t> – není jisté do jaké míry erupce ovlivnila život na ostrově Kréta (některé lokality jsou v té době opuštěny např. palác </a:t>
            </a:r>
            <a:r>
              <a:rPr lang="cs-CZ" dirty="0" err="1"/>
              <a:t>Galatas</a:t>
            </a:r>
            <a:r>
              <a:rPr lang="cs-CZ" dirty="0"/>
              <a:t>)</a:t>
            </a:r>
          </a:p>
          <a:p>
            <a:r>
              <a:rPr lang="cs-CZ" dirty="0"/>
              <a:t>Na konci období LM IB dochází k destrukcím po celém ostrově a všechny paláce s výjimkou paláce </a:t>
            </a:r>
            <a:r>
              <a:rPr lang="cs-CZ" dirty="0" err="1"/>
              <a:t>Knossos</a:t>
            </a:r>
            <a:r>
              <a:rPr lang="cs-CZ" dirty="0"/>
              <a:t> zanikají – jako příčina se většinou uvádí požárové destrukce, někdy zemětřesení</a:t>
            </a:r>
          </a:p>
          <a:p>
            <a:pPr marL="0" indent="0">
              <a:buNone/>
            </a:pPr>
            <a:endParaRPr lang="cs-CZ" dirty="0"/>
          </a:p>
        </p:txBody>
      </p:sp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3425ECCE-472E-4012-9222-D30E403C6C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1936357"/>
              </p:ext>
            </p:extLst>
          </p:nvPr>
        </p:nvGraphicFramePr>
        <p:xfrm>
          <a:off x="6278563" y="1825625"/>
          <a:ext cx="5384800" cy="451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4312991" imgH="2933661" progId="Excel.Sheet.12">
                  <p:embed/>
                </p:oleObj>
              </mc:Choice>
              <mc:Fallback>
                <p:oleObj name="Worksheet" r:id="rId2" imgW="4312991" imgH="2933661" progId="Excel.Sheet.12">
                  <p:embed/>
                  <p:pic>
                    <p:nvPicPr>
                      <p:cNvPr id="7" name="Objekt 6">
                        <a:extLst>
                          <a:ext uri="{FF2B5EF4-FFF2-40B4-BE49-F238E27FC236}">
                            <a16:creationId xmlns:a16="http://schemas.microsoft.com/office/drawing/2014/main" id="{3425ECCE-472E-4012-9222-D30E403C6C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278563" y="1825625"/>
                        <a:ext cx="5384800" cy="4518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145257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393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0B10705-B4D6-4B4B-9815-182B13AB2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Dancing lady: Queen's Megaron (Knossos)</a:t>
            </a:r>
          </a:p>
        </p:txBody>
      </p:sp>
      <p:pic>
        <p:nvPicPr>
          <p:cNvPr id="5" name="Zástupný obsah 4" descr="Obsah obrázku text, mapa&#10;&#10;Popis byl vytvořen automaticky">
            <a:extLst>
              <a:ext uri="{FF2B5EF4-FFF2-40B4-BE49-F238E27FC236}">
                <a16:creationId xmlns:a16="http://schemas.microsoft.com/office/drawing/2014/main" id="{FB4BCFB1-2260-4812-AF9E-129FA65D04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375" y="961812"/>
            <a:ext cx="6574649" cy="49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51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792346-19B8-651B-E599-B48CC5707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Bull </a:t>
            </a:r>
            <a:r>
              <a:rPr lang="cs-CZ" sz="2400" dirty="0" err="1"/>
              <a:t>leaping</a:t>
            </a:r>
            <a:r>
              <a:rPr lang="cs-CZ" sz="2400" dirty="0"/>
              <a:t> </a:t>
            </a:r>
            <a:r>
              <a:rPr lang="cs-CZ" sz="2400" dirty="0" err="1"/>
              <a:t>frescoe</a:t>
            </a:r>
            <a:r>
              <a:rPr lang="cs-CZ" sz="2400" dirty="0"/>
              <a:t> (východní křídlo paláce </a:t>
            </a:r>
            <a:r>
              <a:rPr lang="cs-CZ" sz="2400" dirty="0" err="1"/>
              <a:t>Knossos</a:t>
            </a:r>
            <a:r>
              <a:rPr lang="cs-CZ" sz="2400" dirty="0"/>
              <a:t>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6452284-F355-90C6-43E9-14B56EB0C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160" y="1503680"/>
            <a:ext cx="9680434" cy="498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443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2F7AA3-2C4D-4509-921F-EE4306B71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Reliéfní freska zobrazující </a:t>
            </a:r>
            <a:r>
              <a:rPr lang="cs-CZ" sz="2000" dirty="0" err="1"/>
              <a:t>griffy</a:t>
            </a:r>
            <a:r>
              <a:rPr lang="cs-CZ" sz="2000" dirty="0"/>
              <a:t>: Great East </a:t>
            </a:r>
            <a:r>
              <a:rPr lang="cs-CZ" sz="2000" dirty="0" err="1"/>
              <a:t>Hall</a:t>
            </a:r>
            <a:r>
              <a:rPr lang="cs-CZ" sz="2000" dirty="0"/>
              <a:t> (</a:t>
            </a:r>
            <a:r>
              <a:rPr lang="cs-CZ" sz="2000" dirty="0" err="1"/>
              <a:t>Knossos</a:t>
            </a:r>
            <a:r>
              <a:rPr lang="cs-CZ" sz="2000" dirty="0"/>
              <a:t>)</a:t>
            </a:r>
          </a:p>
        </p:txBody>
      </p:sp>
      <p:pic>
        <p:nvPicPr>
          <p:cNvPr id="5" name="Zástupný obsah 4" descr="Obsah obrázku zeď, interiér, malování&#10;&#10;Popis byl vytvořen automaticky">
            <a:extLst>
              <a:ext uri="{FF2B5EF4-FFF2-40B4-BE49-F238E27FC236}">
                <a16:creationId xmlns:a16="http://schemas.microsoft.com/office/drawing/2014/main" id="{633FD687-4D1B-4E44-97C6-1B2AA6170B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274" y="1825625"/>
            <a:ext cx="6551452" cy="4351338"/>
          </a:xfrm>
        </p:spPr>
      </p:pic>
    </p:spTree>
    <p:extLst>
      <p:ext uri="{BB962C8B-B14F-4D97-AF65-F5344CB8AC3E}">
        <p14:creationId xmlns:p14="http://schemas.microsoft.com/office/powerpoint/2010/main" val="19501570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692545-6E31-4110-B1BB-705426C38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Miniaturní Ship fresco: West House (Akrotiri)</a:t>
            </a:r>
            <a:endParaRPr lang="cs-CZ" dirty="0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D8FFA566-E01E-4D9C-AC2F-DD429B7095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787" y="1825624"/>
            <a:ext cx="6815962" cy="4600775"/>
          </a:xfrm>
        </p:spPr>
      </p:pic>
    </p:spTree>
    <p:extLst>
      <p:ext uri="{BB962C8B-B14F-4D97-AF65-F5344CB8AC3E}">
        <p14:creationId xmlns:p14="http://schemas.microsoft.com/office/powerpoint/2010/main" val="24430258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CDC1D61-73E9-4AF7-B19E-FED1286B0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Miniaturní</a:t>
            </a: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Town Mosaic: Temple </a:t>
            </a:r>
            <a:r>
              <a:rPr lang="en-US" sz="3700" dirty="0">
                <a:solidFill>
                  <a:srgbClr val="FFFFFF"/>
                </a:solidFill>
              </a:rPr>
              <a:t>repositories</a:t>
            </a: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(Knossos)</a:t>
            </a:r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6F11C24F-311B-482E-8607-5E89C80E32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510" y="467208"/>
            <a:ext cx="5923584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1807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EC0E5DD2-A891-4B0C-A946-23DD89E06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Příklady pečetidel</a:t>
            </a:r>
          </a:p>
        </p:txBody>
      </p:sp>
      <p:pic>
        <p:nvPicPr>
          <p:cNvPr id="8" name="Zástupný obsah 7" descr="Obsah obrázku text&#10;&#10;Popis byl vytvořen automaticky">
            <a:extLst>
              <a:ext uri="{FF2B5EF4-FFF2-40B4-BE49-F238E27FC236}">
                <a16:creationId xmlns:a16="http://schemas.microsoft.com/office/drawing/2014/main" id="{5045B62E-3ADA-444B-940C-6779CB8AA74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80347"/>
            <a:ext cx="5181600" cy="3441894"/>
          </a:xfrm>
        </p:spPr>
      </p:pic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1EB660B2-6F8A-4C00-8A5A-4D88ADE44DB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cs-CZ" dirty="0"/>
              <a:t>Vyráběny z různých měkkých a tvrdých kamenů</a:t>
            </a:r>
          </a:p>
          <a:p>
            <a:r>
              <a:rPr lang="cs-CZ" dirty="0"/>
              <a:t>Na konci </a:t>
            </a:r>
            <a:r>
              <a:rPr lang="cs-CZ" dirty="0" err="1"/>
              <a:t>protopalácového</a:t>
            </a:r>
            <a:r>
              <a:rPr lang="cs-CZ" dirty="0"/>
              <a:t> období se začínají používat i tvrdé kameny (achát, ametyst, karneol)</a:t>
            </a:r>
          </a:p>
          <a:p>
            <a:r>
              <a:rPr lang="cs-CZ" dirty="0"/>
              <a:t>V </a:t>
            </a:r>
            <a:r>
              <a:rPr lang="cs-CZ" dirty="0" err="1"/>
              <a:t>novopalácovém</a:t>
            </a:r>
            <a:r>
              <a:rPr lang="cs-CZ" dirty="0"/>
              <a:t> období se více standardizují tvary. Obvykle jsou: kruhové (</a:t>
            </a:r>
            <a:r>
              <a:rPr lang="cs-CZ" dirty="0" err="1"/>
              <a:t>lentoids</a:t>
            </a:r>
            <a:r>
              <a:rPr lang="cs-CZ" dirty="0"/>
              <a:t>), mandlovité (</a:t>
            </a:r>
            <a:r>
              <a:rPr lang="cs-CZ" dirty="0" err="1"/>
              <a:t>amygdaloids</a:t>
            </a:r>
            <a:r>
              <a:rPr lang="cs-CZ" dirty="0"/>
              <a:t>) či obdélníkové (</a:t>
            </a:r>
            <a:r>
              <a:rPr lang="cs-CZ" dirty="0" err="1"/>
              <a:t>cushions</a:t>
            </a:r>
            <a:r>
              <a:rPr lang="cs-CZ" dirty="0"/>
              <a:t>)</a:t>
            </a:r>
          </a:p>
          <a:p>
            <a:r>
              <a:rPr lang="cs-CZ" dirty="0"/>
              <a:t>Většinou malé okolo 1,5-2 cm v průměru.</a:t>
            </a:r>
          </a:p>
          <a:p>
            <a:r>
              <a:rPr lang="cs-CZ" dirty="0"/>
              <a:t>Motivy na pečetích: Zvířata (</a:t>
            </a:r>
            <a:r>
              <a:rPr lang="cs-CZ" dirty="0" err="1"/>
              <a:t>agrimi</a:t>
            </a:r>
            <a:r>
              <a:rPr lang="cs-CZ" dirty="0"/>
              <a:t>, skot, lvi, ptáci, monstra, méně často prasata, opice, delfíni), figurální scény (Master/Mistress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Animals</a:t>
            </a:r>
            <a:r>
              <a:rPr lang="cs-CZ" dirty="0"/>
              <a:t> – viz další slide a slide Svatyně a kult)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35099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EC2F434E-D24E-B2D5-525D-9033DB352B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070" y="643466"/>
            <a:ext cx="6877860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8602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94A255A-00A5-4546-957A-4442C4ABC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Procentuální zastoupení jednotlivých druhů zvířat a příšer v lineárním A, ve freskách a na pečetích (Shapland 2010) 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DB74326-0843-497A-86CE-C07691A4AD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163023"/>
            <a:ext cx="7188199" cy="452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9129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D37113-2770-4D87-BDF4-2FD181474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Pečetní prsteny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18D6AE-D3AB-4289-8098-55B41AA46F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Materiál zlato, stříbro, bronz (či kombinace)</a:t>
            </a:r>
          </a:p>
          <a:p>
            <a:r>
              <a:rPr lang="cs-CZ" dirty="0"/>
              <a:t>Zřejmě využívány vysokými úředníky</a:t>
            </a:r>
          </a:p>
          <a:p>
            <a:r>
              <a:rPr lang="cs-CZ" dirty="0"/>
              <a:t>Patrně se nenosily na rukou (příliš malé), ale na náramcích či náhrdelnících</a:t>
            </a:r>
          </a:p>
          <a:p>
            <a:r>
              <a:rPr lang="cs-CZ" dirty="0"/>
              <a:t>Motivy na pečetních prstenech: přeskakování býka, náboženské scény/ceremonie, různé figurální výjevy (tancující žena, žena přitahující větve stromu, mladý člověk objímající kámen </a:t>
            </a:r>
            <a:r>
              <a:rPr lang="cs-CZ" dirty="0" err="1"/>
              <a:t>etc</a:t>
            </a:r>
            <a:r>
              <a:rPr lang="cs-CZ" dirty="0"/>
              <a:t>.)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5368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6918796-2918-40D6-BE3A-4600C47FCD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Zástupný obsah 11" descr="Obsah obrázku smalt&#10;&#10;Popis byl vytvořen automaticky">
            <a:extLst>
              <a:ext uri="{FF2B5EF4-FFF2-40B4-BE49-F238E27FC236}">
                <a16:creationId xmlns:a16="http://schemas.microsoft.com/office/drawing/2014/main" id="{C31A0D23-5450-43E6-8F6F-AF87D032F86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38" y="2166938"/>
            <a:ext cx="5462588" cy="3457575"/>
          </a:xfrm>
        </p:spPr>
      </p:pic>
      <p:pic>
        <p:nvPicPr>
          <p:cNvPr id="5" name="Zástupný obsah 4" descr="Obsah obrázku text, mince&#10;&#10;Popis byl vytvořen automaticky">
            <a:extLst>
              <a:ext uri="{FF2B5EF4-FFF2-40B4-BE49-F238E27FC236}">
                <a16:creationId xmlns:a16="http://schemas.microsoft.com/office/drawing/2014/main" id="{ECCF8C70-0408-7311-D8B7-29F97E08EE6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663" y="2166938"/>
            <a:ext cx="4837113" cy="3457575"/>
          </a:xfrm>
        </p:spPr>
      </p:pic>
      <p:sp>
        <p:nvSpPr>
          <p:cNvPr id="8" name="Nadpis 7">
            <a:extLst>
              <a:ext uri="{FF2B5EF4-FFF2-40B4-BE49-F238E27FC236}">
                <a16:creationId xmlns:a16="http://schemas.microsoft.com/office/drawing/2014/main" id="{7EC1DF64-681A-4B9E-B5C2-F9FF5A869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2747"/>
            <a:ext cx="10515600" cy="71555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ring of Minos – pečetní prsten (Knossos)</a:t>
            </a:r>
          </a:p>
        </p:txBody>
      </p:sp>
    </p:spTree>
    <p:extLst>
      <p:ext uri="{BB962C8B-B14F-4D97-AF65-F5344CB8AC3E}">
        <p14:creationId xmlns:p14="http://schemas.microsoft.com/office/powerpoint/2010/main" val="3469996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34C8EA-7A3C-897D-8D31-2F0E6B250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Šíření kulturních vlivů mimo Krétu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8556929A-8C38-3920-88FF-C29C85F4A13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96" y="1956716"/>
            <a:ext cx="5329451" cy="4125291"/>
          </a:xfrm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813C6A61-FC85-B772-D67B-09779D1476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750" y="2380735"/>
            <a:ext cx="5326316" cy="3286897"/>
          </a:xfrm>
        </p:spPr>
      </p:pic>
    </p:spTree>
    <p:extLst>
      <p:ext uri="{BB962C8B-B14F-4D97-AF65-F5344CB8AC3E}">
        <p14:creationId xmlns:p14="http://schemas.microsoft.com/office/powerpoint/2010/main" val="17292784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31D1AC1-4898-4D22-B290-EC3208AE7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Rhytony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DB3287-6DB0-4FAD-A3AD-1C4E60366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cs-CZ" dirty="0"/>
              <a:t>Kamenné nádoby často vyrobené z černého steatitu nebo zeleného chloritu</a:t>
            </a:r>
          </a:p>
          <a:p>
            <a:r>
              <a:rPr lang="cs-CZ" dirty="0"/>
              <a:t>Různé podoby: zvířecí hlavy, pštrosí vejce či pouze nádoby ve formě rhyta (picí roh) s výzdobou</a:t>
            </a:r>
          </a:p>
          <a:p>
            <a:r>
              <a:rPr lang="cs-CZ" dirty="0"/>
              <a:t>Některé v sobě mají pouze malou dírku patrně na tekutinu (např. v ústech zvířete)</a:t>
            </a:r>
          </a:p>
          <a:p>
            <a:r>
              <a:rPr lang="cs-CZ" dirty="0"/>
              <a:t>Nejistá funkce: Předpokládá se, že se používaly při libacích (oběti bohům ve formě odlévání tekutiny) či při banketech </a:t>
            </a:r>
          </a:p>
          <a:p>
            <a:r>
              <a:rPr lang="cs-CZ" dirty="0"/>
              <a:t>Velké množství těchto nádob se našlo v paláci </a:t>
            </a:r>
            <a:r>
              <a:rPr lang="cs-CZ" dirty="0" err="1"/>
              <a:t>Zakros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066563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3E138B-4A70-4480-963E-72011E694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Harvest</a:t>
            </a:r>
            <a:r>
              <a:rPr lang="cs-CZ" dirty="0"/>
              <a:t> </a:t>
            </a:r>
            <a:r>
              <a:rPr lang="cs-CZ" dirty="0" err="1"/>
              <a:t>Vase</a:t>
            </a:r>
            <a:r>
              <a:rPr lang="cs-CZ" dirty="0"/>
              <a:t> – Rhyton ve formě pštrosího vejce (</a:t>
            </a:r>
            <a:r>
              <a:rPr lang="cs-CZ" dirty="0" err="1"/>
              <a:t>Hagia</a:t>
            </a:r>
            <a:r>
              <a:rPr lang="cs-CZ" dirty="0"/>
              <a:t> </a:t>
            </a:r>
            <a:r>
              <a:rPr lang="cs-CZ" dirty="0" err="1"/>
              <a:t>Triada</a:t>
            </a:r>
            <a:r>
              <a:rPr lang="cs-CZ" dirty="0"/>
              <a:t>)</a:t>
            </a:r>
          </a:p>
        </p:txBody>
      </p:sp>
      <p:pic>
        <p:nvPicPr>
          <p:cNvPr id="5" name="Zástupný obsah 4" descr="Obsah obrázku interiér, osoba, stůl&#10;&#10;Popis byl vytvořen automaticky">
            <a:extLst>
              <a:ext uri="{FF2B5EF4-FFF2-40B4-BE49-F238E27FC236}">
                <a16:creationId xmlns:a16="http://schemas.microsoft.com/office/drawing/2014/main" id="{106A9B45-C924-45D3-B8A3-B39BFA6DE3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374" y="1825624"/>
            <a:ext cx="6813352" cy="4760001"/>
          </a:xfrm>
        </p:spPr>
      </p:pic>
    </p:spTree>
    <p:extLst>
      <p:ext uri="{BB962C8B-B14F-4D97-AF65-F5344CB8AC3E}">
        <p14:creationId xmlns:p14="http://schemas.microsoft.com/office/powerpoint/2010/main" val="17608633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4A565AE0-3420-47BF-ABA0-60652BAC2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Rhyton ve formě býčí hlavy (</a:t>
            </a:r>
            <a:r>
              <a:rPr lang="cs-CZ" dirty="0" err="1"/>
              <a:t>Knossos</a:t>
            </a:r>
            <a:r>
              <a:rPr lang="cs-CZ" dirty="0"/>
              <a:t>)</a:t>
            </a:r>
          </a:p>
        </p:txBody>
      </p:sp>
      <p:pic>
        <p:nvPicPr>
          <p:cNvPr id="11" name="Zástupný obsah 10" descr="Obsah obrázku zeď, stojící, interiér, černá&#10;&#10;Popis byl vytvořen automaticky">
            <a:extLst>
              <a:ext uri="{FF2B5EF4-FFF2-40B4-BE49-F238E27FC236}">
                <a16:creationId xmlns:a16="http://schemas.microsoft.com/office/drawing/2014/main" id="{1E0465AC-9126-4113-9395-3B546EC61B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274" y="1825625"/>
            <a:ext cx="6551452" cy="4351338"/>
          </a:xfrm>
        </p:spPr>
      </p:pic>
    </p:spTree>
    <p:extLst>
      <p:ext uri="{BB962C8B-B14F-4D97-AF65-F5344CB8AC3E}">
        <p14:creationId xmlns:p14="http://schemas.microsoft.com/office/powerpoint/2010/main" val="8974105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75772C-CFC7-40DE-A5E7-42C8776AD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Rhyton ve formě lví hlavy (</a:t>
            </a:r>
            <a:r>
              <a:rPr lang="cs-CZ" dirty="0" err="1"/>
              <a:t>Knossos</a:t>
            </a:r>
            <a:r>
              <a:rPr lang="cs-CZ" dirty="0"/>
              <a:t>, materiál: mramor)</a:t>
            </a:r>
          </a:p>
        </p:txBody>
      </p:sp>
      <p:pic>
        <p:nvPicPr>
          <p:cNvPr id="5" name="Zástupný obsah 4" descr="Obsah obrázku zeď, přilepení&#10;&#10;Popis byl vytvořen automaticky">
            <a:extLst>
              <a:ext uri="{FF2B5EF4-FFF2-40B4-BE49-F238E27FC236}">
                <a16:creationId xmlns:a16="http://schemas.microsoft.com/office/drawing/2014/main" id="{8A7B58C8-30AF-4724-B042-AA94E1223E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274" y="1825625"/>
            <a:ext cx="6551452" cy="4351338"/>
          </a:xfrm>
        </p:spPr>
      </p:pic>
    </p:spTree>
    <p:extLst>
      <p:ext uri="{BB962C8B-B14F-4D97-AF65-F5344CB8AC3E}">
        <p14:creationId xmlns:p14="http://schemas.microsoft.com/office/powerpoint/2010/main" val="2778285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7665E3-A94A-42FB-A2E3-C40136005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výrobky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2A80CE-B123-4758-88F9-BB7C2E554E3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Výrobky se slonoviny (kosmetické nádobky, držadla zrcadel, figurky či větší postavy), skla, fajánsu (figurky, plakety, šperky), textilie (známé zejména z fresek, dále nálezy přeslenů a závaží)</a:t>
            </a:r>
          </a:p>
          <a:p>
            <a:r>
              <a:rPr lang="cs-CZ" dirty="0"/>
              <a:t>Známé jsou například hadí bohyně s </a:t>
            </a:r>
            <a:r>
              <a:rPr lang="cs-CZ" dirty="0" err="1"/>
              <a:t>Knossu</a:t>
            </a:r>
            <a:r>
              <a:rPr lang="cs-CZ" dirty="0"/>
              <a:t> (fajáns), Tzv. Bull-</a:t>
            </a:r>
            <a:r>
              <a:rPr lang="cs-CZ" dirty="0" err="1"/>
              <a:t>leapers</a:t>
            </a:r>
            <a:r>
              <a:rPr lang="cs-CZ" dirty="0"/>
              <a:t> (slonovina), mladík z </a:t>
            </a:r>
            <a:r>
              <a:rPr lang="cs-CZ" dirty="0" err="1"/>
              <a:t>Palaikastra</a:t>
            </a:r>
            <a:r>
              <a:rPr lang="cs-CZ" dirty="0"/>
              <a:t> (slonovina = tělo, bradavky = dřevo, zlatá folie = oblečení, oči = kameny, steatit = vlasy)</a:t>
            </a:r>
          </a:p>
          <a:p>
            <a:r>
              <a:rPr lang="cs-CZ" dirty="0"/>
              <a:t>Hojně se využívalo také dřevo (např. architektura), špatně se však dochovává</a:t>
            </a:r>
          </a:p>
          <a:p>
            <a:endParaRPr lang="cs-CZ" dirty="0"/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D8BF3D4D-AE4C-413F-98AE-95EEB19841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Tzv. Bull-</a:t>
            </a:r>
            <a:r>
              <a:rPr lang="cs-CZ" dirty="0" err="1"/>
              <a:t>leaper</a:t>
            </a:r>
            <a:r>
              <a:rPr lang="cs-CZ" dirty="0"/>
              <a:t> (</a:t>
            </a:r>
            <a:r>
              <a:rPr lang="cs-CZ" dirty="0" err="1"/>
              <a:t>Knossos</a:t>
            </a:r>
            <a:r>
              <a:rPr lang="cs-CZ" dirty="0"/>
              <a:t>)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85B3124E-91E1-436D-8A9E-1F93E26F967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638" y="2505075"/>
            <a:ext cx="3085352" cy="3684588"/>
          </a:xfrm>
        </p:spPr>
      </p:pic>
    </p:spTree>
    <p:extLst>
      <p:ext uri="{BB962C8B-B14F-4D97-AF65-F5344CB8AC3E}">
        <p14:creationId xmlns:p14="http://schemas.microsoft.com/office/powerpoint/2010/main" val="30677816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Zástupný obsah 10" descr="Obsah obrázku interiér, patro, strop&#10;&#10;Popis byl vytvořen automaticky">
            <a:extLst>
              <a:ext uri="{FF2B5EF4-FFF2-40B4-BE49-F238E27FC236}">
                <a16:creationId xmlns:a16="http://schemas.microsoft.com/office/drawing/2014/main" id="{F136EF72-1458-438B-B398-EF1F2CEFDE4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63" y="1844675"/>
            <a:ext cx="2813050" cy="4449763"/>
          </a:xfrm>
        </p:spPr>
      </p:pic>
      <p:pic>
        <p:nvPicPr>
          <p:cNvPr id="13" name="Zástupný obsah 12" descr="Obsah obrázku zeď, interiér&#10;&#10;Popis byl vytvořen automaticky">
            <a:extLst>
              <a:ext uri="{FF2B5EF4-FFF2-40B4-BE49-F238E27FC236}">
                <a16:creationId xmlns:a16="http://schemas.microsoft.com/office/drawing/2014/main" id="{04CF6603-8CB8-4309-AFF0-B7FE9D175B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0" y="1844675"/>
            <a:ext cx="6734175" cy="4449763"/>
          </a:xfrm>
        </p:spPr>
      </p:pic>
      <p:sp>
        <p:nvSpPr>
          <p:cNvPr id="7" name="Nadpis 6">
            <a:extLst>
              <a:ext uri="{FF2B5EF4-FFF2-40B4-BE49-F238E27FC236}">
                <a16:creationId xmlns:a16="http://schemas.microsoft.com/office/drawing/2014/main" id="{4F199387-E554-443F-A5A3-142A9DD5A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Vlevo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mladík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s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Palaikastra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vpravo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hadí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bohyně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(Knossos)</a:t>
            </a:r>
          </a:p>
        </p:txBody>
      </p:sp>
    </p:spTree>
    <p:extLst>
      <p:ext uri="{BB962C8B-B14F-4D97-AF65-F5344CB8AC3E}">
        <p14:creationId xmlns:p14="http://schemas.microsoft.com/office/powerpoint/2010/main" val="42387176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obsah 7" descr="Obsah obrázku interiér, box&#10;&#10;Popis byl vytvořen automaticky">
            <a:extLst>
              <a:ext uri="{FF2B5EF4-FFF2-40B4-BE49-F238E27FC236}">
                <a16:creationId xmlns:a16="http://schemas.microsoft.com/office/drawing/2014/main" id="{605B6422-0BF6-4D2F-93B0-0F46D30C2B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0" b="68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AD9258CD-9EBA-4876-8EC1-305885CC9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Kel slona (Zakros)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91586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D49545-D585-4816-8EE0-610098808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9864"/>
          </a:xfrm>
        </p:spPr>
        <p:txBody>
          <a:bodyPr>
            <a:normAutofit/>
          </a:bodyPr>
          <a:lstStyle/>
          <a:p>
            <a:r>
              <a:rPr lang="cs-CZ" sz="2800" dirty="0"/>
              <a:t>Svatyně a kult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1CB305-7114-4277-855D-6BE42534B3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09927"/>
            <a:ext cx="5181600" cy="5417885"/>
          </a:xfrm>
        </p:spPr>
        <p:txBody>
          <a:bodyPr>
            <a:normAutofit fontScale="55000" lnSpcReduction="20000"/>
          </a:bodyPr>
          <a:lstStyle/>
          <a:p>
            <a:r>
              <a:rPr lang="cs-CZ" dirty="0"/>
              <a:t>Chybí doklady velkých chrámů, které jsou známé z Egypta a Mezopotámie</a:t>
            </a:r>
          </a:p>
          <a:p>
            <a:r>
              <a:rPr lang="cs-CZ" dirty="0"/>
              <a:t>V tomto ohledu je nejednoznačná role paláců, ale s jejich narůstajícím významem je možné, že elitní vrstvy převzaly kontrolu nad náboženstvím. Některé místnosti v palácích byly interpretovány jako malé svatyně. S kultem patrně souvisely i očistné nádrže a sloupové krypty (viz předchozí slidy)</a:t>
            </a:r>
          </a:p>
          <a:p>
            <a:r>
              <a:rPr lang="cs-CZ" dirty="0"/>
              <a:t>Ke kultovním účelům se nadále využívají i jeskyně (nap. </a:t>
            </a:r>
            <a:r>
              <a:rPr lang="cs-CZ" dirty="0" err="1"/>
              <a:t>Psychro</a:t>
            </a:r>
            <a:r>
              <a:rPr lang="cs-CZ" dirty="0"/>
              <a:t>)</a:t>
            </a:r>
          </a:p>
          <a:p>
            <a:r>
              <a:rPr lang="cs-CZ" dirty="0"/>
              <a:t>Svatyně na kopcích postupně zanikají. Nicméně například svatyně na hoře </a:t>
            </a:r>
            <a:r>
              <a:rPr lang="cs-CZ" dirty="0" err="1"/>
              <a:t>Juktas</a:t>
            </a:r>
            <a:r>
              <a:rPr lang="cs-CZ" dirty="0"/>
              <a:t> stále funguje. Objevuje se zde dokonce více nálezů z </a:t>
            </a:r>
            <a:r>
              <a:rPr lang="cs-CZ" dirty="0" err="1"/>
              <a:t>novopalácového</a:t>
            </a:r>
            <a:r>
              <a:rPr lang="cs-CZ" dirty="0"/>
              <a:t> období.</a:t>
            </a:r>
          </a:p>
          <a:p>
            <a:r>
              <a:rPr lang="cs-CZ" dirty="0"/>
              <a:t>Většina rituální výbavy byla přenosná (stolky na obětiny, kovové dvojité sekery, posvátné rohy, různé nádoby např. rhyta, poháry </a:t>
            </a:r>
            <a:r>
              <a:rPr lang="cs-CZ" dirty="0" err="1"/>
              <a:t>etc</a:t>
            </a:r>
            <a:r>
              <a:rPr lang="cs-CZ" dirty="0"/>
              <a:t>.)</a:t>
            </a:r>
          </a:p>
          <a:p>
            <a:r>
              <a:rPr lang="cs-CZ" dirty="0"/>
              <a:t>Příkladem možné „ venkovské svatyně“ je </a:t>
            </a:r>
            <a:r>
              <a:rPr lang="cs-CZ" dirty="0" err="1"/>
              <a:t>Anemospilia</a:t>
            </a:r>
            <a:r>
              <a:rPr lang="cs-CZ" dirty="0"/>
              <a:t> na úpatí hory </a:t>
            </a:r>
            <a:r>
              <a:rPr lang="cs-CZ" dirty="0" err="1"/>
              <a:t>Juktas</a:t>
            </a:r>
            <a:r>
              <a:rPr lang="cs-CZ" dirty="0"/>
              <a:t> a dále Kato </a:t>
            </a:r>
            <a:r>
              <a:rPr lang="cs-CZ" dirty="0" err="1"/>
              <a:t>Syme</a:t>
            </a:r>
            <a:r>
              <a:rPr lang="cs-CZ" dirty="0"/>
              <a:t> (západní Kréta)</a:t>
            </a:r>
          </a:p>
          <a:p>
            <a:r>
              <a:rPr lang="cs-CZ" dirty="0"/>
              <a:t>Na pečetích se objevuje vyobrazení malých svatyní tzv. </a:t>
            </a:r>
            <a:r>
              <a:rPr lang="cs-CZ" dirty="0" err="1"/>
              <a:t>Tripartite</a:t>
            </a:r>
            <a:r>
              <a:rPr lang="cs-CZ" dirty="0"/>
              <a:t> </a:t>
            </a:r>
            <a:r>
              <a:rPr lang="cs-CZ" dirty="0" err="1"/>
              <a:t>Shrines</a:t>
            </a:r>
            <a:r>
              <a:rPr lang="cs-CZ" dirty="0"/>
              <a:t>. V některých případech snad mohly být tyto svatyně pouze dočasné (po použití se rozebraly). Na pečetích se objevují symboly spojované s kultem např. posvátné rohy. Některé vyobrazené postavy jsou spojované s božstvy (často bohyně – např. velká postava často stojící/sedící na skále, či prvku architektury a doprovázená různými zvířaty např. lvi i fantaskními např. </a:t>
            </a:r>
            <a:r>
              <a:rPr lang="cs-CZ" dirty="0" err="1"/>
              <a:t>griffové</a:t>
            </a:r>
            <a:r>
              <a:rPr lang="cs-CZ" dirty="0"/>
              <a:t>)</a:t>
            </a:r>
          </a:p>
        </p:txBody>
      </p:sp>
      <p:pic>
        <p:nvPicPr>
          <p:cNvPr id="6" name="Zástupný obsah 5" descr="Obsah obrázku text, kámen&#10;&#10;Popis byl vytvořen automaticky">
            <a:extLst>
              <a:ext uri="{FF2B5EF4-FFF2-40B4-BE49-F238E27FC236}">
                <a16:creationId xmlns:a16="http://schemas.microsoft.com/office/drawing/2014/main" id="{AA5339F1-B8D2-4109-BF52-83607224129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64" y="2596087"/>
            <a:ext cx="4113080" cy="2708787"/>
          </a:xfrm>
        </p:spPr>
      </p:pic>
      <p:sp>
        <p:nvSpPr>
          <p:cNvPr id="5" name="AutoShape 4">
            <a:extLst>
              <a:ext uri="{FF2B5EF4-FFF2-40B4-BE49-F238E27FC236}">
                <a16:creationId xmlns:a16="http://schemas.microsoft.com/office/drawing/2014/main" id="{B9561D0C-3FEF-A09C-3A56-A8E9833CA14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96766295-0771-6A5D-94A8-215E52B6E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620" y="142240"/>
            <a:ext cx="4104640" cy="234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C203DD7-59CA-8DDE-891C-BFD8EA965AD1}"/>
              </a:ext>
            </a:extLst>
          </p:cNvPr>
          <p:cNvSpPr txBox="1"/>
          <p:nvPr/>
        </p:nvSpPr>
        <p:spPr>
          <a:xfrm>
            <a:off x="5659120" y="230188"/>
            <a:ext cx="203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Svatyně </a:t>
            </a:r>
            <a:r>
              <a:rPr lang="cs-CZ" sz="1600" dirty="0" err="1"/>
              <a:t>Anemospilia</a:t>
            </a:r>
            <a:endParaRPr lang="cs-CZ" sz="1600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C0BB772-4E4A-1D9D-FB77-12DD550C637C}"/>
              </a:ext>
            </a:extLst>
          </p:cNvPr>
          <p:cNvSpPr txBox="1"/>
          <p:nvPr/>
        </p:nvSpPr>
        <p:spPr>
          <a:xfrm>
            <a:off x="8437551" y="5414066"/>
            <a:ext cx="3754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Pečeť vyobrazující paní zvířat. Nalevo se nachází malá svatyně.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BC408D5-3214-3FA1-9F01-6BE79B0B43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7798" y="2483917"/>
            <a:ext cx="1923822" cy="1866971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F370D62F-B62D-84D0-EDA4-7A1D825E23D7}"/>
              </a:ext>
            </a:extLst>
          </p:cNvPr>
          <p:cNvSpPr txBox="1"/>
          <p:nvPr/>
        </p:nvSpPr>
        <p:spPr>
          <a:xfrm>
            <a:off x="6096000" y="4350888"/>
            <a:ext cx="19509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Dvojité sekery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97DA326A-B068-F770-F64E-EACB93A89A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801" y="4857135"/>
            <a:ext cx="1939320" cy="1335846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51F258BB-C4BE-C841-B45A-1F7C96CCAB1B}"/>
              </a:ext>
            </a:extLst>
          </p:cNvPr>
          <p:cNvSpPr txBox="1"/>
          <p:nvPr/>
        </p:nvSpPr>
        <p:spPr>
          <a:xfrm>
            <a:off x="6096000" y="6334780"/>
            <a:ext cx="1785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Posvátné rohy (lokalita </a:t>
            </a:r>
            <a:r>
              <a:rPr lang="cs-CZ" sz="1400" dirty="0" err="1"/>
              <a:t>Petsofas</a:t>
            </a:r>
            <a:r>
              <a:rPr lang="cs-CZ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558990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99835B-5E1F-4A44-96FE-434DCB632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Pohřební ritus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5DC17A5-4905-4D4B-B290-1AA5CB98CE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Vyskytují se komorové hrobky (např. Temple </a:t>
            </a:r>
            <a:r>
              <a:rPr lang="cs-CZ" dirty="0" err="1"/>
              <a:t>Tomb</a:t>
            </a:r>
            <a:r>
              <a:rPr lang="cs-CZ" dirty="0"/>
              <a:t> a </a:t>
            </a:r>
            <a:r>
              <a:rPr lang="cs-CZ" dirty="0" err="1"/>
              <a:t>Royal</a:t>
            </a:r>
            <a:r>
              <a:rPr lang="cs-CZ" dirty="0"/>
              <a:t> </a:t>
            </a:r>
            <a:r>
              <a:rPr lang="cs-CZ" dirty="0" err="1"/>
              <a:t>Tomb</a:t>
            </a:r>
            <a:r>
              <a:rPr lang="cs-CZ" dirty="0"/>
              <a:t> </a:t>
            </a:r>
            <a:r>
              <a:rPr lang="cs-CZ" dirty="0" err="1"/>
              <a:t>Knossos</a:t>
            </a:r>
            <a:r>
              <a:rPr lang="cs-CZ" dirty="0"/>
              <a:t>) – skládají se obecně z přístupové chodby (dromos), vchodu (</a:t>
            </a:r>
            <a:r>
              <a:rPr lang="cs-CZ" dirty="0" err="1"/>
              <a:t>stomion</a:t>
            </a:r>
            <a:r>
              <a:rPr lang="cs-CZ" dirty="0"/>
              <a:t>) a samotné pohřební komory (</a:t>
            </a:r>
            <a:r>
              <a:rPr lang="cs-CZ" dirty="0" err="1"/>
              <a:t>thalamos</a:t>
            </a:r>
            <a:r>
              <a:rPr lang="cs-CZ" dirty="0"/>
              <a:t>) </a:t>
            </a:r>
          </a:p>
          <a:p>
            <a:r>
              <a:rPr lang="cs-CZ" dirty="0"/>
              <a:t>Stále se využívaly i </a:t>
            </a:r>
            <a:r>
              <a:rPr lang="cs-CZ" dirty="0" err="1"/>
              <a:t>tholové</a:t>
            </a:r>
            <a:r>
              <a:rPr lang="cs-CZ" dirty="0"/>
              <a:t> hrobky (např. </a:t>
            </a:r>
            <a:r>
              <a:rPr lang="cs-CZ" dirty="0" err="1"/>
              <a:t>Lower</a:t>
            </a:r>
            <a:r>
              <a:rPr lang="cs-CZ" dirty="0"/>
              <a:t> </a:t>
            </a:r>
            <a:r>
              <a:rPr lang="cs-CZ" dirty="0" err="1"/>
              <a:t>Gypsades</a:t>
            </a:r>
            <a:r>
              <a:rPr lang="cs-CZ" dirty="0"/>
              <a:t> a </a:t>
            </a:r>
            <a:r>
              <a:rPr lang="cs-CZ" dirty="0" err="1"/>
              <a:t>Ailias</a:t>
            </a:r>
            <a:r>
              <a:rPr lang="cs-CZ" dirty="0"/>
              <a:t> – obě </a:t>
            </a:r>
            <a:r>
              <a:rPr lang="cs-CZ" dirty="0" err="1"/>
              <a:t>Knossos</a:t>
            </a:r>
            <a:r>
              <a:rPr lang="cs-CZ" dirty="0"/>
              <a:t>). Mrtví (</a:t>
            </a:r>
            <a:r>
              <a:rPr lang="cs-CZ" dirty="0" err="1"/>
              <a:t>inhumace</a:t>
            </a:r>
            <a:r>
              <a:rPr lang="cs-CZ" dirty="0"/>
              <a:t>) byli obvykle ukládáni do hliněných rakví (</a:t>
            </a:r>
            <a:r>
              <a:rPr lang="cs-CZ" dirty="0" err="1"/>
              <a:t>larnakes</a:t>
            </a:r>
            <a:r>
              <a:rPr lang="cs-CZ" dirty="0"/>
              <a:t> – malované s lidskou figurou se objevují až od období LM II-III), podobně jako v předcházejícím období</a:t>
            </a:r>
          </a:p>
          <a:p>
            <a:r>
              <a:rPr lang="cs-CZ" dirty="0"/>
              <a:t>Ve vzácných případech se objevují i šachtové hrobky a pohřby v jeskynních (např. </a:t>
            </a:r>
            <a:r>
              <a:rPr lang="cs-CZ" dirty="0" err="1"/>
              <a:t>Mavrospelio</a:t>
            </a:r>
            <a:r>
              <a:rPr lang="cs-CZ" dirty="0"/>
              <a:t>) či jednoduchých jámách</a:t>
            </a:r>
          </a:p>
          <a:p>
            <a:r>
              <a:rPr lang="cs-CZ" dirty="0"/>
              <a:t>Většina hrobek je spojována s elitními vrstvami </a:t>
            </a:r>
          </a:p>
          <a:p>
            <a:r>
              <a:rPr lang="cs-CZ" dirty="0"/>
              <a:t>Z lokality Poros (přístav paláce </a:t>
            </a:r>
            <a:r>
              <a:rPr lang="cs-CZ" dirty="0" err="1"/>
              <a:t>Knosssos</a:t>
            </a:r>
            <a:r>
              <a:rPr lang="cs-CZ" dirty="0"/>
              <a:t>) pocházejí mimo jiné i hroby válečníků. Nachází se zde komorová hrobka </a:t>
            </a:r>
            <a:r>
              <a:rPr lang="cs-CZ" dirty="0" err="1"/>
              <a:t>Odos</a:t>
            </a:r>
            <a:r>
              <a:rPr lang="cs-CZ" dirty="0"/>
              <a:t> </a:t>
            </a:r>
            <a:r>
              <a:rPr lang="cs-CZ" dirty="0" err="1"/>
              <a:t>Poseidonos</a:t>
            </a:r>
            <a:r>
              <a:rPr lang="cs-CZ" dirty="0"/>
              <a:t>, která se skládá z předsíně a dvou hlavních místností. Pozůstatky starších pohřbů byly uloženy do jam, aby uvolnily místo pro nové pohřby. Našly se zde pečeti a importovaný zlatý prsten se skarabem a stříbrné náušnice, hřeben ze slonoviny, korálky polodrahokamů, opracované kančí kly na výrobu tzv. </a:t>
            </a:r>
            <a:r>
              <a:rPr lang="cs-CZ" b="0" i="0" dirty="0" err="1">
                <a:solidFill>
                  <a:srgbClr val="202124"/>
                </a:solidFill>
                <a:effectLst/>
                <a:latin typeface="Google Sans"/>
              </a:rPr>
              <a:t>Boar's</a:t>
            </a:r>
            <a:r>
              <a:rPr lang="cs-CZ" b="0" i="0" dirty="0"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lang="cs-CZ" b="0" i="0" dirty="0" err="1">
                <a:solidFill>
                  <a:srgbClr val="202124"/>
                </a:solidFill>
                <a:effectLst/>
                <a:latin typeface="Google Sans"/>
              </a:rPr>
              <a:t>tusk</a:t>
            </a:r>
            <a:r>
              <a:rPr lang="cs-CZ" b="0" i="0" dirty="0"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lang="cs-CZ" b="0" i="0" dirty="0" err="1">
                <a:solidFill>
                  <a:srgbClr val="202124"/>
                </a:solidFill>
                <a:effectLst/>
                <a:latin typeface="Google Sans"/>
              </a:rPr>
              <a:t>helmet</a:t>
            </a:r>
            <a:r>
              <a:rPr lang="cs-CZ" b="0" i="0" dirty="0">
                <a:solidFill>
                  <a:srgbClr val="202124"/>
                </a:solidFill>
                <a:effectLst/>
                <a:latin typeface="Google Sans"/>
              </a:rPr>
              <a:t>. Hrobka byla částečně vykradena, a snad proto zde chybí některé bronzové předměty  a další předměty z drahých kovů. Podobným příkladem hrobky je nedaleká </a:t>
            </a:r>
            <a:r>
              <a:rPr lang="cs-CZ" b="0" i="0" dirty="0" err="1">
                <a:solidFill>
                  <a:srgbClr val="202124"/>
                </a:solidFill>
                <a:effectLst/>
                <a:latin typeface="Google Sans"/>
              </a:rPr>
              <a:t>Leophoro</a:t>
            </a:r>
            <a:r>
              <a:rPr lang="cs-CZ" dirty="0" err="1">
                <a:solidFill>
                  <a:srgbClr val="202124"/>
                </a:solidFill>
                <a:latin typeface="Google Sans"/>
              </a:rPr>
              <a:t>s</a:t>
            </a:r>
            <a:r>
              <a:rPr lang="cs-CZ" dirty="0">
                <a:solidFill>
                  <a:srgbClr val="202124"/>
                </a:solidFill>
                <a:latin typeface="Google Sans"/>
              </a:rPr>
              <a:t> </a:t>
            </a:r>
            <a:r>
              <a:rPr lang="cs-CZ" dirty="0" err="1">
                <a:solidFill>
                  <a:srgbClr val="202124"/>
                </a:solidFill>
                <a:latin typeface="Google Sans"/>
              </a:rPr>
              <a:t>Ikarou</a:t>
            </a:r>
            <a:r>
              <a:rPr lang="cs-CZ" dirty="0">
                <a:solidFill>
                  <a:srgbClr val="202124"/>
                </a:solidFill>
                <a:latin typeface="Google Sans"/>
              </a:rPr>
              <a:t>. Mrtví v obou hrobkách původně leželi na dřevěných postelích nebo márách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574598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A91A59B-76A9-487C-8FC4-5CB3A18D1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Plánek</a:t>
            </a:r>
            <a: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Temple Tomb </a:t>
            </a:r>
            <a:r>
              <a:rPr lang="en-US" sz="3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podle</a:t>
            </a:r>
            <a: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Pendleburyho</a:t>
            </a:r>
            <a: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(1939)</a:t>
            </a:r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05901138-6C62-4ECF-90A6-50B6413D4C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126" y="0"/>
            <a:ext cx="5571597" cy="3634831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50A9CDD-A32E-00DA-1C1D-FB05AD55AE75}"/>
              </a:ext>
            </a:extLst>
          </p:cNvPr>
          <p:cNvSpPr txBox="1"/>
          <p:nvPr/>
        </p:nvSpPr>
        <p:spPr>
          <a:xfrm>
            <a:off x="5378869" y="4907769"/>
            <a:ext cx="27923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Vrchní patro „hrobky“ patrně sloužilo jako svatyně. Bylo zde objeveno množství kamenných posvátných rohů.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BBFD3F1-1B7A-8C22-B94F-9590E9EF5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230" y="3634832"/>
            <a:ext cx="3957433" cy="297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089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3C737F-176A-4691-8C41-66EF72BCB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4039" y="365125"/>
            <a:ext cx="7164493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Akrotiri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Zástupný obsah 5" descr="Obsah obrázku text, mapa&#10;&#10;Popis byl vytvořen automaticky">
            <a:extLst>
              <a:ext uri="{FF2B5EF4-FFF2-40B4-BE49-F238E27FC236}">
                <a16:creationId xmlns:a16="http://schemas.microsoft.com/office/drawing/2014/main" id="{0F4463BC-0B83-43A6-A05E-A0180EE985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6" y="365125"/>
            <a:ext cx="3705992" cy="6359525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46015E-2536-4351-AC47-CD231C55C6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7515" y="2022601"/>
            <a:ext cx="7161017" cy="415436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 err="1"/>
              <a:t>Osídlení</a:t>
            </a:r>
            <a:r>
              <a:rPr lang="en-US" sz="2000" dirty="0"/>
              <a:t> se </a:t>
            </a:r>
            <a:r>
              <a:rPr lang="en-US" sz="2000" dirty="0" err="1"/>
              <a:t>nachází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jižním</a:t>
            </a:r>
            <a:r>
              <a:rPr lang="en-US" sz="2000" dirty="0"/>
              <a:t> </a:t>
            </a:r>
            <a:r>
              <a:rPr lang="en-US" sz="2000" dirty="0" err="1"/>
              <a:t>cípu</a:t>
            </a:r>
            <a:r>
              <a:rPr lang="en-US" sz="2000" dirty="0"/>
              <a:t> </a:t>
            </a:r>
            <a:r>
              <a:rPr lang="en-US" sz="2000" dirty="0" err="1"/>
              <a:t>souostroví</a:t>
            </a:r>
            <a:r>
              <a:rPr lang="en-US" sz="2000" dirty="0"/>
              <a:t> </a:t>
            </a:r>
            <a:r>
              <a:rPr lang="en-US" sz="2000" dirty="0" err="1"/>
              <a:t>přibližně</a:t>
            </a:r>
            <a:r>
              <a:rPr lang="en-US" sz="2000" dirty="0"/>
              <a:t> 8 km o </a:t>
            </a:r>
            <a:r>
              <a:rPr lang="en-US" sz="2000" dirty="0" err="1"/>
              <a:t>jícnu</a:t>
            </a:r>
            <a:r>
              <a:rPr lang="en-US" sz="2000" dirty="0"/>
              <a:t> </a:t>
            </a:r>
            <a:r>
              <a:rPr lang="en-US" sz="2000" dirty="0" err="1"/>
              <a:t>vulkánu</a:t>
            </a:r>
            <a:r>
              <a:rPr lang="cs-CZ" sz="2000" dirty="0"/>
              <a:t>.</a:t>
            </a:r>
            <a:endParaRPr lang="en-US" sz="2000" dirty="0"/>
          </a:p>
          <a:p>
            <a:r>
              <a:rPr lang="en-US" sz="2000" dirty="0" err="1"/>
              <a:t>První</a:t>
            </a:r>
            <a:r>
              <a:rPr lang="en-US" sz="2000" dirty="0"/>
              <a:t> </a:t>
            </a:r>
            <a:r>
              <a:rPr lang="en-US" sz="2000" dirty="0" err="1"/>
              <a:t>doklady</a:t>
            </a:r>
            <a:r>
              <a:rPr lang="en-US" sz="2000" dirty="0"/>
              <a:t> </a:t>
            </a:r>
            <a:r>
              <a:rPr lang="en-US" sz="2000" dirty="0" err="1"/>
              <a:t>osídlení</a:t>
            </a:r>
            <a:r>
              <a:rPr lang="en-US" sz="2000" dirty="0"/>
              <a:t> </a:t>
            </a:r>
            <a:r>
              <a:rPr lang="en-US" sz="2000" dirty="0" err="1"/>
              <a:t>již</a:t>
            </a:r>
            <a:r>
              <a:rPr lang="en-US" sz="2000" dirty="0"/>
              <a:t> v </a:t>
            </a:r>
            <a:r>
              <a:rPr lang="en-US" sz="2000" dirty="0" err="1"/>
              <a:t>rané</a:t>
            </a:r>
            <a:r>
              <a:rPr lang="en-US" sz="2000" dirty="0"/>
              <a:t> </a:t>
            </a:r>
            <a:r>
              <a:rPr lang="en-US" sz="2000" dirty="0" err="1"/>
              <a:t>době</a:t>
            </a:r>
            <a:r>
              <a:rPr lang="en-US" sz="2000" dirty="0"/>
              <a:t> </a:t>
            </a:r>
            <a:r>
              <a:rPr lang="en-US" sz="2000" dirty="0" err="1"/>
              <a:t>kykladské</a:t>
            </a:r>
            <a:r>
              <a:rPr lang="cs-CZ" sz="2000" dirty="0"/>
              <a:t>.</a:t>
            </a:r>
            <a:endParaRPr lang="en-US" sz="2000" dirty="0"/>
          </a:p>
          <a:p>
            <a:r>
              <a:rPr lang="en-US" sz="2000" dirty="0" err="1"/>
              <a:t>Největší</a:t>
            </a:r>
            <a:r>
              <a:rPr lang="en-US" sz="2000" dirty="0"/>
              <a:t> </a:t>
            </a:r>
            <a:r>
              <a:rPr lang="en-US" sz="2000" dirty="0" err="1"/>
              <a:t>rozkvět</a:t>
            </a:r>
            <a:r>
              <a:rPr lang="en-US" sz="2000" dirty="0"/>
              <a:t> v </a:t>
            </a:r>
            <a:r>
              <a:rPr lang="en-US" sz="2000" dirty="0" err="1"/>
              <a:t>pozdně</a:t>
            </a:r>
            <a:r>
              <a:rPr lang="en-US" sz="2000" dirty="0"/>
              <a:t> </a:t>
            </a:r>
            <a:r>
              <a:rPr lang="en-US" sz="2000" dirty="0" err="1"/>
              <a:t>kykladské</a:t>
            </a:r>
            <a:r>
              <a:rPr lang="en-US" sz="2000" dirty="0"/>
              <a:t> </a:t>
            </a:r>
            <a:r>
              <a:rPr lang="en-US" sz="2000" dirty="0" err="1"/>
              <a:t>fázi</a:t>
            </a:r>
            <a:r>
              <a:rPr lang="en-US" sz="2000" dirty="0"/>
              <a:t>: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místě</a:t>
            </a:r>
            <a:r>
              <a:rPr lang="en-US" sz="2000" dirty="0"/>
              <a:t> </a:t>
            </a:r>
            <a:r>
              <a:rPr lang="en-US" sz="2000" dirty="0" err="1"/>
              <a:t>staršího</a:t>
            </a:r>
            <a:r>
              <a:rPr lang="en-US" sz="2000" dirty="0"/>
              <a:t> </a:t>
            </a:r>
            <a:r>
              <a:rPr lang="en-US" sz="2000" dirty="0" err="1"/>
              <a:t>osídlení</a:t>
            </a:r>
            <a:r>
              <a:rPr lang="en-US" sz="2000" dirty="0"/>
              <a:t> </a:t>
            </a:r>
            <a:r>
              <a:rPr lang="en-US" sz="2000" dirty="0" err="1"/>
              <a:t>vzniká</a:t>
            </a:r>
            <a:r>
              <a:rPr lang="en-US" sz="2000" dirty="0"/>
              <a:t> </a:t>
            </a:r>
            <a:r>
              <a:rPr lang="en-US" sz="2000" dirty="0" err="1"/>
              <a:t>minojské</a:t>
            </a:r>
            <a:r>
              <a:rPr lang="en-US" sz="2000" dirty="0"/>
              <a:t> </a:t>
            </a:r>
            <a:r>
              <a:rPr lang="en-US" sz="2000" dirty="0" err="1"/>
              <a:t>emporion</a:t>
            </a:r>
            <a:r>
              <a:rPr lang="cs-CZ" sz="2000" dirty="0"/>
              <a:t>.</a:t>
            </a:r>
            <a:endParaRPr lang="en-US" sz="2000" dirty="0"/>
          </a:p>
          <a:p>
            <a:r>
              <a:rPr lang="en-US" sz="2000" dirty="0"/>
              <a:t>K </a:t>
            </a:r>
            <a:r>
              <a:rPr lang="en-US" sz="2000" dirty="0" err="1"/>
              <a:t>santorínské</a:t>
            </a:r>
            <a:r>
              <a:rPr lang="en-US" sz="2000" dirty="0"/>
              <a:t> </a:t>
            </a:r>
            <a:r>
              <a:rPr lang="en-US" sz="2000" dirty="0" err="1"/>
              <a:t>erupci</a:t>
            </a:r>
            <a:r>
              <a:rPr lang="en-US" sz="2000" dirty="0"/>
              <a:t> </a:t>
            </a:r>
            <a:r>
              <a:rPr lang="en-US" sz="2000" dirty="0" err="1"/>
              <a:t>dochází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rozhraní</a:t>
            </a:r>
            <a:r>
              <a:rPr lang="en-US" sz="2000" dirty="0"/>
              <a:t> </a:t>
            </a:r>
            <a:r>
              <a:rPr lang="en-US" sz="2000" dirty="0" err="1"/>
              <a:t>stupňů</a:t>
            </a:r>
            <a:r>
              <a:rPr lang="en-US" sz="2000" dirty="0"/>
              <a:t> LM IA/LM IB </a:t>
            </a:r>
            <a:r>
              <a:rPr lang="en-US" sz="2000" dirty="0" err="1"/>
              <a:t>tedy</a:t>
            </a:r>
            <a:r>
              <a:rPr lang="en-US" sz="2000" dirty="0"/>
              <a:t> </a:t>
            </a:r>
            <a:r>
              <a:rPr lang="en-US" sz="2000" dirty="0" err="1"/>
              <a:t>přibližně</a:t>
            </a:r>
            <a:r>
              <a:rPr lang="en-US" sz="2000" dirty="0"/>
              <a:t> 1700/1500 </a:t>
            </a:r>
            <a:r>
              <a:rPr lang="en-US" sz="2000" dirty="0" err="1"/>
              <a:t>př</a:t>
            </a:r>
            <a:r>
              <a:rPr lang="en-US" sz="2000" dirty="0"/>
              <a:t>. n. l.</a:t>
            </a:r>
          </a:p>
          <a:p>
            <a:r>
              <a:rPr lang="en-US" sz="2000" dirty="0"/>
              <a:t>Po </a:t>
            </a:r>
            <a:r>
              <a:rPr lang="en-US" sz="2000" dirty="0" err="1"/>
              <a:t>erupci</a:t>
            </a:r>
            <a:r>
              <a:rPr lang="en-US" sz="2000" dirty="0"/>
              <a:t> je </a:t>
            </a:r>
            <a:r>
              <a:rPr lang="en-US" sz="2000" dirty="0" err="1"/>
              <a:t>souostroví</a:t>
            </a:r>
            <a:r>
              <a:rPr lang="en-US" sz="2000" dirty="0"/>
              <a:t> po </a:t>
            </a:r>
            <a:r>
              <a:rPr lang="en-US" sz="2000" dirty="0" err="1"/>
              <a:t>celý</a:t>
            </a:r>
            <a:r>
              <a:rPr lang="en-US" sz="2000" dirty="0"/>
              <a:t> </a:t>
            </a:r>
            <a:r>
              <a:rPr lang="en-US" sz="2000" dirty="0" err="1"/>
              <a:t>zbytek</a:t>
            </a:r>
            <a:r>
              <a:rPr lang="en-US" sz="2000" dirty="0"/>
              <a:t> </a:t>
            </a:r>
            <a:r>
              <a:rPr lang="en-US" sz="2000" dirty="0" err="1"/>
              <a:t>doby</a:t>
            </a:r>
            <a:r>
              <a:rPr lang="en-US" sz="2000" dirty="0"/>
              <a:t> </a:t>
            </a:r>
            <a:r>
              <a:rPr lang="en-US" sz="2000" dirty="0" err="1"/>
              <a:t>bronzové</a:t>
            </a:r>
            <a:r>
              <a:rPr lang="en-US" sz="2000" dirty="0"/>
              <a:t> </a:t>
            </a:r>
            <a:r>
              <a:rPr lang="en-US" sz="2000" dirty="0" err="1"/>
              <a:t>opuštěno</a:t>
            </a:r>
            <a:r>
              <a:rPr lang="cs-CZ" sz="2000" dirty="0"/>
              <a:t>.</a:t>
            </a:r>
            <a:endParaRPr lang="en-US" sz="2000" dirty="0"/>
          </a:p>
          <a:p>
            <a:r>
              <a:rPr lang="en-US" sz="2000" dirty="0"/>
              <a:t>Ke </a:t>
            </a:r>
            <a:r>
              <a:rPr lang="en-US" sz="2000" dirty="0" err="1"/>
              <a:t>znovuosídlení</a:t>
            </a:r>
            <a:r>
              <a:rPr lang="en-US" sz="2000" dirty="0"/>
              <a:t> </a:t>
            </a:r>
            <a:r>
              <a:rPr lang="en-US" sz="2000" dirty="0" err="1"/>
              <a:t>dochází</a:t>
            </a:r>
            <a:r>
              <a:rPr lang="en-US" sz="2000" dirty="0"/>
              <a:t> v 9. </a:t>
            </a:r>
            <a:r>
              <a:rPr lang="en-US" sz="2000" dirty="0" err="1"/>
              <a:t>století</a:t>
            </a:r>
            <a:r>
              <a:rPr lang="en-US" sz="2000" dirty="0"/>
              <a:t> </a:t>
            </a:r>
            <a:r>
              <a:rPr lang="en-US" sz="2000" dirty="0" err="1"/>
              <a:t>př</a:t>
            </a:r>
            <a:r>
              <a:rPr lang="en-US" sz="2000" dirty="0"/>
              <a:t>. n. l (</a:t>
            </a:r>
            <a:r>
              <a:rPr lang="en-US" sz="2000" dirty="0" err="1"/>
              <a:t>vrcholek</a:t>
            </a:r>
            <a:r>
              <a:rPr lang="en-US" sz="2000" dirty="0"/>
              <a:t> Mesa Vouno)</a:t>
            </a:r>
            <a:r>
              <a:rPr lang="cs-CZ" sz="2000" dirty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846851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9D0576E-A5C4-4395-B501-25292CDBF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Keramika</a:t>
            </a: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8DE4C6-C733-4034-8D19-E848901C4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121920"/>
            <a:ext cx="7255066" cy="6416992"/>
          </a:xfrm>
        </p:spPr>
        <p:txBody>
          <a:bodyPr anchor="ctr">
            <a:normAutofit lnSpcReduction="10000"/>
          </a:bodyPr>
          <a:lstStyle/>
          <a:p>
            <a:r>
              <a:rPr lang="cs-CZ" sz="1400" dirty="0"/>
              <a:t>Poskytuje informace o obchodu mezi lokalitami na ostrově i mimo ostrov (Egypt, Levanta, Anatolie, pevninské Řecko, ostrovy </a:t>
            </a:r>
            <a:r>
              <a:rPr lang="cs-CZ" sz="1400" dirty="0" err="1"/>
              <a:t>etc</a:t>
            </a:r>
            <a:r>
              <a:rPr lang="cs-CZ" sz="1400" dirty="0"/>
              <a:t>.). Množství tvarů: různé typy hrnků (</a:t>
            </a:r>
            <a:r>
              <a:rPr lang="cs-CZ" sz="1400" dirty="0" err="1"/>
              <a:t>cups</a:t>
            </a:r>
            <a:r>
              <a:rPr lang="cs-CZ" sz="1400" dirty="0"/>
              <a:t>), hrnců (</a:t>
            </a:r>
            <a:r>
              <a:rPr lang="cs-CZ" sz="1400" dirty="0" err="1"/>
              <a:t>pots</a:t>
            </a:r>
            <a:r>
              <a:rPr lang="cs-CZ" sz="1400" dirty="0"/>
              <a:t>), džbánů (</a:t>
            </a:r>
            <a:r>
              <a:rPr lang="cs-CZ" sz="1400" dirty="0" err="1"/>
              <a:t>jugs</a:t>
            </a:r>
            <a:r>
              <a:rPr lang="cs-CZ" sz="1400" dirty="0"/>
              <a:t>), </a:t>
            </a:r>
            <a:r>
              <a:rPr lang="cs-CZ" sz="1400" dirty="0" err="1"/>
              <a:t>lekythi</a:t>
            </a:r>
            <a:r>
              <a:rPr lang="cs-CZ" sz="1400" dirty="0"/>
              <a:t>, </a:t>
            </a:r>
            <a:r>
              <a:rPr lang="cs-CZ" sz="1400" dirty="0" err="1"/>
              <a:t>pithoi</a:t>
            </a:r>
            <a:r>
              <a:rPr lang="cs-CZ" sz="1400" dirty="0"/>
              <a:t> </a:t>
            </a:r>
            <a:r>
              <a:rPr lang="cs-CZ" sz="1400" dirty="0" err="1"/>
              <a:t>etc</a:t>
            </a:r>
            <a:r>
              <a:rPr lang="cs-CZ" sz="1400" dirty="0"/>
              <a:t>. Obecně však byly motivy a tvary nádob často imitovány a vyráběny přímo na místě (např. tzv. </a:t>
            </a:r>
            <a:r>
              <a:rPr lang="cs-CZ" sz="1400" dirty="0" err="1"/>
              <a:t>marine</a:t>
            </a:r>
            <a:r>
              <a:rPr lang="cs-CZ" sz="1400" dirty="0"/>
              <a:t> style)</a:t>
            </a:r>
          </a:p>
          <a:p>
            <a:r>
              <a:rPr lang="cs-CZ" sz="1400" dirty="0"/>
              <a:t>Vyobrazení lidské postavy je vzácné. Spíše ho známe z jiných druhů umění (pečeti, fresky)</a:t>
            </a:r>
          </a:p>
          <a:p>
            <a:r>
              <a:rPr lang="cs-CZ" sz="1400" dirty="0"/>
              <a:t>Pro </a:t>
            </a:r>
            <a:r>
              <a:rPr lang="cs-CZ" sz="1400" dirty="0" err="1"/>
              <a:t>novopalácové</a:t>
            </a:r>
            <a:r>
              <a:rPr lang="cs-CZ" sz="1400" dirty="0"/>
              <a:t> období je typická keramika </a:t>
            </a:r>
            <a:r>
              <a:rPr lang="cs-CZ" sz="1400" dirty="0" err="1"/>
              <a:t>dark</a:t>
            </a:r>
            <a:r>
              <a:rPr lang="cs-CZ" sz="1400" dirty="0"/>
              <a:t>-on-</a:t>
            </a:r>
            <a:r>
              <a:rPr lang="cs-CZ" sz="1400" dirty="0" err="1"/>
              <a:t>light</a:t>
            </a:r>
            <a:r>
              <a:rPr lang="cs-CZ" sz="1400" dirty="0"/>
              <a:t> = světlý podklad a tmavý dekor. V </a:t>
            </a:r>
            <a:r>
              <a:rPr lang="cs-CZ" sz="1400" dirty="0" err="1"/>
              <a:t>protopalácovém</a:t>
            </a:r>
            <a:r>
              <a:rPr lang="cs-CZ" sz="1400" dirty="0"/>
              <a:t> naopak </a:t>
            </a:r>
            <a:r>
              <a:rPr lang="cs-CZ" sz="1400" dirty="0" err="1"/>
              <a:t>light</a:t>
            </a:r>
            <a:r>
              <a:rPr lang="cs-CZ" sz="1400" dirty="0"/>
              <a:t>-on-</a:t>
            </a:r>
            <a:r>
              <a:rPr lang="cs-CZ" sz="1400" dirty="0" err="1"/>
              <a:t>dark</a:t>
            </a:r>
            <a:r>
              <a:rPr lang="cs-CZ" sz="1400" dirty="0"/>
              <a:t> (</a:t>
            </a:r>
            <a:r>
              <a:rPr lang="cs-CZ" sz="1400" dirty="0" err="1"/>
              <a:t>Kamares</a:t>
            </a:r>
            <a:r>
              <a:rPr lang="cs-CZ" sz="1400" dirty="0"/>
              <a:t> </a:t>
            </a:r>
            <a:r>
              <a:rPr lang="cs-CZ" sz="1400" dirty="0" err="1"/>
              <a:t>ware</a:t>
            </a:r>
            <a:r>
              <a:rPr lang="cs-CZ" sz="1400" dirty="0"/>
              <a:t>)</a:t>
            </a:r>
          </a:p>
          <a:p>
            <a:r>
              <a:rPr lang="cs-CZ" sz="1400" dirty="0"/>
              <a:t>V přechodném období MM III se tyto dva styly ještě objevují spolu</a:t>
            </a:r>
          </a:p>
          <a:p>
            <a:r>
              <a:rPr lang="cs-CZ" sz="1400" dirty="0"/>
              <a:t>Jedním z přechodných stylů je tzv. </a:t>
            </a:r>
            <a:r>
              <a:rPr lang="cs-CZ" sz="1400" dirty="0" err="1"/>
              <a:t>tortoise-shell</a:t>
            </a:r>
            <a:r>
              <a:rPr lang="cs-CZ" sz="1400" dirty="0"/>
              <a:t> </a:t>
            </a:r>
            <a:r>
              <a:rPr lang="cs-CZ" sz="1400" dirty="0" err="1"/>
              <a:t>ripple</a:t>
            </a:r>
            <a:r>
              <a:rPr lang="cs-CZ" sz="1400" dirty="0"/>
              <a:t> (imitující pásy želvího krunýře), který mizí na konci LM IA</a:t>
            </a:r>
          </a:p>
          <a:p>
            <a:r>
              <a:rPr lang="cs-CZ" sz="1400" dirty="0"/>
              <a:t>Dalším stylem je tzv. plant style, který vydržel déle než předchozí. Časté jsou motivy rákosí, trávy a květin. Navazuje na něj tzv. </a:t>
            </a:r>
            <a:r>
              <a:rPr lang="cs-CZ" sz="1400" dirty="0" err="1"/>
              <a:t>floral</a:t>
            </a:r>
            <a:r>
              <a:rPr lang="cs-CZ" sz="1400" dirty="0"/>
              <a:t> style</a:t>
            </a:r>
          </a:p>
          <a:p>
            <a:r>
              <a:rPr lang="cs-CZ" sz="1400" dirty="0"/>
              <a:t>V období LM IB se objevuje tzv. </a:t>
            </a:r>
            <a:r>
              <a:rPr lang="cs-CZ" sz="1400" dirty="0" err="1"/>
              <a:t>marine</a:t>
            </a:r>
            <a:r>
              <a:rPr lang="cs-CZ" sz="1400" dirty="0"/>
              <a:t> style. Typické jsou motivy spojené s mořem: Chobotnice, Argonauti (měkkýši), delfíni, mořské řasy, korály a abstraktní motivy. Některé náměty mořského stylu (např. chobotnice) pokračovaly až do konce doby bronzové, ale jsou více stylizované a méně naturalistické  </a:t>
            </a:r>
          </a:p>
          <a:p>
            <a:r>
              <a:rPr lang="cs-CZ" sz="1400" dirty="0"/>
              <a:t>Tzv. </a:t>
            </a:r>
            <a:r>
              <a:rPr lang="cs-CZ" sz="1400" dirty="0" err="1"/>
              <a:t>Palatial</a:t>
            </a:r>
            <a:r>
              <a:rPr lang="cs-CZ" sz="1400" dirty="0"/>
              <a:t> </a:t>
            </a:r>
            <a:r>
              <a:rPr lang="cs-CZ" sz="1400" dirty="0" err="1"/>
              <a:t>Tradition</a:t>
            </a:r>
            <a:r>
              <a:rPr lang="cs-CZ" sz="1400" dirty="0"/>
              <a:t> </a:t>
            </a:r>
            <a:r>
              <a:rPr lang="cs-CZ" sz="1400" dirty="0" err="1"/>
              <a:t>pottery</a:t>
            </a:r>
            <a:r>
              <a:rPr lang="cs-CZ" sz="1400" dirty="0"/>
              <a:t>, je poměrně vzácným druhem keramiky, který byl produkován palácovými dílnami. Obvykle se jedná o nevšední kousky nevhodné pro každodenní užití. Minimálně některé kusy zřejmě sloužily k rituálním účelům</a:t>
            </a:r>
          </a:p>
          <a:p>
            <a:r>
              <a:rPr lang="cs-CZ" sz="1400" dirty="0"/>
              <a:t>Stále se používají skladovací nádoby </a:t>
            </a:r>
            <a:r>
              <a:rPr lang="cs-CZ" sz="1400" dirty="0" err="1"/>
              <a:t>pithoi</a:t>
            </a:r>
            <a:r>
              <a:rPr lang="cs-CZ" sz="1400" dirty="0"/>
              <a:t> (ty se používají na Krétě dodnes). Nejsou však tak chronologicky citlivé (byly vyráběny z hrubé keramika a mohly sloužit po generace) </a:t>
            </a:r>
          </a:p>
          <a:p>
            <a:r>
              <a:rPr lang="cs-CZ" sz="1400" dirty="0"/>
              <a:t>Dále existovaly tzv. </a:t>
            </a:r>
            <a:r>
              <a:rPr lang="cs-CZ" sz="1400" dirty="0" err="1"/>
              <a:t>abstract</a:t>
            </a:r>
            <a:r>
              <a:rPr lang="cs-CZ" sz="1400" dirty="0"/>
              <a:t>/</a:t>
            </a:r>
            <a:r>
              <a:rPr lang="cs-CZ" sz="1400" dirty="0" err="1"/>
              <a:t>geometric</a:t>
            </a:r>
            <a:r>
              <a:rPr lang="cs-CZ" sz="1400" dirty="0"/>
              <a:t> style a </a:t>
            </a:r>
            <a:r>
              <a:rPr lang="cs-CZ" sz="1400" dirty="0" err="1"/>
              <a:t>alternating</a:t>
            </a:r>
            <a:r>
              <a:rPr lang="cs-CZ" sz="1400" dirty="0"/>
              <a:t> style. Jsou stylisticky více konzervativní. V prvním se motivy umisťují obvykle do panelů. Motivy zahrnují girlandy z květin či řetězy z korálků. Ve druhém se individuální motivy opakují napříč povrchem např. stylizované prvky krajiny, štíty, jednotlivé květy, dvojité sekery</a:t>
            </a:r>
          </a:p>
          <a:p>
            <a:r>
              <a:rPr lang="cs-CZ" sz="1400" dirty="0"/>
              <a:t>Po celém ostrově se vyrábějí kónické poháry (často nezdobené), které sloužily k pití. Mohly být rovněž používány na skladování malého množství potravin nebo i jako lampy</a:t>
            </a:r>
          </a:p>
          <a:p>
            <a:pPr marL="0" indent="0">
              <a:buNone/>
            </a:pPr>
            <a:endParaRPr lang="cs-CZ" sz="1100" dirty="0"/>
          </a:p>
          <a:p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36152012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B935544-9CF3-4839-B1B0-A4259EEEC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Tortoise-shell ripple</a:t>
            </a:r>
          </a:p>
        </p:txBody>
      </p:sp>
      <p:pic>
        <p:nvPicPr>
          <p:cNvPr id="5" name="Zástupný obsah 4" descr="Obsah obrázku měkkýši&#10;&#10;Popis byl vytvořen automaticky">
            <a:extLst>
              <a:ext uri="{FF2B5EF4-FFF2-40B4-BE49-F238E27FC236}">
                <a16:creationId xmlns:a16="http://schemas.microsoft.com/office/drawing/2014/main" id="{B9A319E5-0376-4EFB-9B99-215113245E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16" y="885073"/>
            <a:ext cx="6780700" cy="508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123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9E2C77-2187-4F9D-9A88-97B3ADF71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Floral style</a:t>
            </a:r>
            <a:r>
              <a:rPr lang="cs-CZ" sz="5400" dirty="0"/>
              <a:t> - pohár</a:t>
            </a:r>
            <a:endParaRPr lang="en-US" sz="54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Zástupný obsah 4" descr="Obsah obrázku text, hrníček, keramické nádobí, jídelní nádobí&#10;&#10;Popis byl vytvořen automaticky">
            <a:extLst>
              <a:ext uri="{FF2B5EF4-FFF2-40B4-BE49-F238E27FC236}">
                <a16:creationId xmlns:a16="http://schemas.microsoft.com/office/drawing/2014/main" id="{3427F83D-1B5D-4CAB-BF82-C078C402E7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901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013921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zeď, interiér, plavidlo, sklenice&#10;&#10;Popis byl vytvořen automaticky">
            <a:extLst>
              <a:ext uri="{FF2B5EF4-FFF2-40B4-BE49-F238E27FC236}">
                <a16:creationId xmlns:a16="http://schemas.microsoft.com/office/drawing/2014/main" id="{759937D2-E265-C612-812C-EB99580EAC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621" y="659048"/>
            <a:ext cx="3929975" cy="5894963"/>
          </a:xfr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1DFD9D4-4836-C217-B8A8-B63A682F7F1D}"/>
              </a:ext>
            </a:extLst>
          </p:cNvPr>
          <p:cNvSpPr txBox="1"/>
          <p:nvPr/>
        </p:nvSpPr>
        <p:spPr>
          <a:xfrm>
            <a:off x="934065" y="1002890"/>
            <a:ext cx="2517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Floral</a:t>
            </a:r>
            <a:r>
              <a:rPr lang="cs-CZ" dirty="0"/>
              <a:t> style - džbánek</a:t>
            </a:r>
          </a:p>
        </p:txBody>
      </p:sp>
    </p:spTree>
    <p:extLst>
      <p:ext uri="{BB962C8B-B14F-4D97-AF65-F5344CB8AC3E}">
        <p14:creationId xmlns:p14="http://schemas.microsoft.com/office/powerpoint/2010/main" val="2412612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3836F4-B73D-4BC8-A6CD-8418F499E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Marine Style – vlevo </a:t>
            </a:r>
            <a:r>
              <a:rPr lang="cs-CZ" sz="2400" dirty="0" err="1"/>
              <a:t>alabastrony</a:t>
            </a:r>
            <a:r>
              <a:rPr lang="cs-CZ" sz="2400" dirty="0"/>
              <a:t>, vpravo plochá lahev.</a:t>
            </a:r>
          </a:p>
        </p:txBody>
      </p:sp>
      <p:pic>
        <p:nvPicPr>
          <p:cNvPr id="5" name="Zástupný obsah 4" descr="Obsah obrázku interiér, pouzdro, sklenice, plavidlo&#10;&#10;Popis byl vytvořen automaticky">
            <a:extLst>
              <a:ext uri="{FF2B5EF4-FFF2-40B4-BE49-F238E27FC236}">
                <a16:creationId xmlns:a16="http://schemas.microsoft.com/office/drawing/2014/main" id="{23FB3E2B-6D8F-4097-AF4D-87992B063F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813002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A28370-036D-463E-8D3A-D84A69AB7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Kónický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pohár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2168EBFC-2827-421B-A759-B2CA724E7A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966" y="377894"/>
            <a:ext cx="5157787" cy="823912"/>
          </a:xfrm>
        </p:spPr>
        <p:txBody>
          <a:bodyPr/>
          <a:lstStyle/>
          <a:p>
            <a:r>
              <a:rPr lang="cs-CZ" dirty="0"/>
              <a:t>Kónický pohár</a:t>
            </a:r>
          </a:p>
        </p:txBody>
      </p:sp>
      <p:pic>
        <p:nvPicPr>
          <p:cNvPr id="5" name="Zástupný obsah 4" descr="Obsah obrázku hrníček, keramické nádobí, jídelní nádobí, kamenina&#10;&#10;Popis byl vytvořen automaticky">
            <a:extLst>
              <a:ext uri="{FF2B5EF4-FFF2-40B4-BE49-F238E27FC236}">
                <a16:creationId xmlns:a16="http://schemas.microsoft.com/office/drawing/2014/main" id="{32A44391-0843-4403-8F4D-29247BD165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387" y="2505075"/>
            <a:ext cx="3684588" cy="3684588"/>
          </a:xfrm>
          <a:prstGeom prst="rect">
            <a:avLst/>
          </a:prstGeom>
        </p:spPr>
      </p:pic>
      <p:sp>
        <p:nvSpPr>
          <p:cNvPr id="8" name="Zástupný text 7">
            <a:extLst>
              <a:ext uri="{FF2B5EF4-FFF2-40B4-BE49-F238E27FC236}">
                <a16:creationId xmlns:a16="http://schemas.microsoft.com/office/drawing/2014/main" id="{9F6C542D-1B89-44B5-8755-0DFD9CE2CD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6208" y="353473"/>
            <a:ext cx="5183188" cy="823912"/>
          </a:xfrm>
        </p:spPr>
        <p:txBody>
          <a:bodyPr/>
          <a:lstStyle/>
          <a:p>
            <a:r>
              <a:rPr lang="cs-CZ" dirty="0"/>
              <a:t>Velké a středně velké </a:t>
            </a:r>
            <a:r>
              <a:rPr lang="cs-CZ" dirty="0" err="1"/>
              <a:t>pithoi</a:t>
            </a:r>
            <a:r>
              <a:rPr lang="cs-CZ" dirty="0"/>
              <a:t> z centrální a západní Kréty</a:t>
            </a:r>
          </a:p>
        </p:txBody>
      </p:sp>
      <p:pic>
        <p:nvPicPr>
          <p:cNvPr id="13" name="Zástupný obsah 12" descr="Obsah obrázku text, mapa, perokresba&#10;&#10;Popis byl vytvořen automaticky">
            <a:extLst>
              <a:ext uri="{FF2B5EF4-FFF2-40B4-BE49-F238E27FC236}">
                <a16:creationId xmlns:a16="http://schemas.microsoft.com/office/drawing/2014/main" id="{2748D866-F934-47EC-9AA6-45DB553173C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561" y="1690688"/>
            <a:ext cx="4262465" cy="4498975"/>
          </a:xfrm>
        </p:spPr>
      </p:pic>
    </p:spTree>
    <p:extLst>
      <p:ext uri="{BB962C8B-B14F-4D97-AF65-F5344CB8AC3E}">
        <p14:creationId xmlns:p14="http://schemas.microsoft.com/office/powerpoint/2010/main" val="4214543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C0F22BA7-D389-4AE6-ABD4-394211A1361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09946"/>
            <a:ext cx="5181600" cy="3912295"/>
          </a:xfrm>
        </p:spPr>
      </p:pic>
      <p:pic>
        <p:nvPicPr>
          <p:cNvPr id="14" name="Zástupný obsah 13">
            <a:extLst>
              <a:ext uri="{FF2B5EF4-FFF2-40B4-BE49-F238E27FC236}">
                <a16:creationId xmlns:a16="http://schemas.microsoft.com/office/drawing/2014/main" id="{D2981E93-BA49-4F47-BB91-EBF3C0DA66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09947"/>
            <a:ext cx="5181600" cy="4001668"/>
          </a:xfrm>
        </p:spPr>
      </p:pic>
    </p:spTree>
    <p:extLst>
      <p:ext uri="{BB962C8B-B14F-4D97-AF65-F5344CB8AC3E}">
        <p14:creationId xmlns:p14="http://schemas.microsoft.com/office/powerpoint/2010/main" val="17287326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9A7794BE-2F4D-4DB9-8A46-67FF668E2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Vybraná literatura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47F64660-04C1-4847-8A70-50B8C98E46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b="1" dirty="0" err="1"/>
              <a:t>Shelmerdine</a:t>
            </a:r>
            <a:r>
              <a:rPr lang="cs-CZ" b="1" dirty="0"/>
              <a:t>, C. W. (</a:t>
            </a:r>
            <a:r>
              <a:rPr lang="cs-CZ" b="1" dirty="0" err="1"/>
              <a:t>ed</a:t>
            </a:r>
            <a:r>
              <a:rPr lang="cs-CZ" b="1" dirty="0"/>
              <a:t>.), 2010. </a:t>
            </a:r>
            <a:r>
              <a:rPr lang="en-US" b="1" dirty="0"/>
              <a:t>The Cambridge Companion to THE AEGEAN BRONZE AGE</a:t>
            </a:r>
            <a:r>
              <a:rPr lang="cs-CZ" b="1" dirty="0"/>
              <a:t>. Cambridge University </a:t>
            </a:r>
            <a:r>
              <a:rPr lang="cs-CZ" b="1" dirty="0" err="1"/>
              <a:t>Press</a:t>
            </a:r>
            <a:r>
              <a:rPr lang="cs-CZ" b="1" dirty="0"/>
              <a:t>.</a:t>
            </a:r>
          </a:p>
          <a:p>
            <a:r>
              <a:rPr lang="cs-CZ" b="1" dirty="0" err="1"/>
              <a:t>Poursat</a:t>
            </a:r>
            <a:r>
              <a:rPr lang="cs-CZ" b="1" dirty="0"/>
              <a:t>, J. C. – </a:t>
            </a:r>
            <a:r>
              <a:rPr lang="cs-CZ" b="1" dirty="0" err="1"/>
              <a:t>Knappet</a:t>
            </a:r>
            <a:r>
              <a:rPr lang="cs-CZ" b="1" dirty="0"/>
              <a:t>, C. 2022: </a:t>
            </a:r>
            <a:r>
              <a:rPr lang="cs-CZ" b="1" dirty="0" err="1"/>
              <a:t>The</a:t>
            </a:r>
            <a:r>
              <a:rPr lang="cs-CZ" b="1" dirty="0"/>
              <a:t> Art and </a:t>
            </a:r>
            <a:r>
              <a:rPr lang="cs-CZ" b="1" dirty="0" err="1"/>
              <a:t>Archaeology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the</a:t>
            </a:r>
            <a:r>
              <a:rPr lang="cs-CZ" b="1" dirty="0"/>
              <a:t> </a:t>
            </a:r>
            <a:r>
              <a:rPr lang="cs-CZ" b="1" dirty="0" err="1"/>
              <a:t>Aegean</a:t>
            </a:r>
            <a:r>
              <a:rPr lang="cs-CZ" b="1" dirty="0"/>
              <a:t> Bronze Age: A </a:t>
            </a:r>
            <a:r>
              <a:rPr lang="cs-CZ" b="1" dirty="0" err="1"/>
              <a:t>History</a:t>
            </a:r>
            <a:r>
              <a:rPr lang="cs-CZ" b="1" dirty="0"/>
              <a:t>. </a:t>
            </a:r>
            <a:r>
              <a:rPr lang="cs-CZ" b="1"/>
              <a:t>Cambridge.</a:t>
            </a:r>
            <a:endParaRPr lang="cs-CZ" b="1" dirty="0"/>
          </a:p>
          <a:p>
            <a:r>
              <a:rPr lang="cs-CZ" b="1" dirty="0" err="1"/>
              <a:t>Cline</a:t>
            </a:r>
            <a:r>
              <a:rPr lang="cs-CZ" b="1" dirty="0"/>
              <a:t>, E. H. (</a:t>
            </a:r>
            <a:r>
              <a:rPr lang="cs-CZ" b="1" dirty="0" err="1"/>
              <a:t>ed</a:t>
            </a:r>
            <a:r>
              <a:rPr lang="cs-CZ" b="1" dirty="0"/>
              <a:t>.), 2012. </a:t>
            </a:r>
            <a:r>
              <a:rPr lang="en-US" b="1" dirty="0"/>
              <a:t>THE OXFORD HANDBOOK OF THE BRONZE AGE AEGEAN</a:t>
            </a:r>
            <a:r>
              <a:rPr lang="cs-CZ" b="1" dirty="0"/>
              <a:t>. Oxford University </a:t>
            </a:r>
            <a:r>
              <a:rPr lang="cs-CZ" b="1" dirty="0" err="1"/>
              <a:t>Press</a:t>
            </a:r>
            <a:r>
              <a:rPr lang="cs-CZ" b="1" dirty="0"/>
              <a:t>.</a:t>
            </a:r>
          </a:p>
          <a:p>
            <a:r>
              <a:rPr lang="cs-CZ" dirty="0" err="1"/>
              <a:t>Momigliamo</a:t>
            </a:r>
            <a:r>
              <a:rPr lang="cs-CZ" dirty="0"/>
              <a:t>, N. (</a:t>
            </a:r>
            <a:r>
              <a:rPr lang="cs-CZ" dirty="0" err="1"/>
              <a:t>ed</a:t>
            </a:r>
            <a:r>
              <a:rPr lang="cs-CZ" dirty="0"/>
              <a:t>.), 2007. </a:t>
            </a:r>
            <a:r>
              <a:rPr lang="en-US" b="0" i="0" dirty="0">
                <a:solidFill>
                  <a:srgbClr val="000000"/>
                </a:solidFill>
                <a:effectLst/>
                <a:latin typeface="GT America Standard"/>
              </a:rPr>
              <a:t>KNOSSOS POTTERY HANDBOOK: NEOLITHIC and BRONZE AGE (MINOAN)</a:t>
            </a:r>
            <a:r>
              <a:rPr lang="cs-CZ" b="0" i="0" dirty="0">
                <a:solidFill>
                  <a:srgbClr val="000000"/>
                </a:solidFill>
                <a:effectLst/>
                <a:latin typeface="GT America Standard"/>
              </a:rPr>
              <a:t>. </a:t>
            </a:r>
            <a:r>
              <a:rPr lang="cs-CZ" b="0" i="1" dirty="0">
                <a:solidFill>
                  <a:srgbClr val="000000"/>
                </a:solidFill>
                <a:effectLst/>
                <a:latin typeface="GT America Standard"/>
              </a:rPr>
              <a:t>BSA </a:t>
            </a:r>
            <a:r>
              <a:rPr lang="cs-CZ" b="0" dirty="0" err="1">
                <a:solidFill>
                  <a:srgbClr val="000000"/>
                </a:solidFill>
                <a:effectLst/>
                <a:latin typeface="GT America Standard"/>
              </a:rPr>
              <a:t>studies</a:t>
            </a:r>
            <a:r>
              <a:rPr lang="cs-CZ" b="0" i="1" dirty="0">
                <a:solidFill>
                  <a:srgbClr val="000000"/>
                </a:solidFill>
                <a:effectLst/>
                <a:latin typeface="GT America Standard"/>
              </a:rPr>
              <a:t> </a:t>
            </a:r>
            <a:r>
              <a:rPr lang="cs-CZ" b="0" i="0" dirty="0">
                <a:solidFill>
                  <a:srgbClr val="000000"/>
                </a:solidFill>
                <a:effectLst/>
                <a:latin typeface="GT America Standard"/>
              </a:rPr>
              <a:t>vol. 14.</a:t>
            </a:r>
          </a:p>
          <a:p>
            <a:r>
              <a:rPr lang="cs-CZ" dirty="0" err="1">
                <a:solidFill>
                  <a:srgbClr val="000000"/>
                </a:solidFill>
                <a:latin typeface="GT America Standard"/>
              </a:rPr>
              <a:t>Rehak</a:t>
            </a:r>
            <a:r>
              <a:rPr lang="cs-CZ" dirty="0">
                <a:solidFill>
                  <a:srgbClr val="000000"/>
                </a:solidFill>
                <a:latin typeface="GT America Standard"/>
              </a:rPr>
              <a:t>, P. – </a:t>
            </a:r>
            <a:r>
              <a:rPr lang="cs-CZ" dirty="0" err="1">
                <a:solidFill>
                  <a:srgbClr val="000000"/>
                </a:solidFill>
                <a:latin typeface="GT America Standard"/>
              </a:rPr>
              <a:t>Younger</a:t>
            </a:r>
            <a:r>
              <a:rPr lang="cs-CZ" dirty="0">
                <a:solidFill>
                  <a:srgbClr val="000000"/>
                </a:solidFill>
                <a:latin typeface="GT America Standard"/>
              </a:rPr>
              <a:t>, J. G. 1998. </a:t>
            </a:r>
            <a:r>
              <a:rPr lang="en-US" dirty="0"/>
              <a:t>Review of Aegean Prehistory VII: </a:t>
            </a:r>
            <a:r>
              <a:rPr lang="en-US" dirty="0" err="1"/>
              <a:t>Neopalatial</a:t>
            </a:r>
            <a:r>
              <a:rPr lang="en-US" dirty="0"/>
              <a:t>, Final Palatial, and </a:t>
            </a:r>
            <a:r>
              <a:rPr lang="en-US" dirty="0" err="1"/>
              <a:t>Postpalatial</a:t>
            </a:r>
            <a:r>
              <a:rPr lang="en-US" dirty="0"/>
              <a:t> Crete</a:t>
            </a:r>
            <a:r>
              <a:rPr lang="cs-CZ" dirty="0"/>
              <a:t>. </a:t>
            </a:r>
            <a:r>
              <a:rPr lang="cs-CZ" i="1" dirty="0"/>
              <a:t>AJA</a:t>
            </a:r>
            <a:r>
              <a:rPr lang="cs-CZ" dirty="0"/>
              <a:t> 102(1), 91-173.</a:t>
            </a:r>
          </a:p>
          <a:p>
            <a:r>
              <a:rPr lang="en-US" dirty="0"/>
              <a:t>McEnroe, J. C.</a:t>
            </a:r>
            <a:r>
              <a:rPr lang="cs-CZ" dirty="0"/>
              <a:t> 2010.</a:t>
            </a:r>
            <a:r>
              <a:rPr lang="en-US" dirty="0"/>
              <a:t> Architecture of Minoan Crete: Constructing Identity in the Aegean Bronze Age. University of Texas press</a:t>
            </a:r>
            <a:r>
              <a:rPr lang="cs-CZ" dirty="0"/>
              <a:t>.</a:t>
            </a:r>
          </a:p>
          <a:p>
            <a:r>
              <a:rPr lang="cs-CZ" dirty="0" err="1"/>
              <a:t>McEnroe</a:t>
            </a:r>
            <a:r>
              <a:rPr lang="cs-CZ" dirty="0"/>
              <a:t>, J. </a:t>
            </a:r>
            <a:r>
              <a:rPr lang="en-US" dirty="0"/>
              <a:t>A</a:t>
            </a:r>
            <a:r>
              <a:rPr lang="cs-CZ" dirty="0"/>
              <a:t>. 1982.</a:t>
            </a:r>
            <a:r>
              <a:rPr lang="en-US" dirty="0"/>
              <a:t> Typology of Minoan </a:t>
            </a:r>
            <a:r>
              <a:rPr lang="en-US" dirty="0" err="1"/>
              <a:t>Neopalatial</a:t>
            </a:r>
            <a:r>
              <a:rPr lang="en-US" dirty="0"/>
              <a:t> Houses</a:t>
            </a:r>
            <a:r>
              <a:rPr lang="cs-CZ" dirty="0"/>
              <a:t>. </a:t>
            </a:r>
            <a:r>
              <a:rPr lang="cs-CZ" i="1" dirty="0"/>
              <a:t>AJA</a:t>
            </a:r>
            <a:r>
              <a:rPr lang="cs-CZ" dirty="0"/>
              <a:t> 86(1), 3-19.</a:t>
            </a:r>
          </a:p>
          <a:p>
            <a:r>
              <a:rPr lang="cs-CZ" dirty="0" err="1"/>
              <a:t>Immerwahr</a:t>
            </a:r>
            <a:r>
              <a:rPr lang="cs-CZ" dirty="0"/>
              <a:t>, S. A. 1990. </a:t>
            </a:r>
            <a:r>
              <a:rPr lang="cs-CZ" dirty="0" err="1"/>
              <a:t>Aegean</a:t>
            </a:r>
            <a:r>
              <a:rPr lang="cs-CZ" dirty="0"/>
              <a:t> </a:t>
            </a:r>
            <a:r>
              <a:rPr lang="cs-CZ" dirty="0" err="1"/>
              <a:t>Painting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Bronze Age. </a:t>
            </a:r>
            <a:r>
              <a:rPr lang="cs-CZ" b="0" i="0" dirty="0" err="1">
                <a:solidFill>
                  <a:srgbClr val="0F1111"/>
                </a:solidFill>
                <a:effectLst/>
                <a:latin typeface="Amazon Ember"/>
              </a:rPr>
              <a:t>Penn</a:t>
            </a:r>
            <a:r>
              <a:rPr lang="cs-CZ" b="0" i="0" dirty="0">
                <a:solidFill>
                  <a:srgbClr val="0F1111"/>
                </a:solidFill>
                <a:effectLst/>
                <a:latin typeface="Amazon Ember"/>
              </a:rPr>
              <a:t> </a:t>
            </a:r>
            <a:r>
              <a:rPr lang="cs-CZ" b="0" i="0" dirty="0" err="1">
                <a:solidFill>
                  <a:srgbClr val="0F1111"/>
                </a:solidFill>
                <a:effectLst/>
                <a:latin typeface="Amazon Ember"/>
              </a:rPr>
              <a:t>State</a:t>
            </a:r>
            <a:r>
              <a:rPr lang="cs-CZ" b="0" i="0" dirty="0">
                <a:solidFill>
                  <a:srgbClr val="0F1111"/>
                </a:solidFill>
                <a:effectLst/>
                <a:latin typeface="Amazon Ember"/>
              </a:rPr>
              <a:t> University </a:t>
            </a:r>
            <a:r>
              <a:rPr lang="cs-CZ" b="0" i="0" dirty="0" err="1">
                <a:solidFill>
                  <a:srgbClr val="0F1111"/>
                </a:solidFill>
                <a:effectLst/>
                <a:latin typeface="Amazon Ember"/>
              </a:rPr>
              <a:t>Press</a:t>
            </a:r>
            <a:r>
              <a:rPr lang="cs-CZ" b="0" i="0" dirty="0">
                <a:solidFill>
                  <a:srgbClr val="0F1111"/>
                </a:solidFill>
                <a:effectLst/>
                <a:latin typeface="Amazon Ember"/>
              </a:rPr>
              <a:t>.</a:t>
            </a:r>
          </a:p>
          <a:p>
            <a:r>
              <a:rPr lang="cs-CZ" dirty="0" err="1"/>
              <a:t>Krzyszkowska</a:t>
            </a:r>
            <a:r>
              <a:rPr lang="cs-CZ" dirty="0"/>
              <a:t>, O. 2005. </a:t>
            </a:r>
            <a:r>
              <a:rPr lang="cs-CZ" dirty="0" err="1"/>
              <a:t>Aegean</a:t>
            </a:r>
            <a:r>
              <a:rPr lang="cs-CZ" dirty="0"/>
              <a:t> </a:t>
            </a:r>
            <a:r>
              <a:rPr lang="cs-CZ" dirty="0" err="1"/>
              <a:t>Seals</a:t>
            </a:r>
            <a:r>
              <a:rPr lang="cs-CZ" dirty="0"/>
              <a:t>: An </a:t>
            </a:r>
            <a:r>
              <a:rPr lang="cs-CZ" dirty="0" err="1"/>
              <a:t>Introduction</a:t>
            </a:r>
            <a:r>
              <a:rPr lang="cs-CZ" dirty="0"/>
              <a:t>. </a:t>
            </a:r>
            <a:r>
              <a:rPr lang="en-US" dirty="0"/>
              <a:t>Bulletin of the Institute of Classical Studies. Supplement, No. 85</a:t>
            </a:r>
            <a:r>
              <a:rPr lang="cs-CZ" dirty="0"/>
              <a:t>.</a:t>
            </a:r>
          </a:p>
          <a:p>
            <a:r>
              <a:rPr lang="cs-CZ" dirty="0" err="1"/>
              <a:t>Shapland</a:t>
            </a:r>
            <a:r>
              <a:rPr lang="cs-CZ" dirty="0"/>
              <a:t>, A. 2010. </a:t>
            </a:r>
            <a:r>
              <a:rPr lang="en-US" dirty="0"/>
              <a:t>Wild Nature? Human–Animal Relations on </a:t>
            </a:r>
            <a:r>
              <a:rPr lang="en-US" dirty="0" err="1"/>
              <a:t>Neopalatial</a:t>
            </a:r>
            <a:r>
              <a:rPr lang="en-US" dirty="0"/>
              <a:t> Crete</a:t>
            </a:r>
            <a:r>
              <a:rPr lang="cs-CZ" dirty="0"/>
              <a:t>. </a:t>
            </a:r>
            <a:r>
              <a:rPr lang="cs-CZ" i="1" dirty="0"/>
              <a:t>CAJ </a:t>
            </a:r>
            <a:r>
              <a:rPr lang="cs-CZ" dirty="0"/>
              <a:t>20(1), 109-127.</a:t>
            </a:r>
            <a:endParaRPr lang="cs-CZ" i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9026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1D52E2-52B5-475C-97DC-E47545AB7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700" dirty="0" err="1"/>
              <a:t>Lokální</a:t>
            </a:r>
            <a:r>
              <a:rPr lang="en-US" sz="3700" dirty="0"/>
              <a:t> </a:t>
            </a:r>
            <a:r>
              <a:rPr lang="en-US" sz="3700" dirty="0" err="1"/>
              <a:t>dopady</a:t>
            </a:r>
            <a:r>
              <a:rPr lang="en-US" sz="3700" dirty="0"/>
              <a:t> </a:t>
            </a:r>
            <a:r>
              <a:rPr lang="en-US" sz="3700" dirty="0" err="1"/>
              <a:t>erupce</a:t>
            </a:r>
            <a:r>
              <a:rPr lang="en-US" sz="3700" dirty="0"/>
              <a:t>: </a:t>
            </a:r>
            <a:r>
              <a:rPr lang="en-US" sz="3700" dirty="0" err="1"/>
              <a:t>osídlení</a:t>
            </a:r>
            <a:r>
              <a:rPr lang="en-US" sz="3700" dirty="0"/>
              <a:t> a </a:t>
            </a:r>
            <a:r>
              <a:rPr lang="en-US" sz="3700" dirty="0" err="1"/>
              <a:t>obyvatelstvo</a:t>
            </a:r>
            <a:r>
              <a:rPr lang="en-US" sz="3700" dirty="0"/>
              <a:t> </a:t>
            </a:r>
            <a:r>
              <a:rPr lang="en-US" sz="3700" dirty="0" err="1"/>
              <a:t>před</a:t>
            </a:r>
            <a:r>
              <a:rPr lang="en-US" sz="3700" dirty="0"/>
              <a:t> </a:t>
            </a:r>
            <a:r>
              <a:rPr lang="en-US" sz="3700" dirty="0" err="1"/>
              <a:t>hlavní</a:t>
            </a:r>
            <a:r>
              <a:rPr lang="en-US" sz="3700" dirty="0"/>
              <a:t> </a:t>
            </a:r>
            <a:r>
              <a:rPr lang="en-US" sz="3700" dirty="0" err="1"/>
              <a:t>erupcí</a:t>
            </a:r>
            <a:endParaRPr lang="en-US" sz="3700" dirty="0"/>
          </a:p>
        </p:txBody>
      </p:sp>
      <p:pic>
        <p:nvPicPr>
          <p:cNvPr id="6" name="Zástupný obsah 5" descr="Obsah obrázku budova, kámen, dům, sníh&#10;&#10;Popis byl vytvořen automaticky">
            <a:extLst>
              <a:ext uri="{FF2B5EF4-FFF2-40B4-BE49-F238E27FC236}">
                <a16:creationId xmlns:a16="http://schemas.microsoft.com/office/drawing/2014/main" id="{A89635A7-7526-4C87-9AED-72C18D069C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" r="1" b="10164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BAD848-014F-4360-8DA0-92BD43D976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700" dirty="0" err="1"/>
              <a:t>Zdejší</a:t>
            </a:r>
            <a:r>
              <a:rPr lang="en-US" sz="1700" dirty="0"/>
              <a:t> </a:t>
            </a:r>
            <a:r>
              <a:rPr lang="en-US" sz="1700" dirty="0" err="1"/>
              <a:t>obyvatelstvo</a:t>
            </a:r>
            <a:r>
              <a:rPr lang="en-US" sz="1700" dirty="0"/>
              <a:t> </a:t>
            </a:r>
            <a:r>
              <a:rPr lang="en-US" sz="1700" dirty="0" err="1"/>
              <a:t>patrně</a:t>
            </a:r>
            <a:r>
              <a:rPr lang="en-US" sz="1700" dirty="0"/>
              <a:t> </a:t>
            </a:r>
            <a:r>
              <a:rPr lang="en-US" sz="1700" dirty="0" err="1"/>
              <a:t>nevědělo</a:t>
            </a:r>
            <a:r>
              <a:rPr lang="en-US" sz="1700" dirty="0"/>
              <a:t> o tom, </a:t>
            </a:r>
            <a:r>
              <a:rPr lang="en-US" sz="1700" dirty="0" err="1"/>
              <a:t>že</a:t>
            </a:r>
            <a:r>
              <a:rPr lang="en-US" sz="1700" dirty="0"/>
              <a:t> </a:t>
            </a:r>
            <a:r>
              <a:rPr lang="en-US" sz="1700" dirty="0" err="1"/>
              <a:t>žije</a:t>
            </a:r>
            <a:r>
              <a:rPr lang="en-US" sz="1700" dirty="0"/>
              <a:t> v </a:t>
            </a:r>
            <a:r>
              <a:rPr lang="en-US" sz="1700" dirty="0" err="1"/>
              <a:t>oblasti</a:t>
            </a:r>
            <a:r>
              <a:rPr lang="en-US" sz="1700" dirty="0"/>
              <a:t> </a:t>
            </a:r>
            <a:r>
              <a:rPr lang="en-US" sz="1700" dirty="0" err="1"/>
              <a:t>aktivního</a:t>
            </a:r>
            <a:r>
              <a:rPr lang="en-US" sz="1700" dirty="0"/>
              <a:t> </a:t>
            </a:r>
            <a:r>
              <a:rPr lang="en-US" sz="1700" dirty="0" err="1"/>
              <a:t>vulkánu</a:t>
            </a:r>
            <a:r>
              <a:rPr lang="cs-CZ" sz="1700" dirty="0"/>
              <a:t>.</a:t>
            </a:r>
            <a:endParaRPr lang="en-US" sz="1700" dirty="0"/>
          </a:p>
          <a:p>
            <a:r>
              <a:rPr lang="en-US" sz="1700" dirty="0" err="1"/>
              <a:t>Doprovodné</a:t>
            </a:r>
            <a:r>
              <a:rPr lang="en-US" sz="1700" dirty="0"/>
              <a:t> </a:t>
            </a:r>
            <a:r>
              <a:rPr lang="en-US" sz="1700" dirty="0" err="1"/>
              <a:t>jevy</a:t>
            </a:r>
            <a:r>
              <a:rPr lang="en-US" sz="1700" dirty="0"/>
              <a:t> </a:t>
            </a:r>
            <a:r>
              <a:rPr lang="en-US" sz="1700" dirty="0" err="1"/>
              <a:t>erupce</a:t>
            </a:r>
            <a:r>
              <a:rPr lang="en-US" sz="1700" dirty="0"/>
              <a:t> </a:t>
            </a:r>
            <a:r>
              <a:rPr lang="en-US" sz="1700" dirty="0" err="1"/>
              <a:t>zřejmě</a:t>
            </a:r>
            <a:r>
              <a:rPr lang="en-US" sz="1700" dirty="0"/>
              <a:t> </a:t>
            </a:r>
            <a:r>
              <a:rPr lang="en-US" sz="1700" dirty="0" err="1"/>
              <a:t>upozornily</a:t>
            </a:r>
            <a:r>
              <a:rPr lang="en-US" sz="1700" dirty="0"/>
              <a:t> </a:t>
            </a:r>
            <a:r>
              <a:rPr lang="en-US" sz="1700" dirty="0" err="1"/>
              <a:t>obyvatele</a:t>
            </a:r>
            <a:r>
              <a:rPr lang="en-US" sz="1700" dirty="0"/>
              <a:t> </a:t>
            </a:r>
            <a:r>
              <a:rPr lang="en-US" sz="1700" dirty="0" err="1"/>
              <a:t>na</a:t>
            </a:r>
            <a:r>
              <a:rPr lang="en-US" sz="1700" dirty="0"/>
              <a:t> </a:t>
            </a:r>
            <a:r>
              <a:rPr lang="en-US" sz="1700" dirty="0" err="1"/>
              <a:t>hrozící</a:t>
            </a:r>
            <a:r>
              <a:rPr lang="en-US" sz="1700" dirty="0"/>
              <a:t> </a:t>
            </a:r>
            <a:r>
              <a:rPr lang="en-US" sz="1700" dirty="0" err="1"/>
              <a:t>nebezpečí</a:t>
            </a:r>
            <a:r>
              <a:rPr lang="cs-CZ" sz="1700" dirty="0"/>
              <a:t>.</a:t>
            </a:r>
            <a:endParaRPr lang="en-US" sz="1700" dirty="0"/>
          </a:p>
          <a:p>
            <a:r>
              <a:rPr lang="en-US" sz="1700" dirty="0"/>
              <a:t>Po </a:t>
            </a:r>
            <a:r>
              <a:rPr lang="en-US" sz="1700" dirty="0" err="1"/>
              <a:t>zemětřesení</a:t>
            </a:r>
            <a:r>
              <a:rPr lang="en-US" sz="1700" dirty="0"/>
              <a:t>, </a:t>
            </a:r>
            <a:r>
              <a:rPr lang="en-US" sz="1700" dirty="0" err="1"/>
              <a:t>předcházejícímu</a:t>
            </a:r>
            <a:r>
              <a:rPr lang="en-US" sz="1700" dirty="0"/>
              <a:t> </a:t>
            </a:r>
            <a:r>
              <a:rPr lang="en-US" sz="1700" dirty="0" err="1"/>
              <a:t>hlavní</a:t>
            </a:r>
            <a:r>
              <a:rPr lang="en-US" sz="1700" dirty="0"/>
              <a:t> </a:t>
            </a:r>
            <a:r>
              <a:rPr lang="en-US" sz="1700" dirty="0" err="1"/>
              <a:t>fázi</a:t>
            </a:r>
            <a:r>
              <a:rPr lang="en-US" sz="1700" dirty="0"/>
              <a:t> </a:t>
            </a:r>
            <a:r>
              <a:rPr lang="en-US" sz="1700" dirty="0" err="1"/>
              <a:t>erupce</a:t>
            </a:r>
            <a:r>
              <a:rPr lang="en-US" sz="1700" dirty="0"/>
              <a:t> se </a:t>
            </a:r>
            <a:r>
              <a:rPr lang="en-US" sz="1700" dirty="0" err="1"/>
              <a:t>na</a:t>
            </a:r>
            <a:r>
              <a:rPr lang="en-US" sz="1700" dirty="0"/>
              <a:t> </a:t>
            </a:r>
            <a:r>
              <a:rPr lang="en-US" sz="1700" dirty="0" err="1"/>
              <a:t>lokalitu</a:t>
            </a:r>
            <a:r>
              <a:rPr lang="en-US" sz="1700" dirty="0"/>
              <a:t> </a:t>
            </a:r>
            <a:r>
              <a:rPr lang="en-US" sz="1700" dirty="0" err="1"/>
              <a:t>vraceli</a:t>
            </a:r>
            <a:r>
              <a:rPr lang="en-US" sz="1700" dirty="0"/>
              <a:t> </a:t>
            </a:r>
            <a:r>
              <a:rPr lang="en-US" sz="1700" dirty="0" err="1"/>
              <a:t>skupiny</a:t>
            </a:r>
            <a:r>
              <a:rPr lang="en-US" sz="1700" dirty="0"/>
              <a:t> </a:t>
            </a:r>
            <a:r>
              <a:rPr lang="en-US" sz="1700" dirty="0" err="1"/>
              <a:t>lidí</a:t>
            </a:r>
            <a:r>
              <a:rPr lang="en-US" sz="1700" dirty="0"/>
              <a:t>, </a:t>
            </a:r>
            <a:r>
              <a:rPr lang="en-US" sz="1700" dirty="0" err="1"/>
              <a:t>kteří</a:t>
            </a:r>
            <a:r>
              <a:rPr lang="en-US" sz="1700" dirty="0"/>
              <a:t> </a:t>
            </a:r>
            <a:r>
              <a:rPr lang="en-US" sz="1700" dirty="0" err="1"/>
              <a:t>rozebírali</a:t>
            </a:r>
            <a:r>
              <a:rPr lang="en-US" sz="1700" dirty="0"/>
              <a:t> </a:t>
            </a:r>
            <a:r>
              <a:rPr lang="en-US" sz="1700" dirty="0" err="1"/>
              <a:t>sutiny</a:t>
            </a:r>
            <a:r>
              <a:rPr lang="en-US" sz="1700" dirty="0"/>
              <a:t> a </a:t>
            </a:r>
            <a:r>
              <a:rPr lang="en-US" sz="1700" dirty="0" err="1"/>
              <a:t>pokoušely</a:t>
            </a:r>
            <a:r>
              <a:rPr lang="en-US" sz="1700" dirty="0"/>
              <a:t> se o </a:t>
            </a:r>
            <a:r>
              <a:rPr lang="en-US" sz="1700" dirty="0" err="1"/>
              <a:t>první</a:t>
            </a:r>
            <a:r>
              <a:rPr lang="en-US" sz="1700" dirty="0"/>
              <a:t> </a:t>
            </a:r>
            <a:r>
              <a:rPr lang="en-US" sz="1700" dirty="0" err="1"/>
              <a:t>opravy</a:t>
            </a:r>
            <a:r>
              <a:rPr lang="cs-CZ" sz="1700" dirty="0"/>
              <a:t>.</a:t>
            </a:r>
            <a:endParaRPr lang="en-US" sz="1700" dirty="0"/>
          </a:p>
          <a:p>
            <a:r>
              <a:rPr lang="en-US" sz="1700" dirty="0"/>
              <a:t>Na </a:t>
            </a:r>
            <a:r>
              <a:rPr lang="en-US" sz="1700" dirty="0" err="1"/>
              <a:t>některých</a:t>
            </a:r>
            <a:r>
              <a:rPr lang="en-US" sz="1700" dirty="0"/>
              <a:t> </a:t>
            </a:r>
            <a:r>
              <a:rPr lang="en-US" sz="1700" dirty="0" err="1"/>
              <a:t>místech</a:t>
            </a:r>
            <a:r>
              <a:rPr lang="en-US" sz="1700" dirty="0"/>
              <a:t> </a:t>
            </a:r>
            <a:r>
              <a:rPr lang="en-US" sz="1700" dirty="0" err="1"/>
              <a:t>opravy</a:t>
            </a:r>
            <a:r>
              <a:rPr lang="en-US" sz="1700" dirty="0"/>
              <a:t> </a:t>
            </a:r>
            <a:r>
              <a:rPr lang="en-US" sz="1700" dirty="0" err="1"/>
              <a:t>nestačily</a:t>
            </a:r>
            <a:r>
              <a:rPr lang="en-US" sz="1700" dirty="0"/>
              <a:t> </a:t>
            </a:r>
            <a:r>
              <a:rPr lang="en-US" sz="1700" dirty="0" err="1"/>
              <a:t>dokončit</a:t>
            </a:r>
            <a:r>
              <a:rPr lang="en-US" sz="1700" dirty="0"/>
              <a:t>; </a:t>
            </a:r>
            <a:r>
              <a:rPr lang="en-US" sz="1700" dirty="0" err="1"/>
              <a:t>bylo</a:t>
            </a:r>
            <a:r>
              <a:rPr lang="en-US" sz="1700" dirty="0"/>
              <a:t> </a:t>
            </a:r>
            <a:r>
              <a:rPr lang="en-US" sz="1700" dirty="0" err="1"/>
              <a:t>nalezeno</a:t>
            </a:r>
            <a:r>
              <a:rPr lang="en-US" sz="1700" dirty="0"/>
              <a:t> </a:t>
            </a:r>
            <a:r>
              <a:rPr lang="en-US" sz="1700" dirty="0" err="1"/>
              <a:t>pohozené</a:t>
            </a:r>
            <a:r>
              <a:rPr lang="en-US" sz="1700" dirty="0"/>
              <a:t> </a:t>
            </a:r>
            <a:r>
              <a:rPr lang="en-US" sz="1700" dirty="0" err="1"/>
              <a:t>náčiní</a:t>
            </a:r>
            <a:r>
              <a:rPr lang="en-US" sz="1700" dirty="0"/>
              <a:t> a </a:t>
            </a:r>
            <a:r>
              <a:rPr lang="en-US" sz="1700" dirty="0" err="1"/>
              <a:t>další</a:t>
            </a:r>
            <a:r>
              <a:rPr lang="en-US" sz="1700" dirty="0"/>
              <a:t> </a:t>
            </a:r>
            <a:r>
              <a:rPr lang="en-US" sz="1700" dirty="0" err="1"/>
              <a:t>předměty</a:t>
            </a:r>
            <a:r>
              <a:rPr lang="en-US" sz="1700" dirty="0"/>
              <a:t>, </a:t>
            </a:r>
            <a:r>
              <a:rPr lang="en-US" sz="1700" dirty="0" err="1"/>
              <a:t>které</a:t>
            </a:r>
            <a:r>
              <a:rPr lang="en-US" sz="1700" dirty="0"/>
              <a:t> </a:t>
            </a:r>
            <a:r>
              <a:rPr lang="en-US" sz="1700" dirty="0" err="1"/>
              <a:t>zůstaly</a:t>
            </a:r>
            <a:r>
              <a:rPr lang="en-US" sz="1700" dirty="0"/>
              <a:t> </a:t>
            </a:r>
            <a:r>
              <a:rPr lang="en-US" sz="1700" dirty="0" err="1"/>
              <a:t>ležet</a:t>
            </a:r>
            <a:r>
              <a:rPr lang="en-US" sz="1700" dirty="0"/>
              <a:t> </a:t>
            </a:r>
            <a:r>
              <a:rPr lang="en-US" sz="1700" dirty="0" err="1"/>
              <a:t>na</a:t>
            </a:r>
            <a:r>
              <a:rPr lang="en-US" sz="1700" dirty="0"/>
              <a:t> </a:t>
            </a:r>
            <a:r>
              <a:rPr lang="en-US" sz="1700" dirty="0" err="1"/>
              <a:t>místě</a:t>
            </a:r>
            <a:r>
              <a:rPr lang="en-US" sz="1700" dirty="0"/>
              <a:t> po </a:t>
            </a:r>
            <a:r>
              <a:rPr lang="en-US" sz="1700" dirty="0" err="1"/>
              <a:t>chvatném</a:t>
            </a:r>
            <a:r>
              <a:rPr lang="en-US" sz="1700" dirty="0"/>
              <a:t> </a:t>
            </a:r>
            <a:r>
              <a:rPr lang="en-US" sz="1700" dirty="0" err="1"/>
              <a:t>opuštění</a:t>
            </a:r>
            <a:r>
              <a:rPr lang="en-US" sz="1700" dirty="0"/>
              <a:t> </a:t>
            </a:r>
            <a:r>
              <a:rPr lang="en-US" sz="1700" dirty="0" err="1"/>
              <a:t>lokality</a:t>
            </a:r>
            <a:r>
              <a:rPr lang="cs-CZ" sz="1700" dirty="0"/>
              <a:t>.</a:t>
            </a:r>
            <a:endParaRPr lang="en-US" sz="1700" dirty="0"/>
          </a:p>
          <a:p>
            <a:endParaRPr lang="en-US" sz="1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232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38B2E9-5D1B-4C62-A2DF-C06DEE734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dirty="0" err="1"/>
              <a:t>Lokální</a:t>
            </a:r>
            <a:r>
              <a:rPr lang="en-US" sz="3400" dirty="0"/>
              <a:t> </a:t>
            </a:r>
            <a:r>
              <a:rPr lang="en-US" sz="3400" dirty="0" err="1"/>
              <a:t>dopady</a:t>
            </a:r>
            <a:r>
              <a:rPr lang="en-US" sz="3400" dirty="0"/>
              <a:t> </a:t>
            </a:r>
            <a:r>
              <a:rPr lang="en-US" sz="3400" dirty="0" err="1"/>
              <a:t>erupce</a:t>
            </a:r>
            <a:r>
              <a:rPr lang="en-US" sz="3400" dirty="0"/>
              <a:t>: </a:t>
            </a:r>
            <a:r>
              <a:rPr lang="en-US" sz="3400" dirty="0" err="1"/>
              <a:t>osídlení</a:t>
            </a:r>
            <a:r>
              <a:rPr lang="en-US" sz="3400" dirty="0"/>
              <a:t> a </a:t>
            </a:r>
            <a:r>
              <a:rPr lang="en-US" sz="3400" dirty="0" err="1"/>
              <a:t>obyvatelstvo</a:t>
            </a:r>
            <a:r>
              <a:rPr lang="en-US" sz="3400" dirty="0"/>
              <a:t> </a:t>
            </a:r>
            <a:r>
              <a:rPr lang="en-US" sz="3400" dirty="0" err="1"/>
              <a:t>před</a:t>
            </a:r>
            <a:r>
              <a:rPr lang="en-US" sz="3400" dirty="0"/>
              <a:t> </a:t>
            </a:r>
            <a:r>
              <a:rPr lang="en-US" sz="3400" dirty="0" err="1"/>
              <a:t>hlavní</a:t>
            </a:r>
            <a:r>
              <a:rPr lang="en-US" sz="3400" dirty="0"/>
              <a:t> </a:t>
            </a:r>
            <a:r>
              <a:rPr lang="en-US" sz="3400" dirty="0" err="1"/>
              <a:t>erupcí</a:t>
            </a:r>
            <a:r>
              <a:rPr lang="en-US" sz="3400" dirty="0"/>
              <a:t> </a:t>
            </a:r>
            <a:r>
              <a:rPr lang="en-US" sz="3400" dirty="0" err="1"/>
              <a:t>pokračování</a:t>
            </a:r>
            <a:endParaRPr lang="en-US" sz="3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103619A-C1FE-4D8B-907D-752D18FA8F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5321" y="2575034"/>
            <a:ext cx="5120113" cy="346222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500" dirty="0"/>
              <a:t>V </a:t>
            </a:r>
            <a:r>
              <a:rPr lang="en-US" sz="1500" dirty="0" err="1"/>
              <a:t>jednom</a:t>
            </a:r>
            <a:r>
              <a:rPr lang="en-US" sz="1500" dirty="0"/>
              <a:t> </a:t>
            </a:r>
            <a:r>
              <a:rPr lang="en-US" sz="1500" dirty="0" err="1"/>
              <a:t>případě</a:t>
            </a:r>
            <a:r>
              <a:rPr lang="en-US" sz="1500" dirty="0"/>
              <a:t> </a:t>
            </a:r>
            <a:r>
              <a:rPr lang="en-US" sz="1500" dirty="0" err="1"/>
              <a:t>byly</a:t>
            </a:r>
            <a:r>
              <a:rPr lang="en-US" sz="1500" dirty="0"/>
              <a:t> </a:t>
            </a:r>
            <a:r>
              <a:rPr lang="en-US" sz="1500" dirty="0" err="1"/>
              <a:t>objeveny</a:t>
            </a:r>
            <a:r>
              <a:rPr lang="en-US" sz="1500" dirty="0"/>
              <a:t> </a:t>
            </a:r>
            <a:r>
              <a:rPr lang="en-US" sz="1500" dirty="0" err="1"/>
              <a:t>tři</a:t>
            </a:r>
            <a:r>
              <a:rPr lang="en-US" sz="1500" dirty="0"/>
              <a:t> </a:t>
            </a:r>
            <a:r>
              <a:rPr lang="en-US" sz="1500" dirty="0" err="1"/>
              <a:t>postele</a:t>
            </a:r>
            <a:r>
              <a:rPr lang="en-US" sz="1500" dirty="0"/>
              <a:t>, </a:t>
            </a:r>
            <a:r>
              <a:rPr lang="en-US" sz="1500" dirty="0" err="1"/>
              <a:t>nacházející</a:t>
            </a:r>
            <a:r>
              <a:rPr lang="en-US" sz="1500" dirty="0"/>
              <a:t> se </a:t>
            </a:r>
            <a:r>
              <a:rPr lang="en-US" sz="1500" dirty="0" err="1"/>
              <a:t>mimo</a:t>
            </a:r>
            <a:r>
              <a:rPr lang="en-US" sz="1500" dirty="0"/>
              <a:t> </a:t>
            </a:r>
            <a:r>
              <a:rPr lang="en-US" sz="1500" dirty="0" err="1"/>
              <a:t>domy</a:t>
            </a:r>
            <a:r>
              <a:rPr lang="en-US" sz="1500" dirty="0"/>
              <a:t>. Tyto </a:t>
            </a:r>
            <a:r>
              <a:rPr lang="en-US" sz="1500" dirty="0" err="1"/>
              <a:t>postele</a:t>
            </a:r>
            <a:r>
              <a:rPr lang="en-US" sz="1500" dirty="0"/>
              <a:t> </a:t>
            </a:r>
            <a:r>
              <a:rPr lang="en-US" sz="1500" dirty="0" err="1"/>
              <a:t>byly</a:t>
            </a:r>
            <a:r>
              <a:rPr lang="en-US" sz="1500" dirty="0"/>
              <a:t> </a:t>
            </a:r>
            <a:r>
              <a:rPr lang="en-US" sz="1500" dirty="0" err="1"/>
              <a:t>svázané</a:t>
            </a:r>
            <a:r>
              <a:rPr lang="en-US" sz="1500" dirty="0"/>
              <a:t> k </a:t>
            </a:r>
            <a:r>
              <a:rPr lang="en-US" sz="1500" dirty="0" err="1"/>
              <a:t>sobě</a:t>
            </a:r>
            <a:r>
              <a:rPr lang="en-US" sz="1500" dirty="0"/>
              <a:t> a </a:t>
            </a:r>
            <a:r>
              <a:rPr lang="en-US" sz="1500" dirty="0" err="1"/>
              <a:t>připraveny</a:t>
            </a:r>
            <a:r>
              <a:rPr lang="en-US" sz="1500" dirty="0"/>
              <a:t> k </a:t>
            </a:r>
            <a:r>
              <a:rPr lang="en-US" sz="1500" dirty="0" err="1"/>
              <a:t>transportu</a:t>
            </a:r>
            <a:r>
              <a:rPr lang="en-US" sz="1500" dirty="0"/>
              <a:t> </a:t>
            </a:r>
          </a:p>
          <a:p>
            <a:r>
              <a:rPr lang="en-US" sz="1500" dirty="0" err="1"/>
              <a:t>Evakuace</a:t>
            </a:r>
            <a:r>
              <a:rPr lang="en-US" sz="1500" dirty="0"/>
              <a:t> </a:t>
            </a:r>
            <a:r>
              <a:rPr lang="en-US" sz="1500" dirty="0" err="1"/>
              <a:t>byla</a:t>
            </a:r>
            <a:r>
              <a:rPr lang="en-US" sz="1500" dirty="0"/>
              <a:t> </a:t>
            </a:r>
            <a:r>
              <a:rPr lang="en-US" sz="1500" dirty="0" err="1"/>
              <a:t>pravděpodobně</a:t>
            </a:r>
            <a:r>
              <a:rPr lang="en-US" sz="1500" dirty="0"/>
              <a:t> </a:t>
            </a:r>
            <a:r>
              <a:rPr lang="en-US" sz="1500" dirty="0" err="1"/>
              <a:t>dobře</a:t>
            </a:r>
            <a:r>
              <a:rPr lang="en-US" sz="1500" dirty="0"/>
              <a:t> </a:t>
            </a:r>
            <a:r>
              <a:rPr lang="en-US" sz="1500" dirty="0" err="1"/>
              <a:t>organizovaná</a:t>
            </a:r>
            <a:r>
              <a:rPr lang="en-US" sz="1500" dirty="0"/>
              <a:t>. </a:t>
            </a:r>
            <a:r>
              <a:rPr lang="en-US" sz="1500" dirty="0" err="1"/>
              <a:t>Dveře</a:t>
            </a:r>
            <a:r>
              <a:rPr lang="en-US" sz="1500" dirty="0"/>
              <a:t> </a:t>
            </a:r>
            <a:r>
              <a:rPr lang="en-US" sz="1500" dirty="0" err="1"/>
              <a:t>domů</a:t>
            </a:r>
            <a:r>
              <a:rPr lang="en-US" sz="1500" dirty="0"/>
              <a:t> </a:t>
            </a:r>
            <a:r>
              <a:rPr lang="en-US" sz="1500" dirty="0" err="1"/>
              <a:t>byly</a:t>
            </a:r>
            <a:r>
              <a:rPr lang="en-US" sz="1500" dirty="0"/>
              <a:t> </a:t>
            </a:r>
            <a:r>
              <a:rPr lang="en-US" sz="1500" dirty="0" err="1"/>
              <a:t>zavřeny</a:t>
            </a:r>
            <a:r>
              <a:rPr lang="en-US" sz="1500" dirty="0"/>
              <a:t>, </a:t>
            </a:r>
            <a:r>
              <a:rPr lang="en-US" sz="1500" dirty="0" err="1"/>
              <a:t>hodnotné</a:t>
            </a:r>
            <a:r>
              <a:rPr lang="en-US" sz="1500" dirty="0"/>
              <a:t> </a:t>
            </a:r>
            <a:r>
              <a:rPr lang="en-US" sz="1500" dirty="0" err="1"/>
              <a:t>předměty</a:t>
            </a:r>
            <a:r>
              <a:rPr lang="en-US" sz="1500" dirty="0"/>
              <a:t> </a:t>
            </a:r>
            <a:r>
              <a:rPr lang="en-US" sz="1500" dirty="0" err="1"/>
              <a:t>jako</a:t>
            </a:r>
            <a:r>
              <a:rPr lang="en-US" sz="1500" dirty="0"/>
              <a:t> </a:t>
            </a:r>
            <a:r>
              <a:rPr lang="en-US" sz="1500" dirty="0" err="1"/>
              <a:t>například</a:t>
            </a:r>
            <a:r>
              <a:rPr lang="en-US" sz="1500" dirty="0"/>
              <a:t> </a:t>
            </a:r>
            <a:r>
              <a:rPr lang="en-US" sz="1500" dirty="0" err="1"/>
              <a:t>kovy</a:t>
            </a:r>
            <a:r>
              <a:rPr lang="en-US" sz="1500" dirty="0"/>
              <a:t>, </a:t>
            </a:r>
            <a:r>
              <a:rPr lang="en-US" sz="1500" dirty="0" err="1"/>
              <a:t>byly</a:t>
            </a:r>
            <a:r>
              <a:rPr lang="en-US" sz="1500" dirty="0"/>
              <a:t> z </a:t>
            </a:r>
            <a:r>
              <a:rPr lang="en-US" sz="1500" dirty="0" err="1"/>
              <a:t>domů</a:t>
            </a:r>
            <a:r>
              <a:rPr lang="en-US" sz="1500" dirty="0"/>
              <a:t> </a:t>
            </a:r>
            <a:r>
              <a:rPr lang="en-US" sz="1500" dirty="0" err="1"/>
              <a:t>kompletně</a:t>
            </a:r>
            <a:r>
              <a:rPr lang="en-US" sz="1500" dirty="0"/>
              <a:t> </a:t>
            </a:r>
            <a:r>
              <a:rPr lang="en-US" sz="1500" dirty="0" err="1"/>
              <a:t>odstraněny</a:t>
            </a:r>
            <a:r>
              <a:rPr lang="en-US" sz="1500" dirty="0"/>
              <a:t>. </a:t>
            </a:r>
            <a:r>
              <a:rPr lang="en-US" sz="1500" dirty="0" err="1"/>
              <a:t>Typické</a:t>
            </a:r>
            <a:r>
              <a:rPr lang="en-US" sz="1500" dirty="0"/>
              <a:t> </a:t>
            </a:r>
            <a:r>
              <a:rPr lang="en-US" sz="1500" dirty="0" err="1"/>
              <a:t>znaky</a:t>
            </a:r>
            <a:r>
              <a:rPr lang="en-US" sz="1500" dirty="0"/>
              <a:t> </a:t>
            </a:r>
            <a:r>
              <a:rPr lang="en-US" sz="1500" dirty="0" err="1"/>
              <a:t>rychlého</a:t>
            </a:r>
            <a:r>
              <a:rPr lang="en-US" sz="1500" dirty="0"/>
              <a:t> </a:t>
            </a:r>
            <a:r>
              <a:rPr lang="en-US" sz="1500" dirty="0" err="1"/>
              <a:t>evakuace</a:t>
            </a:r>
            <a:r>
              <a:rPr lang="en-US" sz="1500" dirty="0"/>
              <a:t> z </a:t>
            </a:r>
            <a:r>
              <a:rPr lang="en-US" sz="1500" dirty="0" err="1"/>
              <a:t>postižené</a:t>
            </a:r>
            <a:r>
              <a:rPr lang="en-US" sz="1500" dirty="0"/>
              <a:t> </a:t>
            </a:r>
            <a:r>
              <a:rPr lang="en-US" sz="1500" dirty="0" err="1"/>
              <a:t>lokality</a:t>
            </a:r>
            <a:r>
              <a:rPr lang="en-US" sz="1500" dirty="0"/>
              <a:t>, </a:t>
            </a:r>
            <a:r>
              <a:rPr lang="en-US" sz="1500" dirty="0" err="1"/>
              <a:t>jako</a:t>
            </a:r>
            <a:r>
              <a:rPr lang="en-US" sz="1500" dirty="0"/>
              <a:t> je </a:t>
            </a:r>
            <a:r>
              <a:rPr lang="en-US" sz="1500" dirty="0" err="1"/>
              <a:t>například</a:t>
            </a:r>
            <a:r>
              <a:rPr lang="en-US" sz="1500" dirty="0"/>
              <a:t> </a:t>
            </a:r>
            <a:r>
              <a:rPr lang="en-US" sz="1500" dirty="0" err="1"/>
              <a:t>rabování</a:t>
            </a:r>
            <a:r>
              <a:rPr lang="en-US" sz="1500" dirty="0"/>
              <a:t>, </a:t>
            </a:r>
            <a:r>
              <a:rPr lang="en-US" sz="1500" dirty="0" err="1"/>
              <a:t>jež</a:t>
            </a:r>
            <a:r>
              <a:rPr lang="en-US" sz="1500" dirty="0"/>
              <a:t> je </a:t>
            </a:r>
            <a:r>
              <a:rPr lang="en-US" sz="1500" dirty="0" err="1"/>
              <a:t>typickým</a:t>
            </a:r>
            <a:r>
              <a:rPr lang="en-US" sz="1500" dirty="0"/>
              <a:t> </a:t>
            </a:r>
            <a:r>
              <a:rPr lang="en-US" sz="1500" dirty="0" err="1"/>
              <a:t>vedlejším</a:t>
            </a:r>
            <a:r>
              <a:rPr lang="en-US" sz="1500" dirty="0"/>
              <a:t> </a:t>
            </a:r>
            <a:r>
              <a:rPr lang="en-US" sz="1500" dirty="0" err="1"/>
              <a:t>efektem</a:t>
            </a:r>
            <a:r>
              <a:rPr lang="en-US" sz="1500" dirty="0"/>
              <a:t> u </a:t>
            </a:r>
            <a:r>
              <a:rPr lang="en-US" sz="1500" dirty="0" err="1"/>
              <a:t>moderních</a:t>
            </a:r>
            <a:r>
              <a:rPr lang="en-US" sz="1500" dirty="0"/>
              <a:t> </a:t>
            </a:r>
            <a:r>
              <a:rPr lang="en-US" sz="1500" dirty="0" err="1"/>
              <a:t>zemětřesení</a:t>
            </a:r>
            <a:r>
              <a:rPr lang="en-US" sz="1500" dirty="0"/>
              <a:t>, </a:t>
            </a:r>
            <a:r>
              <a:rPr lang="en-US" sz="1500" dirty="0" err="1"/>
              <a:t>zde</a:t>
            </a:r>
            <a:r>
              <a:rPr lang="en-US" sz="1500" dirty="0"/>
              <a:t> </a:t>
            </a:r>
            <a:r>
              <a:rPr lang="en-US" sz="1500" dirty="0" err="1"/>
              <a:t>nebyly</a:t>
            </a:r>
            <a:r>
              <a:rPr lang="en-US" sz="1500" dirty="0"/>
              <a:t> </a:t>
            </a:r>
            <a:r>
              <a:rPr lang="en-US" sz="1500" dirty="0" err="1"/>
              <a:t>zaznamenány</a:t>
            </a:r>
            <a:endParaRPr lang="en-US" sz="1500" dirty="0"/>
          </a:p>
          <a:p>
            <a:r>
              <a:rPr lang="en-US" sz="1500" dirty="0" err="1"/>
              <a:t>Doposud</a:t>
            </a:r>
            <a:r>
              <a:rPr lang="en-US" sz="1500" dirty="0"/>
              <a:t> </a:t>
            </a:r>
            <a:r>
              <a:rPr lang="en-US" sz="1500" dirty="0" err="1"/>
              <a:t>nebyly</a:t>
            </a:r>
            <a:r>
              <a:rPr lang="en-US" sz="1500" dirty="0"/>
              <a:t> </a:t>
            </a:r>
            <a:r>
              <a:rPr lang="en-US" sz="1500" dirty="0" err="1"/>
              <a:t>nalezeny</a:t>
            </a:r>
            <a:r>
              <a:rPr lang="en-US" sz="1500" dirty="0"/>
              <a:t> </a:t>
            </a:r>
            <a:r>
              <a:rPr lang="en-US" sz="1500" dirty="0" err="1"/>
              <a:t>žádné</a:t>
            </a:r>
            <a:r>
              <a:rPr lang="en-US" sz="1500" dirty="0"/>
              <a:t> </a:t>
            </a:r>
            <a:r>
              <a:rPr lang="en-US" sz="1500" dirty="0" err="1"/>
              <a:t>lidské</a:t>
            </a:r>
            <a:r>
              <a:rPr lang="en-US" sz="1500" dirty="0"/>
              <a:t> </a:t>
            </a:r>
            <a:r>
              <a:rPr lang="en-US" sz="1500" dirty="0" err="1"/>
              <a:t>ostatky</a:t>
            </a:r>
            <a:r>
              <a:rPr lang="en-US" sz="1500" dirty="0"/>
              <a:t>, </a:t>
            </a:r>
            <a:r>
              <a:rPr lang="en-US" sz="1500" dirty="0" err="1"/>
              <a:t>které</a:t>
            </a:r>
            <a:r>
              <a:rPr lang="en-US" sz="1500" dirty="0"/>
              <a:t> by </a:t>
            </a:r>
            <a:r>
              <a:rPr lang="en-US" sz="1500" dirty="0" err="1"/>
              <a:t>šlo</a:t>
            </a:r>
            <a:r>
              <a:rPr lang="en-US" sz="1500" dirty="0"/>
              <a:t> s </a:t>
            </a:r>
            <a:r>
              <a:rPr lang="en-US" sz="1500" dirty="0" err="1"/>
              <a:t>jistotou</a:t>
            </a:r>
            <a:r>
              <a:rPr lang="en-US" sz="1500" dirty="0"/>
              <a:t> </a:t>
            </a:r>
            <a:r>
              <a:rPr lang="en-US" sz="1500" dirty="0" err="1"/>
              <a:t>spojit</a:t>
            </a:r>
            <a:r>
              <a:rPr lang="en-US" sz="1500" dirty="0"/>
              <a:t> s </a:t>
            </a:r>
            <a:r>
              <a:rPr lang="en-US" sz="1500" dirty="0" err="1"/>
              <a:t>erupcí</a:t>
            </a:r>
            <a:endParaRPr lang="en-US" sz="1500" dirty="0"/>
          </a:p>
          <a:p>
            <a:r>
              <a:rPr lang="en-US" sz="1500" dirty="0" err="1"/>
              <a:t>Byla</a:t>
            </a:r>
            <a:r>
              <a:rPr lang="en-US" sz="1500" dirty="0"/>
              <a:t> </a:t>
            </a:r>
            <a:r>
              <a:rPr lang="en-US" sz="1500" dirty="0" err="1"/>
              <a:t>evakuace</a:t>
            </a:r>
            <a:r>
              <a:rPr lang="en-US" sz="1500" dirty="0"/>
              <a:t> </a:t>
            </a:r>
            <a:r>
              <a:rPr lang="en-US" sz="1500" dirty="0" err="1"/>
              <a:t>úspěšná</a:t>
            </a:r>
            <a:r>
              <a:rPr lang="en-US" sz="1500" dirty="0"/>
              <a:t>?</a:t>
            </a:r>
          </a:p>
        </p:txBody>
      </p:sp>
      <p:pic>
        <p:nvPicPr>
          <p:cNvPr id="6" name="Zástupný obsah 5" descr="Obsah obrázku budova, skála, kámen, dům&#10;&#10;Popis byl vytvořen automaticky">
            <a:extLst>
              <a:ext uri="{FF2B5EF4-FFF2-40B4-BE49-F238E27FC236}">
                <a16:creationId xmlns:a16="http://schemas.microsoft.com/office/drawing/2014/main" id="{6703EE9B-FA58-453E-A925-699A257E057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2" r="22840" b="-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70257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464595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546337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8BE8EA9-0501-4E11-81CA-F3BA50805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13122"/>
            <a:ext cx="5157216" cy="74471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Kréta: e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xistence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centralizovaného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státu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B12D35-32AE-4DF1-8745-2BA33686B7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4672" y="970961"/>
            <a:ext cx="5157216" cy="538120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1200" dirty="0"/>
              <a:t>Podle některých badatelů, byl </a:t>
            </a:r>
            <a:r>
              <a:rPr lang="cs-CZ" sz="1200" dirty="0" err="1"/>
              <a:t>Knossos</a:t>
            </a:r>
            <a:r>
              <a:rPr lang="cs-CZ" sz="1200" dirty="0"/>
              <a:t> hlavním administrativním centrem ostrova</a:t>
            </a:r>
            <a:endParaRPr lang="cs-CZ" sz="1200" dirty="0">
              <a:cs typeface="Calibri"/>
            </a:endParaRPr>
          </a:p>
          <a:p>
            <a:r>
              <a:rPr lang="cs-CZ" sz="1200" dirty="0"/>
              <a:t>Zdá se, že funkci paláce </a:t>
            </a:r>
            <a:r>
              <a:rPr lang="cs-CZ" sz="1200" dirty="0" err="1"/>
              <a:t>Phaistos</a:t>
            </a:r>
            <a:r>
              <a:rPr lang="cs-CZ" sz="1200" dirty="0"/>
              <a:t> přebírá </a:t>
            </a:r>
            <a:r>
              <a:rPr lang="cs-CZ" sz="1200" dirty="0" err="1"/>
              <a:t>Hagia</a:t>
            </a:r>
            <a:r>
              <a:rPr lang="cs-CZ" sz="1200" dirty="0"/>
              <a:t> </a:t>
            </a:r>
            <a:r>
              <a:rPr lang="cs-CZ" sz="1200" dirty="0" err="1"/>
              <a:t>Triada</a:t>
            </a:r>
            <a:r>
              <a:rPr lang="cs-CZ" sz="1200" dirty="0"/>
              <a:t> (podle La Rosy) </a:t>
            </a:r>
            <a:endParaRPr lang="cs-CZ" sz="1200" dirty="0">
              <a:cs typeface="Calibri"/>
            </a:endParaRPr>
          </a:p>
          <a:p>
            <a:r>
              <a:rPr lang="cs-CZ" sz="1200" dirty="0"/>
              <a:t>Palác </a:t>
            </a:r>
            <a:r>
              <a:rPr lang="cs-CZ" sz="1200" dirty="0" err="1"/>
              <a:t>Malia</a:t>
            </a:r>
            <a:r>
              <a:rPr lang="cs-CZ" sz="1200" dirty="0"/>
              <a:t> během období LM IA začíná upadat (podle </a:t>
            </a:r>
            <a:r>
              <a:rPr lang="cs-CZ" sz="1200" dirty="0" err="1"/>
              <a:t>Driessena</a:t>
            </a:r>
            <a:r>
              <a:rPr lang="cs-CZ" sz="1200" dirty="0"/>
              <a:t>)</a:t>
            </a:r>
            <a:endParaRPr lang="cs-CZ" sz="1200" dirty="0">
              <a:cs typeface="Calibri"/>
            </a:endParaRPr>
          </a:p>
          <a:p>
            <a:r>
              <a:rPr lang="cs-CZ" sz="1200" dirty="0"/>
              <a:t>Paláce se často uvádějí jako primární centra. Není zcela zřejmé zda ostatní paláce byly závislé na </a:t>
            </a:r>
            <a:r>
              <a:rPr lang="cs-CZ" sz="1200" dirty="0" err="1"/>
              <a:t>Knossu</a:t>
            </a:r>
            <a:r>
              <a:rPr lang="cs-CZ" sz="1200" dirty="0"/>
              <a:t> a nebo byly spíše autonomní</a:t>
            </a:r>
            <a:endParaRPr lang="cs-CZ" sz="1200" dirty="0">
              <a:cs typeface="Calibri"/>
            </a:endParaRPr>
          </a:p>
          <a:p>
            <a:r>
              <a:rPr lang="cs-CZ" sz="1200" dirty="0"/>
              <a:t>Mezi sekundární centra závislá na palácích se obvykle řadí urbánní centra s palácovými prvky např. </a:t>
            </a:r>
            <a:r>
              <a:rPr lang="cs-CZ" sz="1200" dirty="0" err="1"/>
              <a:t>Archanes</a:t>
            </a:r>
            <a:r>
              <a:rPr lang="cs-CZ" sz="1200" dirty="0"/>
              <a:t>, </a:t>
            </a:r>
            <a:r>
              <a:rPr lang="cs-CZ" sz="1200" dirty="0" err="1"/>
              <a:t>Tylissos</a:t>
            </a:r>
            <a:endParaRPr lang="cs-CZ" sz="1200" dirty="0">
              <a:cs typeface="Calibri"/>
            </a:endParaRPr>
          </a:p>
          <a:p>
            <a:r>
              <a:rPr lang="cs-CZ" sz="1200" dirty="0"/>
              <a:t>Mezi centra třetího řádu (patrně pod správou sekundárních center) se pak řadí vesnice, farmy a rurální komplexy</a:t>
            </a:r>
          </a:p>
          <a:p>
            <a:r>
              <a:rPr lang="cs-CZ" sz="1200" dirty="0"/>
              <a:t>Soupeření mezi jednotlivými centry – šíření vlivu paláce </a:t>
            </a:r>
            <a:r>
              <a:rPr lang="cs-CZ" sz="1200" dirty="0" err="1"/>
              <a:t>Knossos</a:t>
            </a:r>
            <a:r>
              <a:rPr lang="cs-CZ" sz="1200" dirty="0"/>
              <a:t>? </a:t>
            </a:r>
            <a:r>
              <a:rPr lang="cs-CZ" sz="1200" dirty="0" err="1"/>
              <a:t>Galatas</a:t>
            </a:r>
            <a:r>
              <a:rPr lang="cs-CZ" sz="1200" dirty="0"/>
              <a:t> vs </a:t>
            </a:r>
            <a:r>
              <a:rPr lang="cs-CZ" sz="1200" dirty="0" err="1"/>
              <a:t>Knossos</a:t>
            </a:r>
            <a:r>
              <a:rPr lang="cs-CZ" sz="1200" dirty="0"/>
              <a:t>?</a:t>
            </a:r>
            <a:endParaRPr lang="cs-CZ" sz="1200" dirty="0">
              <a:cs typeface="Calibri"/>
            </a:endParaRPr>
          </a:p>
          <a:p>
            <a:r>
              <a:rPr lang="cs-CZ" sz="1200" dirty="0"/>
              <a:t>Centralizovaný model „funguje“ zejména pro centrální Krétu. Na západě chybí doklady (málo výzkumů a hlavní lokalita </a:t>
            </a:r>
            <a:r>
              <a:rPr lang="cs-CZ" sz="1200" dirty="0" err="1"/>
              <a:t>Chania</a:t>
            </a:r>
            <a:r>
              <a:rPr lang="cs-CZ" sz="1200" dirty="0"/>
              <a:t> je pod moderní zástavbou). Podobně na východě je situace více komplikovaná, protože místní centra (</a:t>
            </a:r>
            <a:r>
              <a:rPr lang="cs-CZ" sz="1200" dirty="0" err="1"/>
              <a:t>Petras</a:t>
            </a:r>
            <a:r>
              <a:rPr lang="cs-CZ" sz="1200" dirty="0"/>
              <a:t>, </a:t>
            </a:r>
            <a:r>
              <a:rPr lang="cs-CZ" sz="1200" dirty="0" err="1"/>
              <a:t>Gournia</a:t>
            </a:r>
            <a:r>
              <a:rPr lang="cs-CZ" sz="1200" dirty="0"/>
              <a:t>, </a:t>
            </a:r>
            <a:r>
              <a:rPr lang="cs-CZ" sz="1200" dirty="0" err="1"/>
              <a:t>Myrtos</a:t>
            </a:r>
            <a:r>
              <a:rPr lang="cs-CZ" sz="1200" dirty="0"/>
              <a:t> </a:t>
            </a:r>
            <a:r>
              <a:rPr lang="cs-CZ" sz="1200" dirty="0" err="1"/>
              <a:t>Pyrgos</a:t>
            </a:r>
            <a:r>
              <a:rPr lang="cs-CZ" sz="1200" dirty="0"/>
              <a:t>) jsou výrazně menší v porovnání s ostatními paláci a nacházejí se blíže u sebe – není jasné zda byla závislá na nějakém větším paláci (</a:t>
            </a:r>
            <a:r>
              <a:rPr lang="cs-CZ" sz="1200" dirty="0" err="1"/>
              <a:t>Malia</a:t>
            </a:r>
            <a:r>
              <a:rPr lang="cs-CZ" sz="1200" dirty="0"/>
              <a:t>? </a:t>
            </a:r>
            <a:r>
              <a:rPr lang="cs-CZ" sz="1200" dirty="0" err="1"/>
              <a:t>Zakros</a:t>
            </a:r>
            <a:r>
              <a:rPr lang="cs-CZ" sz="1200" dirty="0"/>
              <a:t>?) a nebo byla autonomní</a:t>
            </a:r>
            <a:endParaRPr lang="cs-CZ" sz="1200" dirty="0">
              <a:cs typeface="Calibri"/>
            </a:endParaRPr>
          </a:p>
          <a:p>
            <a:r>
              <a:rPr lang="cs-CZ" sz="1200" dirty="0"/>
              <a:t>Problém v interpretaci způsobuje mnohdy zavádějící typologie a nejasná funkce minojských staveb/center a fakt, že mnoho lokalit bylo odkryto pouze z části a jejich celkových charakter tak nemusí být zcela znám (např. </a:t>
            </a:r>
            <a:r>
              <a:rPr lang="cs-CZ" sz="1200" dirty="0" err="1"/>
              <a:t>Palaikastro</a:t>
            </a:r>
            <a:r>
              <a:rPr lang="cs-CZ" sz="1200" dirty="0"/>
              <a:t>, </a:t>
            </a:r>
            <a:r>
              <a:rPr lang="cs-CZ" sz="1200" dirty="0" err="1"/>
              <a:t>Tylissos</a:t>
            </a:r>
            <a:r>
              <a:rPr lang="cs-CZ" sz="1200" dirty="0"/>
              <a:t>)</a:t>
            </a:r>
            <a:endParaRPr lang="cs-CZ" sz="1200" dirty="0">
              <a:cs typeface="Calibri"/>
            </a:endParaRPr>
          </a:p>
          <a:p>
            <a:pPr marL="0"/>
            <a:endParaRPr lang="en-US" sz="1000" dirty="0"/>
          </a:p>
        </p:txBody>
      </p:sp>
      <p:pic>
        <p:nvPicPr>
          <p:cNvPr id="17" name="Zástupný obsah 16">
            <a:extLst>
              <a:ext uri="{FF2B5EF4-FFF2-40B4-BE49-F238E27FC236}">
                <a16:creationId xmlns:a16="http://schemas.microsoft.com/office/drawing/2014/main" id="{BE58AF02-CC2A-4415-8A3A-A852F1F33E0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642" y="484632"/>
            <a:ext cx="4686962" cy="573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980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11707A3-4FA2-4D2F-9CBA-51C53F593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5400"/>
              <a:t>Architektura - Paláce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Zástupný obsah 2">
            <a:extLst>
              <a:ext uri="{FF2B5EF4-FFF2-40B4-BE49-F238E27FC236}">
                <a16:creationId xmlns:a16="http://schemas.microsoft.com/office/drawing/2014/main" id="{9BB3F6E8-1BE0-406F-9ACE-373657A63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545202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cs-CZ" sz="1400" dirty="0"/>
              <a:t>Po destrukcích na konci </a:t>
            </a:r>
            <a:r>
              <a:rPr lang="cs-CZ" sz="1400" dirty="0" err="1"/>
              <a:t>protopalácového</a:t>
            </a:r>
            <a:r>
              <a:rPr lang="cs-CZ" sz="1400" dirty="0"/>
              <a:t> období dochází přestavbám palácových center a měst</a:t>
            </a:r>
          </a:p>
          <a:p>
            <a:r>
              <a:rPr lang="cs-CZ" sz="1400" dirty="0"/>
              <a:t>Často se zvětšují jednotlivé místnosti a skladovací prostory. Objevuje se více formálních místností se zabudovanými lavicemi</a:t>
            </a:r>
          </a:p>
          <a:p>
            <a:r>
              <a:rPr lang="cs-CZ" sz="1400" dirty="0"/>
              <a:t>Architektura paláců je víceméně jednotná. Obsahuje podobné prvky, které se však mohou nacházet na různých místech jednotlivých komplexů</a:t>
            </a:r>
          </a:p>
          <a:p>
            <a:r>
              <a:rPr lang="cs-CZ" sz="1400" dirty="0"/>
              <a:t>V přízemí se nacházely sklady, kultovní místnosti (západní křídlo </a:t>
            </a:r>
            <a:r>
              <a:rPr lang="cs-CZ" sz="1400" dirty="0" err="1"/>
              <a:t>Knossos</a:t>
            </a:r>
            <a:r>
              <a:rPr lang="cs-CZ" sz="1400" dirty="0"/>
              <a:t>), dílny a soukromé místnosti (východní křídlo </a:t>
            </a:r>
            <a:r>
              <a:rPr lang="cs-CZ" sz="1400" dirty="0" err="1"/>
              <a:t>Knossos</a:t>
            </a:r>
            <a:r>
              <a:rPr lang="cs-CZ" sz="1400" dirty="0"/>
              <a:t>), zatímco ve vyšších patrech se nacházely přijímací místnosti a archivy</a:t>
            </a:r>
          </a:p>
          <a:p>
            <a:r>
              <a:rPr lang="cs-CZ" sz="1400" dirty="0"/>
              <a:t>Typický je centrální dvorec s okolními </a:t>
            </a:r>
            <a:r>
              <a:rPr lang="cs-CZ" sz="1400" dirty="0" err="1"/>
              <a:t>více-podlažními</a:t>
            </a:r>
            <a:r>
              <a:rPr lang="cs-CZ" sz="1400" dirty="0"/>
              <a:t> budovami a místnosti interpretované jako skladovací prostory (často v západním křídle, mohou se však nacházet i v jiných částech komplexů) a pracovní místnosti </a:t>
            </a:r>
          </a:p>
          <a:p>
            <a:r>
              <a:rPr lang="cs-CZ" sz="1400" dirty="0"/>
              <a:t>Klasickým prvkem architektury je tzv. minojská hala (</a:t>
            </a:r>
            <a:r>
              <a:rPr lang="cs-CZ" sz="1400" dirty="0" err="1"/>
              <a:t>Minoan</a:t>
            </a:r>
            <a:r>
              <a:rPr lang="cs-CZ" sz="1400" dirty="0"/>
              <a:t> </a:t>
            </a:r>
            <a:r>
              <a:rPr lang="cs-CZ" sz="1400" dirty="0" err="1"/>
              <a:t>Hall</a:t>
            </a:r>
            <a:r>
              <a:rPr lang="cs-CZ" sz="1400" dirty="0"/>
              <a:t>). Sestává se ze světlíku (</a:t>
            </a:r>
            <a:r>
              <a:rPr lang="cs-CZ" sz="1400" dirty="0" err="1"/>
              <a:t>light</a:t>
            </a:r>
            <a:r>
              <a:rPr lang="cs-CZ" sz="1400" dirty="0"/>
              <a:t> </a:t>
            </a:r>
            <a:r>
              <a:rPr lang="cs-CZ" sz="1400" dirty="0" err="1"/>
              <a:t>well</a:t>
            </a:r>
            <a:r>
              <a:rPr lang="cs-CZ" sz="1400" dirty="0"/>
              <a:t>) se sloupem a předsálí, které je členěno systémem dveří a sloupů (</a:t>
            </a:r>
            <a:r>
              <a:rPr lang="cs-CZ" sz="1400" dirty="0" err="1"/>
              <a:t>pier</a:t>
            </a:r>
            <a:r>
              <a:rPr lang="cs-CZ" sz="1400" dirty="0"/>
              <a:t>-and-</a:t>
            </a:r>
            <a:r>
              <a:rPr lang="cs-CZ" sz="1400" dirty="0" err="1"/>
              <a:t>door</a:t>
            </a:r>
            <a:r>
              <a:rPr lang="cs-CZ" sz="1400" dirty="0"/>
              <a:t> </a:t>
            </a:r>
            <a:r>
              <a:rPr lang="cs-CZ" sz="1400" dirty="0" err="1"/>
              <a:t>partition</a:t>
            </a:r>
            <a:r>
              <a:rPr lang="cs-CZ" sz="1400" dirty="0"/>
              <a:t>). Odtud se vcházelo do hlavní haly. Hala mohla sloužit k rituálním, reprezentačním či soukromým účelům. Její přesná funkce je však nejasná. Existují různé formy</a:t>
            </a:r>
          </a:p>
          <a:p>
            <a:r>
              <a:rPr lang="cs-CZ" sz="1400" dirty="0"/>
              <a:t>Takzvané sloupové haly (</a:t>
            </a:r>
            <a:r>
              <a:rPr lang="cs-CZ" sz="1400" dirty="0" err="1"/>
              <a:t>pillar</a:t>
            </a:r>
            <a:r>
              <a:rPr lang="cs-CZ" sz="1400" dirty="0"/>
              <a:t> </a:t>
            </a:r>
            <a:r>
              <a:rPr lang="cs-CZ" sz="1400" dirty="0" err="1"/>
              <a:t>halls</a:t>
            </a:r>
            <a:r>
              <a:rPr lang="cs-CZ" sz="1400" dirty="0"/>
              <a:t>) se obvykle nacházejí v severních křídlech paláce. V paláci </a:t>
            </a:r>
            <a:r>
              <a:rPr lang="cs-CZ" sz="1400" dirty="0" err="1"/>
              <a:t>Knossos</a:t>
            </a:r>
            <a:r>
              <a:rPr lang="cs-CZ" sz="1400" dirty="0"/>
              <a:t> představovala tato hala severní vstup do paláce. Nad ní se zřejmě mohla nacházet hodovní místnost. V hale bylo objeveno velké množství hliněných tabulek, což naznačuje její administrativní funkci. Snad se zde také mohli scházet nově příchozí do paláce</a:t>
            </a:r>
          </a:p>
          <a:p>
            <a:r>
              <a:rPr lang="cs-CZ" sz="1400" dirty="0"/>
              <a:t>Takzvané sloupové krypty (</a:t>
            </a:r>
            <a:r>
              <a:rPr lang="cs-CZ" sz="1400" dirty="0" err="1"/>
              <a:t>pillar</a:t>
            </a:r>
            <a:r>
              <a:rPr lang="cs-CZ" sz="1400" dirty="0"/>
              <a:t> </a:t>
            </a:r>
            <a:r>
              <a:rPr lang="cs-CZ" sz="1400" dirty="0" err="1"/>
              <a:t>crypts</a:t>
            </a:r>
            <a:r>
              <a:rPr lang="cs-CZ" sz="1400" dirty="0"/>
              <a:t>). V paláci </a:t>
            </a:r>
            <a:r>
              <a:rPr lang="cs-CZ" sz="1400" dirty="0" err="1"/>
              <a:t>Malia</a:t>
            </a:r>
            <a:r>
              <a:rPr lang="cs-CZ" sz="1400" dirty="0"/>
              <a:t> a </a:t>
            </a:r>
            <a:r>
              <a:rPr lang="cs-CZ" sz="1400" dirty="0" err="1"/>
              <a:t>Knossos</a:t>
            </a:r>
            <a:r>
              <a:rPr lang="cs-CZ" sz="1400" dirty="0"/>
              <a:t> se nacházejí západně od centrálního nádvoří (mohou se nacházet i v domech).  Jedná se o místnosti s jedním nebo dvěma sloupy, které na sobě mívají značky (např. dvojitá sekera). Obvykle jsou spojovány s kultem</a:t>
            </a:r>
          </a:p>
          <a:p>
            <a:r>
              <a:rPr lang="cs-CZ" sz="1400" dirty="0"/>
              <a:t>Běžně se začínají objevovat tzv. očistné nádrže (</a:t>
            </a:r>
            <a:r>
              <a:rPr lang="cs-CZ" sz="1400" dirty="0" err="1"/>
              <a:t>lustral</a:t>
            </a:r>
            <a:r>
              <a:rPr lang="cs-CZ" sz="1400" dirty="0"/>
              <a:t> </a:t>
            </a:r>
            <a:r>
              <a:rPr lang="cs-CZ" sz="1400" dirty="0" err="1"/>
              <a:t>basins</a:t>
            </a:r>
            <a:r>
              <a:rPr lang="cs-CZ" sz="1400" dirty="0"/>
              <a:t>), jejichž funkce je nejistá – dříve často spojovány s rituálními očistnými obřady, čemuž však příliš neodpovídá jejich forma a použitý materiál</a:t>
            </a:r>
          </a:p>
          <a:p>
            <a:r>
              <a:rPr lang="cs-CZ" sz="1400" dirty="0"/>
              <a:t>Vznikají rovněž nové „paláce“ na nových místech a nebo na místech, kde zřejmě dříve stály jiné typy budov např. </a:t>
            </a:r>
            <a:r>
              <a:rPr lang="cs-CZ" sz="1400" dirty="0" err="1"/>
              <a:t>Gournia</a:t>
            </a:r>
            <a:r>
              <a:rPr lang="cs-CZ" sz="1400" dirty="0"/>
              <a:t>, </a:t>
            </a:r>
            <a:r>
              <a:rPr lang="cs-CZ" sz="1400" dirty="0" err="1"/>
              <a:t>Zakros</a:t>
            </a:r>
            <a:r>
              <a:rPr lang="cs-CZ" sz="1400" dirty="0"/>
              <a:t>, </a:t>
            </a:r>
            <a:r>
              <a:rPr lang="cs-CZ" sz="1400" dirty="0" err="1"/>
              <a:t>Petras</a:t>
            </a:r>
            <a:r>
              <a:rPr lang="cs-CZ" sz="1400" dirty="0"/>
              <a:t>, </a:t>
            </a:r>
            <a:r>
              <a:rPr lang="cs-CZ" sz="1400" dirty="0" err="1"/>
              <a:t>Galatas</a:t>
            </a:r>
            <a:endParaRPr lang="cs-CZ" sz="1400" dirty="0"/>
          </a:p>
          <a:p>
            <a:pPr marL="0" indent="0">
              <a:buNone/>
            </a:pPr>
            <a:endParaRPr lang="cs-CZ" sz="1200" dirty="0"/>
          </a:p>
          <a:p>
            <a:endParaRPr lang="cs-CZ" sz="1200" dirty="0"/>
          </a:p>
          <a:p>
            <a:endParaRPr lang="cs-CZ" sz="1200" dirty="0"/>
          </a:p>
          <a:p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55980135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2309</TotalTime>
  <Words>3500</Words>
  <Application>Microsoft Office PowerPoint</Application>
  <PresentationFormat>Širokoúhlá obrazovka</PresentationFormat>
  <Paragraphs>198</Paragraphs>
  <Slides>57</Slides>
  <Notes>2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57</vt:i4>
      </vt:variant>
    </vt:vector>
  </HeadingPairs>
  <TitlesOfParts>
    <vt:vector size="65" baseType="lpstr">
      <vt:lpstr>Amazon Ember</vt:lpstr>
      <vt:lpstr>Arial</vt:lpstr>
      <vt:lpstr>Calibri</vt:lpstr>
      <vt:lpstr>Calibri Light</vt:lpstr>
      <vt:lpstr>Google Sans</vt:lpstr>
      <vt:lpstr>GT America Standard</vt:lpstr>
      <vt:lpstr>Motiv Office</vt:lpstr>
      <vt:lpstr>Worksheet</vt:lpstr>
      <vt:lpstr>Novopalácové období na Krétě</vt:lpstr>
      <vt:lpstr>Prezentace aplikace PowerPoint</vt:lpstr>
      <vt:lpstr>Stručná charakteristika novopalácového období</vt:lpstr>
      <vt:lpstr>Šíření kulturních vlivů mimo Krétu</vt:lpstr>
      <vt:lpstr>Akrotiri</vt:lpstr>
      <vt:lpstr>Lokální dopady erupce: osídlení a obyvatelstvo před hlavní erupcí</vt:lpstr>
      <vt:lpstr>Lokální dopady erupce: osídlení a obyvatelstvo před hlavní erupcí pokračování</vt:lpstr>
      <vt:lpstr>Kréta: existence centralizovaného státu?</vt:lpstr>
      <vt:lpstr>Architektura - Paláce</vt:lpstr>
      <vt:lpstr>Knossos pillar hall</vt:lpstr>
      <vt:lpstr>Knossos: Světlík (Light well) </vt:lpstr>
      <vt:lpstr>Malia – Pillar crypt</vt:lpstr>
      <vt:lpstr>Zakros - Minoan Hall system</vt:lpstr>
      <vt:lpstr>Phaistos – Lustral basin</vt:lpstr>
      <vt:lpstr>Architektura - minojské vily</vt:lpstr>
      <vt:lpstr>Hagia Triada</vt:lpstr>
      <vt:lpstr>Další příklady minojských vil</vt:lpstr>
      <vt:lpstr>Villa Vathypetro: vlevo: plán lokality, vpravo: lisy na víno</vt:lpstr>
      <vt:lpstr>Běžné domy</vt:lpstr>
      <vt:lpstr>Hliněný model z Archanes (MM III)</vt:lpstr>
      <vt:lpstr>Prezentace aplikace PowerPoint</vt:lpstr>
      <vt:lpstr>Umění a řemeslo</vt:lpstr>
      <vt:lpstr>Minojské meče typu A a dýky</vt:lpstr>
      <vt:lpstr>Prezentace aplikace PowerPoint</vt:lpstr>
      <vt:lpstr>Dýka (Mykény, Grave Circle A) – Národní muzeum Athény</vt:lpstr>
      <vt:lpstr>Vapheio cups</vt:lpstr>
      <vt:lpstr>Fresky</vt:lpstr>
      <vt:lpstr>Monkey fresco – House of the Frescoes (Knossos)</vt:lpstr>
      <vt:lpstr>Rekonstrukce výzdoby adytonu z Xeste 3 (Akrotiri)</vt:lpstr>
      <vt:lpstr>Dancing lady: Queen's Megaron (Knossos)</vt:lpstr>
      <vt:lpstr>Bull leaping frescoe (východní křídlo paláce Knossos)</vt:lpstr>
      <vt:lpstr>Reliéfní freska zobrazující griffy: Great East Hall (Knossos)</vt:lpstr>
      <vt:lpstr>Miniaturní Ship fresco: West House (Akrotiri)</vt:lpstr>
      <vt:lpstr>Miniaturní Town Mosaic: Temple repositories (Knossos)</vt:lpstr>
      <vt:lpstr>Příklady pečetidel</vt:lpstr>
      <vt:lpstr>Prezentace aplikace PowerPoint</vt:lpstr>
      <vt:lpstr>Procentuální zastoupení jednotlivých druhů zvířat a příšer v lineárním A, ve freskách a na pečetích (Shapland 2010) </vt:lpstr>
      <vt:lpstr>Pečetní prsteny</vt:lpstr>
      <vt:lpstr>The ring of Minos – pečetní prsten (Knossos)</vt:lpstr>
      <vt:lpstr>Rhytony</vt:lpstr>
      <vt:lpstr>The Harvest Vase – Rhyton ve formě pštrosího vejce (Hagia Triada)</vt:lpstr>
      <vt:lpstr>Rhyton ve formě býčí hlavy (Knossos)</vt:lpstr>
      <vt:lpstr>Rhyton ve formě lví hlavy (Knossos, materiál: mramor)</vt:lpstr>
      <vt:lpstr>Další výrobky</vt:lpstr>
      <vt:lpstr>Vlevo mladík s Palaikastra, vpravo hadí bohyně (Knossos)</vt:lpstr>
      <vt:lpstr>Kel slona (Zakros)</vt:lpstr>
      <vt:lpstr>Svatyně a kult</vt:lpstr>
      <vt:lpstr>Pohřební ritus</vt:lpstr>
      <vt:lpstr>Plánek Temple Tomb podle Pendleburyho (1939)</vt:lpstr>
      <vt:lpstr>Keramika</vt:lpstr>
      <vt:lpstr>Tortoise-shell ripple</vt:lpstr>
      <vt:lpstr>Floral style - pohár</vt:lpstr>
      <vt:lpstr>Prezentace aplikace PowerPoint</vt:lpstr>
      <vt:lpstr>Marine Style – vlevo alabastrony, vpravo plochá lahev.</vt:lpstr>
      <vt:lpstr>Kónický pohár</vt:lpstr>
      <vt:lpstr>Prezentace aplikace PowerPoint</vt:lpstr>
      <vt:lpstr>Vybraná literatura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Novopalácové období na Krétě</dc:title>
  <dc:creator>hp</dc:creator>
  <cp:lastModifiedBy>Michal Smíšek</cp:lastModifiedBy>
  <cp:revision>46</cp:revision>
  <dcterms:created xsi:type="dcterms:W3CDTF">2021-11-14T11:31:10Z</dcterms:created>
  <dcterms:modified xsi:type="dcterms:W3CDTF">2024-12-06T15:29:13Z</dcterms:modified>
</cp:coreProperties>
</file>