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 showSpecialPlsOnTitleSld="0">
  <p:sldMasterIdLst>
    <p:sldMasterId id="2147483648" r:id="rId4"/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0" roundtripDataSignature="AMtx7mh+b9xaV63gXj+eJQ5g9QlvniuUh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5ABC187-A3AA-4B7C-8A93-6DEBD882022F}">
  <a:tblStyle styleId="{B5ABC187-A3AA-4B7C-8A93-6DEBD882022F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BF5"/>
          </a:solidFill>
        </a:fill>
      </a:tcStyle>
    </a:wholeTbl>
    <a:band1H>
      <a:tcTxStyle b="off" i="off"/>
      <a:tcStyle>
        <a:fill>
          <a:solidFill>
            <a:srgbClr val="CDD4EA"/>
          </a:solidFill>
        </a:fill>
      </a:tcStyle>
    </a:band1H>
    <a:band2H>
      <a:tcTxStyle b="off" i="off"/>
    </a:band2H>
    <a:band1V>
      <a:tcTxStyle b="off" i="off"/>
      <a:tcStyle>
        <a:fill>
          <a:solidFill>
            <a:srgbClr val="CDD4EA"/>
          </a:solidFill>
        </a:fill>
      </a:tcStyle>
    </a:band1V>
    <a:band2V>
      <a:tcTxStyle b="off" i="off"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0" Type="http://customschemas.google.com/relationships/presentationmetadata" Target="meta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1" name="Google Shape;161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2" name="Google Shape;162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0" name="Google Shape;230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9" name="Google Shape;239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536b2e1071_0_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6" name="Google Shape;246;g1536b2e1071_0_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7" name="Google Shape;247;g1536b2e1071_0_3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fe0b1e56cb_0_103:notes"/>
          <p:cNvSpPr txBox="1"/>
          <p:nvPr>
            <p:ph idx="1" type="body"/>
          </p:nvPr>
        </p:nvSpPr>
        <p:spPr>
          <a:xfrm>
            <a:off x="685801" y="4400555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g2fe0b1e56cb_0_103:notes"/>
          <p:cNvSpPr/>
          <p:nvPr>
            <p:ph idx="2" type="sldImg"/>
          </p:nvPr>
        </p:nvSpPr>
        <p:spPr>
          <a:xfrm>
            <a:off x="426022" y="1143550"/>
            <a:ext cx="60060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fe0b1e56cb_0_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2fe0b1e56cb_0_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g2fe0b1e56cb_0_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2" name="Google Shape;272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536b2e1071_0_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9" name="Google Shape;279;g1536b2e1071_0_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0" name="Google Shape;280;g1536b2e1071_0_2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6" name="Google Shape;286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4" name="Google Shape;294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2" name="Google Shape;302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2" name="Google Shape;172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9" name="Google Shape;309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6" name="Google Shape;316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4" name="Google Shape;324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4" name="Google Shape;334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9" name="Google Shape;179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536b2e1071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7" name="Google Shape;187;g1536b2e1071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fe0b1e56cb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fe0b1e56cb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g2fe0b1e56cb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3" name="Google Shape;203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9" name="Google Shape;209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6" name="Google Shape;216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3" name="Google Shape;223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0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0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9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0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0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fe0b1e56cb_0_117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g2fe0b1e56cb_0_117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93" name="Google Shape;93;g2fe0b1e56cb_0_117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g2fe0b1e56cb_0_11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g2fe0b1e56cb_0_11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fe0b1e56cb_0_12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g2fe0b1e56cb_0_123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" name="Google Shape;99;g2fe0b1e56cb_0_12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g2fe0b1e56cb_0_12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g2fe0b1e56cb_0_12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fe0b1e56cb_0_129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g2fe0b1e56cb_0_129"/>
          <p:cNvSpPr txBox="1"/>
          <p:nvPr>
            <p:ph idx="1" type="body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5" name="Google Shape;105;g2fe0b1e56cb_0_129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g2fe0b1e56cb_0_129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g2fe0b1e56cb_0_12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fe0b1e56cb_0_13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g2fe0b1e56cb_0_135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1" name="Google Shape;111;g2fe0b1e56cb_0_135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2" name="Google Shape;112;g2fe0b1e56cb_0_135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g2fe0b1e56cb_0_135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g2fe0b1e56cb_0_13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fe0b1e56cb_0_142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g2fe0b1e56cb_0_142"/>
          <p:cNvSpPr txBox="1"/>
          <p:nvPr>
            <p:ph idx="1" type="body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8" name="Google Shape;118;g2fe0b1e56cb_0_142"/>
          <p:cNvSpPr txBox="1"/>
          <p:nvPr>
            <p:ph idx="2" type="body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9" name="Google Shape;119;g2fe0b1e56cb_0_142"/>
          <p:cNvSpPr txBox="1"/>
          <p:nvPr>
            <p:ph idx="3" type="body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0" name="Google Shape;120;g2fe0b1e56cb_0_142"/>
          <p:cNvSpPr txBox="1"/>
          <p:nvPr>
            <p:ph idx="4" type="body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1" name="Google Shape;121;g2fe0b1e56cb_0_142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g2fe0b1e56cb_0_14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g2fe0b1e56cb_0_14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fe0b1e56cb_0_15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g2fe0b1e56cb_0_151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g2fe0b1e56cb_0_15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g2fe0b1e56cb_0_15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fe0b1e56cb_0_156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g2fe0b1e56cb_0_15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g2fe0b1e56cb_0_15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fe0b1e56cb_0_160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g2fe0b1e56cb_0_160"/>
          <p:cNvSpPr txBox="1"/>
          <p:nvPr>
            <p:ph idx="1" type="body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36" name="Google Shape;136;g2fe0b1e56cb_0_160"/>
          <p:cNvSpPr txBox="1"/>
          <p:nvPr>
            <p:ph idx="2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37" name="Google Shape;137;g2fe0b1e56cb_0_16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g2fe0b1e56cb_0_16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g2fe0b1e56cb_0_16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fe0b1e56cb_0_167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g2fe0b1e56cb_0_167"/>
          <p:cNvSpPr/>
          <p:nvPr>
            <p:ph idx="2" type="pic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g2fe0b1e56cb_0_167"/>
          <p:cNvSpPr txBox="1"/>
          <p:nvPr>
            <p:ph idx="1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44" name="Google Shape;144;g2fe0b1e56cb_0_167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g2fe0b1e56cb_0_16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g2fe0b1e56cb_0_16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fe0b1e56cb_0_17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g2fe0b1e56cb_0_174"/>
          <p:cNvSpPr txBox="1"/>
          <p:nvPr>
            <p:ph idx="1" type="body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0" name="Google Shape;150;g2fe0b1e56cb_0_174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g2fe0b1e56cb_0_17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g2fe0b1e56cb_0_17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fe0b1e56cb_0_180"/>
          <p:cNvSpPr txBox="1"/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g2fe0b1e56cb_0_180"/>
          <p:cNvSpPr txBox="1"/>
          <p:nvPr>
            <p:ph idx="1" type="body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6" name="Google Shape;156;g2fe0b1e56cb_0_18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g2fe0b1e56cb_0_18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g2fe0b1e56cb_0_18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2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2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23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4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4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24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24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4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7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27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8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8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fe0b1e56cb_0_11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6" name="Google Shape;86;g2fe0b1e56cb_0_111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g2fe0b1e56cb_0_111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g2fe0b1e56cb_0_11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g2fe0b1e56cb_0_11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Relationship Id="rId4" Type="http://schemas.openxmlformats.org/officeDocument/2006/relationships/image" Target="../media/image5.png"/><Relationship Id="rId5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png"/><Relationship Id="rId4" Type="http://schemas.openxmlformats.org/officeDocument/2006/relationships/image" Target="../media/image1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5" name="Google Shape;165;p1"/>
          <p:cNvPicPr preferRelativeResize="0"/>
          <p:nvPr/>
        </p:nvPicPr>
        <p:blipFill rotWithShape="1">
          <a:blip r:embed="rId3">
            <a:alphaModFix/>
          </a:blip>
          <a:srcRect b="0" l="16048" r="17283" t="0"/>
          <a:stretch/>
        </p:blipFill>
        <p:spPr>
          <a:xfrm>
            <a:off x="20" y="10"/>
            <a:ext cx="6095980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"/>
          <p:cNvPicPr preferRelativeResize="0"/>
          <p:nvPr/>
        </p:nvPicPr>
        <p:blipFill rotWithShape="1">
          <a:blip r:embed="rId3">
            <a:alphaModFix/>
          </a:blip>
          <a:srcRect b="0" l="16048" r="17283" t="0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"/>
          <p:cNvSpPr/>
          <p:nvPr/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1"/>
          <p:cNvSpPr/>
          <p:nvPr/>
        </p:nvSpPr>
        <p:spPr>
          <a:xfrm rot="2700000">
            <a:off x="3971277" y="1304278"/>
            <a:ext cx="4249446" cy="4249444"/>
          </a:xfrm>
          <a:prstGeom prst="frame">
            <a:avLst>
              <a:gd fmla="val 1195" name="adj1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1"/>
          <p:cNvSpPr txBox="1"/>
          <p:nvPr>
            <p:ph type="ctrTitle"/>
          </p:nvPr>
        </p:nvSpPr>
        <p:spPr>
          <a:xfrm>
            <a:off x="4286858" y="2761554"/>
            <a:ext cx="3618284" cy="1345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0808"/>
              </a:buClr>
              <a:buSzPct val="100000"/>
              <a:buFont typeface="Calibri"/>
              <a:buNone/>
            </a:pPr>
            <a:r>
              <a:rPr b="1" lang="en-US" sz="4800">
                <a:solidFill>
                  <a:srgbClr val="080808"/>
                </a:solidFill>
              </a:rPr>
              <a:t>Cantonese I</a:t>
            </a:r>
            <a:br>
              <a:rPr b="1" lang="en-US" sz="4800">
                <a:solidFill>
                  <a:srgbClr val="080808"/>
                </a:solidFill>
              </a:rPr>
            </a:br>
            <a:r>
              <a:rPr b="1" lang="en-US" sz="4800">
                <a:solidFill>
                  <a:srgbClr val="080808"/>
                </a:solidFill>
              </a:rPr>
              <a:t>Week 1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699" y="1895936"/>
            <a:ext cx="3020100" cy="418787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33" name="Google Shape;233;p8"/>
          <p:cNvGraphicFramePr/>
          <p:nvPr/>
        </p:nvGraphicFramePr>
        <p:xfrm>
          <a:off x="1550087" y="428324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{B5ABC187-A3AA-4B7C-8A93-6DEBD882022F}</a:tableStyleId>
              </a:tblPr>
              <a:tblGrid>
                <a:gridCol w="2869050"/>
                <a:gridCol w="2869050"/>
                <a:gridCol w="2869050"/>
              </a:tblGrid>
              <a:tr h="575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en-US" sz="3200" u="none" cap="none" strike="noStrike"/>
                        <a:t>English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Calibri"/>
                        <a:buNone/>
                      </a:pPr>
                      <a:r>
                        <a:rPr lang="en-US" sz="3200" u="none" cap="none" strike="noStrike"/>
                        <a:t>Cantonese</a:t>
                      </a:r>
                      <a:endParaRPr sz="32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Calibri"/>
                        <a:buNone/>
                      </a:pPr>
                      <a:r>
                        <a:rPr lang="en-US" sz="3200" u="none" cap="none" strike="noStrike"/>
                        <a:t>Jyutping</a:t>
                      </a:r>
                      <a:endParaRPr sz="3200" u="none" cap="none" strike="noStrike"/>
                    </a:p>
                  </a:txBody>
                  <a:tcPr marT="45725" marB="45725" marR="91450" marL="91450"/>
                </a:tc>
              </a:tr>
              <a:tr h="575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en-US" sz="3200" u="none" cap="none" strike="noStrike"/>
                        <a:t>Char siu</a:t>
                      </a:r>
                      <a:endParaRPr sz="32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Calibri"/>
                        <a:buNone/>
                      </a:pPr>
                      <a:r>
                        <a:rPr lang="en-US" sz="3200" u="none" cap="none" strike="noStrike"/>
                        <a:t>叉燒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Calibri"/>
                        <a:buNone/>
                      </a:pPr>
                      <a:r>
                        <a:rPr lang="en-US" sz="3200" u="none" cap="none" strike="noStrike"/>
                        <a:t>Cha</a:t>
                      </a:r>
                      <a:r>
                        <a:rPr baseline="30000" lang="en-US" sz="3200" u="none" cap="none" strike="noStrike"/>
                        <a:t>1</a:t>
                      </a:r>
                      <a:r>
                        <a:rPr lang="en-US" sz="3200" u="none" cap="none" strike="noStrike"/>
                        <a:t> siu</a:t>
                      </a:r>
                      <a:r>
                        <a:rPr baseline="30000" lang="en-US" sz="3200" u="none" cap="none" strike="noStrike"/>
                        <a:t>1</a:t>
                      </a:r>
                      <a:endParaRPr sz="3200" u="none" cap="none" strike="noStrike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pic>
        <p:nvPicPr>
          <p:cNvPr id="234" name="Google Shape;234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77291" y="2504270"/>
            <a:ext cx="4980125" cy="33334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andwich&#10;&#10;Description automatically generated" id="235" name="Google Shape;235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70079" y="2742917"/>
            <a:ext cx="4415222" cy="2856175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4"/>
          <p:cNvSpPr txBox="1"/>
          <p:nvPr>
            <p:ph type="title"/>
          </p:nvPr>
        </p:nvSpPr>
        <p:spPr>
          <a:xfrm>
            <a:off x="419000" y="24687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6 Tones</a:t>
            </a:r>
            <a:endParaRPr/>
          </a:p>
        </p:txBody>
      </p:sp>
      <p:pic>
        <p:nvPicPr>
          <p:cNvPr id="242" name="Google Shape;24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52725" y="354725"/>
            <a:ext cx="9195724" cy="5761951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536b2e1071_0_3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50" name="Google Shape;250;g1536b2e1071_0_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725" y="1842467"/>
            <a:ext cx="9483575" cy="2866708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g1536b2e1071_0_33"/>
          <p:cNvSpPr txBox="1"/>
          <p:nvPr>
            <p:ph type="title"/>
          </p:nvPr>
        </p:nvSpPr>
        <p:spPr>
          <a:xfrm>
            <a:off x="419000" y="1827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Exercise:</a:t>
            </a:r>
            <a:endParaRPr/>
          </a:p>
        </p:txBody>
      </p:sp>
      <p:pic>
        <p:nvPicPr>
          <p:cNvPr id="252" name="Google Shape;252;g1536b2e1071_0_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29825" y="269775"/>
            <a:ext cx="2611100" cy="27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g1536b2e1071_0_33"/>
          <p:cNvSpPr/>
          <p:nvPr/>
        </p:nvSpPr>
        <p:spPr>
          <a:xfrm>
            <a:off x="1656600" y="5023563"/>
            <a:ext cx="8878800" cy="6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reference: https://en.wikipedia.org/wiki/Cantonese_phonology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fe0b1e56cb_0_10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Tone check</a:t>
            </a:r>
            <a:endParaRPr/>
          </a:p>
        </p:txBody>
      </p:sp>
      <p:sp>
        <p:nvSpPr>
          <p:cNvPr id="259" name="Google Shape;259;g2fe0b1e56cb_0_103"/>
          <p:cNvSpPr txBox="1"/>
          <p:nvPr>
            <p:ph idx="1" type="body"/>
          </p:nvPr>
        </p:nvSpPr>
        <p:spPr>
          <a:xfrm>
            <a:off x="307473" y="1825625"/>
            <a:ext cx="8607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 sz="2200"/>
              <a:t>diu   鵰diu1    𨳒diu2    吊diu3     diu4         diu5       調diu6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 sz="2200"/>
              <a:t>Hai  閪hai1     喺hai2    hai3         兮hai4      匸hai5   係hai6</a:t>
            </a:r>
            <a:endParaRPr sz="22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 sz="2200"/>
              <a:t>Sam 心 Sam1 嬸sam2 滲sam3  sam4  sam5   甚sam6</a:t>
            </a:r>
            <a:endParaRPr sz="22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 sz="2200"/>
              <a:t>siu 燒siu1 小siu2  笑siu3  迢siu4  siu5   紹siu6</a:t>
            </a:r>
            <a:endParaRPr sz="22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 sz="2200"/>
              <a:t>dim dim1  點dim2  掂dim3  dim4  dim5  𠶧dim6</a:t>
            </a:r>
            <a:endParaRPr sz="22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sz="22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sz="22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sz="2200"/>
          </a:p>
        </p:txBody>
      </p:sp>
      <p:sp>
        <p:nvSpPr>
          <p:cNvPr id="260" name="Google Shape;260;g2fe0b1e56cb_0_10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61" name="Google Shape;261;g2fe0b1e56cb_0_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79574" y="329983"/>
            <a:ext cx="3380508" cy="5936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fe0b1e56cb_0_9"/>
          <p:cNvSpPr txBox="1"/>
          <p:nvPr>
            <p:ph type="title"/>
          </p:nvPr>
        </p:nvSpPr>
        <p:spPr>
          <a:xfrm>
            <a:off x="838200" y="0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Conversation exercise</a:t>
            </a:r>
            <a:endParaRPr/>
          </a:p>
        </p:txBody>
      </p:sp>
      <p:sp>
        <p:nvSpPr>
          <p:cNvPr id="268" name="Google Shape;268;g2fe0b1e56cb_0_9"/>
          <p:cNvSpPr txBox="1"/>
          <p:nvPr>
            <p:ph idx="1" type="body"/>
          </p:nvPr>
        </p:nvSpPr>
        <p:spPr>
          <a:xfrm>
            <a:off x="838200" y="1070150"/>
            <a:ext cx="10515600" cy="5651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/>
              <a:t>A: 你好。</a:t>
            </a:r>
            <a:r>
              <a:rPr lang="en-US" sz="2400"/>
              <a:t>最近點呀？ (You good. Recently how ar?)</a:t>
            </a:r>
            <a:endParaRPr sz="24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/>
              <a:t>nei5 hou2. </a:t>
            </a:r>
            <a:r>
              <a:rPr lang="en-US" sz="2400"/>
              <a:t>zeoi3 gan6 dim2 aa3?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/>
              <a:t>B: 非常好 (very good)</a:t>
            </a:r>
            <a:endParaRPr sz="24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fei1 soeng4 hou2</a:t>
            </a:r>
            <a:endParaRPr sz="24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/>
              <a:t>幾好 (quite good)</a:t>
            </a:r>
            <a:endParaRPr sz="24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/>
              <a:t>gei2 hou2</a:t>
            </a:r>
            <a:endParaRPr sz="24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/>
              <a:t>一般 (average. normal)</a:t>
            </a:r>
            <a:endParaRPr sz="24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/>
              <a:t>jat1 bun1</a:t>
            </a:r>
            <a:endParaRPr sz="24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/>
              <a:t>唔係幾好 (not quite good)</a:t>
            </a:r>
            <a:endParaRPr sz="24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/>
              <a:t>m4 hai6 gei2 hou2</a:t>
            </a:r>
            <a:endParaRPr sz="24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/>
              <a:t>好差 (very bad)</a:t>
            </a:r>
            <a:endParaRPr sz="24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/>
              <a:t>hou2 caa1</a:t>
            </a:r>
            <a:endParaRPr sz="2400"/>
          </a:p>
        </p:txBody>
      </p:sp>
      <p:sp>
        <p:nvSpPr>
          <p:cNvPr id="269" name="Google Shape;269;g2fe0b1e56cb_0_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0"/>
          <p:cNvSpPr txBox="1"/>
          <p:nvPr/>
        </p:nvSpPr>
        <p:spPr>
          <a:xfrm>
            <a:off x="838200" y="2254035"/>
            <a:ext cx="10604157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Yale romanization of Cantonese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Limitation: unable to describe all vowels being used in Cantonese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Jyutping or Yale?</a:t>
            </a:r>
            <a:endParaRPr/>
          </a:p>
        </p:txBody>
      </p:sp>
      <p:sp>
        <p:nvSpPr>
          <p:cNvPr id="276" name="Google Shape;276;p1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536b2e1071_0_2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83" name="Google Shape;283;g1536b2e1071_0_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1800" y="195400"/>
            <a:ext cx="9822876" cy="591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02488" y="836730"/>
            <a:ext cx="7587025" cy="5077724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9"/>
          <p:cNvSpPr txBox="1"/>
          <p:nvPr>
            <p:ph type="title"/>
          </p:nvPr>
        </p:nvSpPr>
        <p:spPr>
          <a:xfrm>
            <a:off x="838200" y="603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Jyutping</a:t>
            </a:r>
            <a:endParaRPr/>
          </a:p>
        </p:txBody>
      </p:sp>
      <p:sp>
        <p:nvSpPr>
          <p:cNvPr id="290" name="Google Shape;290;p9"/>
          <p:cNvSpPr txBox="1"/>
          <p:nvPr/>
        </p:nvSpPr>
        <p:spPr>
          <a:xfrm>
            <a:off x="4371667" y="4760611"/>
            <a:ext cx="2409600" cy="132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b="0" i="0" lang="en-US" sz="40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go</a:t>
            </a:r>
            <a:r>
              <a:rPr b="0" baseline="30000" i="0" lang="en-US" sz="40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b="0" baseline="30000" i="0" sz="4000" u="none" cap="none" strike="noStrik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我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able&#10;&#10;Description automatically generated" id="296" name="Google Shape;296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0" y="1101534"/>
            <a:ext cx="6096000" cy="56193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phical user interface, application&#10;&#10;Description automatically generated" id="297" name="Google Shape;297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86497" y="1101534"/>
            <a:ext cx="5947221" cy="2239058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11"/>
          <p:cNvSpPr/>
          <p:nvPr/>
        </p:nvSpPr>
        <p:spPr>
          <a:xfrm>
            <a:off x="643296" y="5571800"/>
            <a:ext cx="48006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https://hongkongvision.com/tool/cc_py_conv_zh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1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19 Initials</a:t>
            </a:r>
            <a:endParaRPr/>
          </a:p>
        </p:txBody>
      </p:sp>
      <p:pic>
        <p:nvPicPr>
          <p:cNvPr id="305" name="Google Shape;305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4663" y="1251875"/>
            <a:ext cx="8962675" cy="536725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1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Cantonese I assessments</a:t>
            </a:r>
            <a:endParaRPr/>
          </a:p>
        </p:txBody>
      </p:sp>
      <p:sp>
        <p:nvSpPr>
          <p:cNvPr id="175" name="Google Shape;175;p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Attendance: maximum 1 unexcused absence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Conversation (final exam)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76" name="Google Shape;176;p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51 Finals</a:t>
            </a:r>
            <a:endParaRPr/>
          </a:p>
        </p:txBody>
      </p:sp>
      <p:pic>
        <p:nvPicPr>
          <p:cNvPr id="312" name="Google Shape;31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33175" y="273704"/>
            <a:ext cx="7167825" cy="641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1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5"/>
          <p:cNvSpPr/>
          <p:nvPr/>
        </p:nvSpPr>
        <p:spPr>
          <a:xfrm>
            <a:off x="6069798" y="4986227"/>
            <a:ext cx="3034200" cy="15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zeoi3 gan6 dim2 aa3?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最近點呀？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are you lately?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9" name="Google Shape;319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8050" y="76250"/>
            <a:ext cx="5681812" cy="6553201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1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1" name="Google Shape;321;p15"/>
          <p:cNvSpPr txBox="1"/>
          <p:nvPr/>
        </p:nvSpPr>
        <p:spPr>
          <a:xfrm>
            <a:off x="6131975" y="235475"/>
            <a:ext cx="5170500" cy="46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B: 非常好 (very good)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fei1 soeng4 hou2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幾好 (quite good)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gei2 hou2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一般 (average. normal)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jat1 bun1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唔係幾好 (not quite good)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m4 hai6 gei2 hou2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好差 (very bad)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hou2 caa1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6" name="Google Shape;326;p16"/>
          <p:cNvGraphicFramePr/>
          <p:nvPr/>
        </p:nvGraphicFramePr>
        <p:xfrm>
          <a:off x="5855043" y="4523453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{B5ABC187-A3AA-4B7C-8A93-6DEBD882022F}</a:tableStyleId>
              </a:tblPr>
              <a:tblGrid>
                <a:gridCol w="2007000"/>
                <a:gridCol w="2007000"/>
                <a:gridCol w="2007000"/>
              </a:tblGrid>
              <a:tr h="546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cap="none" strike="noStrike"/>
                        <a:t>English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rPr lang="en-US" sz="2800" u="none" cap="none" strike="noStrike"/>
                        <a:t>Cantonese</a:t>
                      </a:r>
                      <a:endParaRPr sz="2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rPr lang="en-US" sz="2800" u="none" cap="none" strike="noStrike"/>
                        <a:t>Jyutping</a:t>
                      </a:r>
                      <a:endParaRPr sz="2800" u="none" cap="none" strike="noStrike"/>
                    </a:p>
                  </a:txBody>
                  <a:tcPr marT="45725" marB="45725" marR="91450" marL="91450"/>
                </a:tc>
              </a:tr>
              <a:tr h="546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cap="none" strike="noStrike"/>
                        <a:t>Thank you</a:t>
                      </a:r>
                      <a:endParaRPr sz="2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rPr lang="en-US" sz="2800" u="none" cap="none" strike="noStrike"/>
                        <a:t>多謝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rPr lang="en-US" sz="2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Do</a:t>
                      </a:r>
                      <a:r>
                        <a:rPr baseline="30000" lang="en-US" sz="2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r>
                        <a:rPr lang="en-US" sz="2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ze</a:t>
                      </a:r>
                      <a:r>
                        <a:rPr baseline="30000" lang="en-US" sz="2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  <a:tr h="421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cap="none" strike="noStrike"/>
                        <a:t>Student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rPr lang="en-US" sz="2800" u="none" cap="none" strike="noStrike"/>
                        <a:t>學生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rPr lang="en-US" sz="2800" u="none" cap="none" strike="noStrike"/>
                        <a:t>hok</a:t>
                      </a:r>
                      <a:r>
                        <a:rPr baseline="30000" lang="en-US" sz="2800" u="none" cap="none" strike="noStrike"/>
                        <a:t>6</a:t>
                      </a:r>
                      <a:r>
                        <a:rPr lang="en-US" sz="2800" u="none" cap="none" strike="noStrike"/>
                        <a:t> saang</a:t>
                      </a:r>
                      <a:r>
                        <a:rPr baseline="30000" lang="en-US" sz="2800" u="none" cap="none" strike="noStrike"/>
                        <a:t>1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327" name="Google Shape;327;p16"/>
          <p:cNvSpPr txBox="1"/>
          <p:nvPr/>
        </p:nvSpPr>
        <p:spPr>
          <a:xfrm>
            <a:off x="6416397" y="2828835"/>
            <a:ext cx="360680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Nei5 giu3 me1 meng2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你叫咩名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 your name?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16"/>
          <p:cNvSpPr txBox="1"/>
          <p:nvPr/>
        </p:nvSpPr>
        <p:spPr>
          <a:xfrm>
            <a:off x="6416397" y="895128"/>
            <a:ext cx="232410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Nei5 ne1？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你呢？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you?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9" name="Google Shape;32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52400"/>
            <a:ext cx="4459000" cy="3557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6150" y="3709650"/>
            <a:ext cx="4181817" cy="3081349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1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6" name="Google Shape;336;p17"/>
          <p:cNvGraphicFramePr/>
          <p:nvPr/>
        </p:nvGraphicFramePr>
        <p:xfrm>
          <a:off x="5487719" y="909174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{B5ABC187-A3AA-4B7C-8A93-6DEBD882022F}</a:tableStyleId>
              </a:tblPr>
              <a:tblGrid>
                <a:gridCol w="2505925"/>
                <a:gridCol w="1866925"/>
                <a:gridCol w="2186425"/>
              </a:tblGrid>
              <a:tr h="546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cap="none" strike="noStrike"/>
                        <a:t>English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rPr lang="en-US" sz="2800" u="none" cap="none" strike="noStrike"/>
                        <a:t>Cantonese</a:t>
                      </a:r>
                      <a:endParaRPr sz="2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rPr lang="en-US" sz="2800" u="none" cap="none" strike="noStrike"/>
                        <a:t>Jyutping</a:t>
                      </a:r>
                      <a:endParaRPr sz="2800" u="none" cap="none" strike="noStrike"/>
                    </a:p>
                  </a:txBody>
                  <a:tcPr marT="45725" marB="45725" marR="91450" marL="91450"/>
                </a:tc>
              </a:tr>
              <a:tr h="546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cap="none" strike="noStrike"/>
                        <a:t>Good morning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rPr lang="en-US" sz="2800" u="none" cap="none" strike="noStrike"/>
                        <a:t>早晨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rPr lang="en-US" sz="2800" u="none" cap="none" strike="noStrike"/>
                        <a:t>zou</a:t>
                      </a:r>
                      <a:r>
                        <a:rPr baseline="30000" lang="en-US" sz="2800" u="none" cap="none" strike="noStrike"/>
                        <a:t>2</a:t>
                      </a:r>
                      <a:r>
                        <a:rPr lang="en-US" sz="2800" u="none" cap="none" strike="noStrike"/>
                        <a:t> san</a:t>
                      </a:r>
                      <a:r>
                        <a:rPr baseline="30000" lang="en-US" sz="2800" u="none" cap="none" strike="noStrike"/>
                        <a:t>4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  <a:tr h="546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cap="none" strike="noStrike"/>
                        <a:t>Good afternoon</a:t>
                      </a:r>
                      <a:endParaRPr sz="2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rPr lang="en-US" sz="2800" u="none" cap="none" strike="noStrike"/>
                        <a:t>午安</a:t>
                      </a:r>
                      <a:endParaRPr sz="2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rPr lang="en-US" sz="2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ng</a:t>
                      </a:r>
                      <a:r>
                        <a:rPr baseline="30000" lang="en-US" sz="2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r>
                        <a:rPr lang="en-US" sz="2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on</a:t>
                      </a:r>
                      <a:r>
                        <a:rPr baseline="30000" lang="en-US" sz="2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  <a:tr h="546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cap="none" strike="noStrike"/>
                        <a:t>Good evening</a:t>
                      </a:r>
                      <a:endParaRPr sz="2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rPr lang="en-US" sz="2800" u="none" cap="none" strike="noStrike"/>
                        <a:t>晚安</a:t>
                      </a:r>
                      <a:endParaRPr sz="2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rPr lang="en-US" sz="2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maan</a:t>
                      </a:r>
                      <a:r>
                        <a:rPr baseline="30000" lang="en-US" sz="2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r>
                        <a:rPr lang="en-US" sz="2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on</a:t>
                      </a:r>
                      <a:r>
                        <a:rPr baseline="30000" lang="en-US" sz="2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pic>
        <p:nvPicPr>
          <p:cNvPr id="337" name="Google Shape;337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375" y="107350"/>
            <a:ext cx="5246751" cy="334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3231" y="3366274"/>
            <a:ext cx="4298077" cy="3458526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1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40" name="Google Shape;340;p17"/>
          <p:cNvCxnSpPr/>
          <p:nvPr/>
        </p:nvCxnSpPr>
        <p:spPr>
          <a:xfrm flipH="1">
            <a:off x="1422600" y="892825"/>
            <a:ext cx="68700" cy="480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41" name="Google Shape;341;p17"/>
          <p:cNvCxnSpPr/>
          <p:nvPr/>
        </p:nvCxnSpPr>
        <p:spPr>
          <a:xfrm flipH="1">
            <a:off x="1422600" y="2001925"/>
            <a:ext cx="68700" cy="480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42" name="Google Shape;342;p17"/>
          <p:cNvCxnSpPr/>
          <p:nvPr/>
        </p:nvCxnSpPr>
        <p:spPr>
          <a:xfrm flipH="1">
            <a:off x="3900250" y="2134700"/>
            <a:ext cx="68700" cy="480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43" name="Google Shape;343;p17"/>
          <p:cNvSpPr txBox="1"/>
          <p:nvPr/>
        </p:nvSpPr>
        <p:spPr>
          <a:xfrm>
            <a:off x="1128950" y="671775"/>
            <a:ext cx="1569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Lan2 撚</a:t>
            </a:r>
            <a:endParaRPr sz="100"/>
          </a:p>
        </p:txBody>
      </p:sp>
      <p:sp>
        <p:nvSpPr>
          <p:cNvPr id="344" name="Google Shape;344;p17"/>
          <p:cNvSpPr txBox="1"/>
          <p:nvPr/>
        </p:nvSpPr>
        <p:spPr>
          <a:xfrm>
            <a:off x="1350050" y="1883775"/>
            <a:ext cx="1569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Lan2 撚</a:t>
            </a:r>
            <a:endParaRPr sz="100"/>
          </a:p>
        </p:txBody>
      </p:sp>
      <p:sp>
        <p:nvSpPr>
          <p:cNvPr id="345" name="Google Shape;345;p17"/>
          <p:cNvSpPr txBox="1"/>
          <p:nvPr/>
        </p:nvSpPr>
        <p:spPr>
          <a:xfrm>
            <a:off x="3968950" y="2019025"/>
            <a:ext cx="1569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Lan2 撚</a:t>
            </a:r>
            <a:endParaRPr sz="100"/>
          </a:p>
        </p:txBody>
      </p:sp>
      <p:sp>
        <p:nvSpPr>
          <p:cNvPr id="346" name="Google Shape;346;p17"/>
          <p:cNvSpPr txBox="1"/>
          <p:nvPr/>
        </p:nvSpPr>
        <p:spPr>
          <a:xfrm>
            <a:off x="3017200" y="3094675"/>
            <a:ext cx="1834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Gau1 𨳊</a:t>
            </a:r>
            <a:endParaRPr sz="100"/>
          </a:p>
        </p:txBody>
      </p:sp>
      <p:cxnSp>
        <p:nvCxnSpPr>
          <p:cNvPr id="347" name="Google Shape;347;p17"/>
          <p:cNvCxnSpPr/>
          <p:nvPr/>
        </p:nvCxnSpPr>
        <p:spPr>
          <a:xfrm flipH="1">
            <a:off x="3346250" y="3591975"/>
            <a:ext cx="68700" cy="480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What is Cantonese 廣東話</a:t>
            </a:r>
            <a:endParaRPr/>
          </a:p>
        </p:txBody>
      </p:sp>
      <p:sp>
        <p:nvSpPr>
          <p:cNvPr id="182" name="Google Shape;182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Originates from Canton 廣東 region (Guangzhou 廣州) and its surrounding area in Southeastern China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Also known as Yue 粵語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Spoken in Canton region, Hong Kong, Macau, Singapore, Malaysia, Vietnam, Chinese communities all over the world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Estimated about 70 million Cantonese speakers around the globe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Cantonese varies in different places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This course focuses on Cantonese spoken in Hong Kong</a:t>
            </a:r>
            <a:endParaRPr/>
          </a:p>
        </p:txBody>
      </p:sp>
      <p:sp>
        <p:nvSpPr>
          <p:cNvPr id="183" name="Google Shape;183;p3"/>
          <p:cNvSpPr/>
          <p:nvPr/>
        </p:nvSpPr>
        <p:spPr>
          <a:xfrm>
            <a:off x="746222" y="5992297"/>
            <a:ext cx="486716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https://www.youtube.com/watch?v=vGJCa12IxeU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536b2e1071_0_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Pros and cons……</a:t>
            </a:r>
            <a:endParaRPr/>
          </a:p>
        </p:txBody>
      </p:sp>
      <p:sp>
        <p:nvSpPr>
          <p:cNvPr id="190" name="Google Shape;190;g1536b2e1071_0_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4700"/>
              <a:t>Pros: no tenses, no genders, no cases!</a:t>
            </a:r>
            <a:endParaRPr sz="47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47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4700"/>
              <a:t>Cons: many tones and words</a:t>
            </a:r>
            <a:endParaRPr sz="4700"/>
          </a:p>
        </p:txBody>
      </p:sp>
      <p:sp>
        <p:nvSpPr>
          <p:cNvPr id="191" name="Google Shape;191;g1536b2e1071_0_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fe0b1e56cb_0_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Cantonese dictionary</a:t>
            </a:r>
            <a:endParaRPr/>
          </a:p>
        </p:txBody>
      </p:sp>
      <p:sp>
        <p:nvSpPr>
          <p:cNvPr id="198" name="Google Shape;198;g2fe0b1e56cb_0_0"/>
          <p:cNvSpPr txBox="1"/>
          <p:nvPr>
            <p:ph idx="1" type="body"/>
          </p:nvPr>
        </p:nvSpPr>
        <p:spPr>
          <a:xfrm>
            <a:off x="838200" y="1412275"/>
            <a:ext cx="7421400" cy="676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https://www.cantonese.sheik.co.uk/dictionary/</a:t>
            </a:r>
            <a:endParaRPr/>
          </a:p>
        </p:txBody>
      </p:sp>
      <p:sp>
        <p:nvSpPr>
          <p:cNvPr id="199" name="Google Shape;199;g2fe0b1e56cb_0_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00" name="Google Shape;200;g2fe0b1e56cb_0_0"/>
          <p:cNvPicPr preferRelativeResize="0"/>
          <p:nvPr/>
        </p:nvPicPr>
        <p:blipFill rotWithShape="1">
          <a:blip r:embed="rId3">
            <a:alphaModFix/>
          </a:blip>
          <a:srcRect b="-17550" l="0" r="-18091" t="0"/>
          <a:stretch/>
        </p:blipFill>
        <p:spPr>
          <a:xfrm>
            <a:off x="678500" y="1959350"/>
            <a:ext cx="8152349" cy="4762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32000" y="381000"/>
            <a:ext cx="8131200" cy="6098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1" name="Google Shape;211;p5"/>
          <p:cNvGraphicFramePr/>
          <p:nvPr/>
        </p:nvGraphicFramePr>
        <p:xfrm>
          <a:off x="1430768" y="428324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{B5ABC187-A3AA-4B7C-8A93-6DEBD882022F}</a:tableStyleId>
              </a:tblPr>
              <a:tblGrid>
                <a:gridCol w="2887600"/>
                <a:gridCol w="2919450"/>
                <a:gridCol w="2919450"/>
              </a:tblGrid>
              <a:tr h="575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en-US" sz="3200" u="none" cap="none" strike="noStrike"/>
                        <a:t>English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Calibri"/>
                        <a:buNone/>
                      </a:pPr>
                      <a:r>
                        <a:rPr lang="en-US" sz="3200" u="none" cap="none" strike="noStrike"/>
                        <a:t>Cantonese</a:t>
                      </a:r>
                      <a:endParaRPr sz="32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Calibri"/>
                        <a:buNone/>
                      </a:pPr>
                      <a:r>
                        <a:rPr lang="en-US" sz="3200" u="none" cap="none" strike="noStrike"/>
                        <a:t>Jyutping</a:t>
                      </a:r>
                      <a:endParaRPr sz="3200" u="none" cap="none" strike="noStrike"/>
                    </a:p>
                  </a:txBody>
                  <a:tcPr marT="45725" marB="45725" marR="91450" marL="91450"/>
                </a:tc>
              </a:tr>
              <a:tr h="575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en-US" sz="3200" u="none" cap="none" strike="noStrike"/>
                        <a:t>Dim sum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Calibri"/>
                        <a:buNone/>
                      </a:pPr>
                      <a:r>
                        <a:rPr lang="en-US" sz="3200" u="none" cap="none" strike="noStrike"/>
                        <a:t>點心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Calibri"/>
                        <a:buNone/>
                      </a:pPr>
                      <a:r>
                        <a:rPr lang="en-US" sz="3200" u="none" cap="none" strike="noStrike"/>
                        <a:t>Dim</a:t>
                      </a:r>
                      <a:r>
                        <a:rPr baseline="30000" lang="en-US" sz="3200" u="none" cap="none" strike="noStrike"/>
                        <a:t>2</a:t>
                      </a:r>
                      <a:r>
                        <a:rPr lang="en-US" sz="3200" u="none" cap="none" strike="noStrike"/>
                        <a:t> sam</a:t>
                      </a:r>
                      <a:r>
                        <a:rPr baseline="30000" lang="en-US" sz="3200" u="none" cap="none" strike="noStrike"/>
                        <a:t>1</a:t>
                      </a:r>
                      <a:endParaRPr sz="3200" u="none" cap="none" strike="noStrike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pic>
        <p:nvPicPr>
          <p:cNvPr id="212" name="Google Shape;212;p5"/>
          <p:cNvPicPr preferRelativeResize="0"/>
          <p:nvPr/>
        </p:nvPicPr>
        <p:blipFill rotWithShape="1">
          <a:blip r:embed="rId3">
            <a:alphaModFix/>
          </a:blip>
          <a:srcRect b="0" l="16048" r="17283" t="0"/>
          <a:stretch/>
        </p:blipFill>
        <p:spPr>
          <a:xfrm>
            <a:off x="3958728" y="1953570"/>
            <a:ext cx="4274544" cy="4808871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8" name="Google Shape;218;p6"/>
          <p:cNvGraphicFramePr/>
          <p:nvPr/>
        </p:nvGraphicFramePr>
        <p:xfrm>
          <a:off x="1562443" y="628007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{B5ABC187-A3AA-4B7C-8A93-6DEBD882022F}</a:tableStyleId>
              </a:tblPr>
              <a:tblGrid>
                <a:gridCol w="2869050"/>
                <a:gridCol w="2869050"/>
                <a:gridCol w="2869050"/>
              </a:tblGrid>
              <a:tr h="575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en-US" sz="3200" u="none" cap="none" strike="noStrike"/>
                        <a:t>English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Calibri"/>
                        <a:buNone/>
                      </a:pPr>
                      <a:r>
                        <a:rPr lang="en-US" sz="3200" u="none" cap="none" strike="noStrike"/>
                        <a:t>Cantonese</a:t>
                      </a:r>
                      <a:endParaRPr sz="32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Calibri"/>
                        <a:buNone/>
                      </a:pPr>
                      <a:r>
                        <a:rPr lang="en-US" sz="3200" u="none" cap="none" strike="noStrike"/>
                        <a:t>Jyutping</a:t>
                      </a:r>
                      <a:endParaRPr sz="3200" u="none" cap="none" strike="noStrike"/>
                    </a:p>
                  </a:txBody>
                  <a:tcPr marT="45725" marB="45725" marR="91450" marL="91450"/>
                </a:tc>
              </a:tr>
              <a:tr h="575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en-US" sz="3200" u="none" cap="none" strike="noStrike"/>
                        <a:t>Bok Choy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Calibri"/>
                        <a:buNone/>
                      </a:pPr>
                      <a:r>
                        <a:rPr lang="en-US" sz="3200" u="none" cap="none" strike="noStrike"/>
                        <a:t>白菜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Calibri"/>
                        <a:buNone/>
                      </a:pPr>
                      <a:r>
                        <a:rPr lang="en-US" sz="3200" u="none" cap="none" strike="noStrike"/>
                        <a:t>baak</a:t>
                      </a:r>
                      <a:r>
                        <a:rPr baseline="30000" lang="en-US" sz="3200" u="none" cap="none" strike="noStrike"/>
                        <a:t>6</a:t>
                      </a:r>
                      <a:r>
                        <a:rPr lang="en-US" sz="3200" u="none" cap="none" strike="noStrike"/>
                        <a:t> choi</a:t>
                      </a:r>
                      <a:r>
                        <a:rPr baseline="30000" lang="en-US" sz="3200" u="none" cap="none" strike="noStrike"/>
                        <a:t>3</a:t>
                      </a:r>
                      <a:endParaRPr sz="3200" u="none" cap="none" strike="noStrike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pic>
        <p:nvPicPr>
          <p:cNvPr id="219" name="Google Shape;21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24184" y="1975635"/>
            <a:ext cx="3352800" cy="4437529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" name="Google Shape;225;p7"/>
          <p:cNvGraphicFramePr/>
          <p:nvPr/>
        </p:nvGraphicFramePr>
        <p:xfrm>
          <a:off x="1500251" y="92922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{B5ABC187-A3AA-4B7C-8A93-6DEBD882022F}</a:tableStyleId>
              </a:tblPr>
              <a:tblGrid>
                <a:gridCol w="2799275"/>
                <a:gridCol w="2964400"/>
                <a:gridCol w="2964400"/>
              </a:tblGrid>
              <a:tr h="575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en-US" sz="3200" u="none" cap="none" strike="noStrike"/>
                        <a:t>English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Calibri"/>
                        <a:buNone/>
                      </a:pPr>
                      <a:r>
                        <a:rPr lang="en-US" sz="3200" u="none" cap="none" strike="noStrike"/>
                        <a:t>Cantonese</a:t>
                      </a:r>
                      <a:endParaRPr sz="32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Calibri"/>
                        <a:buNone/>
                      </a:pPr>
                      <a:r>
                        <a:rPr lang="en-US" sz="3200" u="none" cap="none" strike="noStrike"/>
                        <a:t>Jyutping</a:t>
                      </a:r>
                      <a:endParaRPr sz="3200" u="none" cap="none" strike="noStrike"/>
                    </a:p>
                  </a:txBody>
                  <a:tcPr marT="45725" marB="45725" marR="91450" marL="91450"/>
                </a:tc>
              </a:tr>
              <a:tr h="575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en-US" sz="3200" u="none" cap="none" strike="noStrike"/>
                        <a:t>lychee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Calibri"/>
                        <a:buNone/>
                      </a:pPr>
                      <a:r>
                        <a:rPr lang="en-US" sz="3200" u="none" cap="none" strike="noStrike"/>
                        <a:t>荔枝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Calibri"/>
                        <a:buNone/>
                      </a:pPr>
                      <a:r>
                        <a:rPr lang="en-US" sz="3200" u="none" cap="none" strike="noStrike"/>
                        <a:t>lai6 zi1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pic>
        <p:nvPicPr>
          <p:cNvPr descr="What Is Lychee And How Do You Eat It?" id="226" name="Google Shape;226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03645" y="2512806"/>
            <a:ext cx="5521298" cy="3091927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2020-09-20T09:35:44Z</dcterms:created>
  <dc:creator>Rona Chau</dc:creator>
</cp:coreProperties>
</file>