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BOqQ4s3VM6hCH+zvyUUw1Z2hS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H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ffd3fddfca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ffd3fddfca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2ffd3fddfca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fd3fddfc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ffd3fddfc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2ffd3fddfc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0695513216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0695513216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30695513216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ffd3fddfca_0_182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2ffd3fddfca_0_182:notes"/>
          <p:cNvSpPr/>
          <p:nvPr>
            <p:ph idx="2" type="sldImg"/>
          </p:nvPr>
        </p:nvSpPr>
        <p:spPr>
          <a:xfrm>
            <a:off x="426022" y="1143550"/>
            <a:ext cx="6006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6e5db1093_2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g306e5db1093_2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06e5db1093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306e5db1093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695513216_0_14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0695513216_0_14:notes"/>
          <p:cNvSpPr/>
          <p:nvPr>
            <p:ph idx="2" type="sldImg"/>
          </p:nvPr>
        </p:nvSpPr>
        <p:spPr>
          <a:xfrm>
            <a:off x="426022" y="1143550"/>
            <a:ext cx="6006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06e5db1093_2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306e5db1093_2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69551321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069551321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069551321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ee5fc2778_0_4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fee5fc2778_0_4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fee5fc2778_0_4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ee5fc2778_0_4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fee5fc2778_0_4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fee5fc2778_0_4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fd3fddfca_0_19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2ffd3fddfca_0_19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g2ffd3fddfca_0_19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2ffd3fddfca_0_19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2ffd3fddfca_0_19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fd3fddfca_0_2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2ffd3fddfca_0_20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2ffd3fddfca_0_20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2ffd3fddfca_0_20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ffd3fddfca_0_20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fd3fddfca_0_20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ffd3fddfca_0_20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2ffd3fddfca_0_20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2ffd3fddfca_0_20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2ffd3fddfca_0_20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fd3fddfca_0_2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ffd3fddfca_0_2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g2ffd3fddfca_0_2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g2ffd3fddfca_0_2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2ffd3fddfca_0_2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2ffd3fddfca_0_2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fd3fddfca_0_220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2ffd3fddfca_0_220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2ffd3fddfca_0_220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2ffd3fddfca_0_220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2ffd3fddfca_0_220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2ffd3fddfca_0_2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2ffd3fddfca_0_2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2ffd3fddfca_0_2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ffd3fddfca_0_2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2ffd3fddfca_0_2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2ffd3fddfca_0_2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2ffd3fddfca_0_2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fd3fddfca_0_2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ffd3fddfca_0_23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2ffd3fddfca_0_2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fd3fddfca_0_238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2ffd3fddfca_0_238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g2ffd3fddfca_0_238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g2ffd3fddfca_0_2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2ffd3fddfca_0_2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2ffd3fddfca_0_2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fd3fddfca_0_245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ffd3fddfca_0_245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2ffd3fddfca_0_245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g2ffd3fddfca_0_2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ffd3fddfca_0_2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2ffd3fddfca_0_2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fd3fddfca_0_2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2ffd3fddfca_0_25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2ffd3fddfca_0_25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ffd3fddfca_0_25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ffd3fddfca_0_2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fd3fddfca_0_258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2ffd3fddfca_0_258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2ffd3fddfca_0_25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2ffd3fddfca_0_25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2ffd3fddfca_0_2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fd3fddfca_0_18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g2ffd3fddfca_0_18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2ffd3fddfca_0_18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2ffd3fddfca_0_18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2ffd3fddfca_0_1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instagram.com/p/C6Lx5ZGSo1C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unch of different types of food on a plate&#10;&#10;Description automatically generated" id="163" name="Google Shape;163;p1"/>
          <p:cNvPicPr preferRelativeResize="0"/>
          <p:nvPr/>
        </p:nvPicPr>
        <p:blipFill rotWithShape="1">
          <a:blip r:embed="rId3">
            <a:alphaModFix/>
          </a:blip>
          <a:srcRect b="9413" l="0" r="0" t="6316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/>
          <p:nvPr/>
        </p:nvSpPr>
        <p:spPr>
          <a:xfrm>
            <a:off x="1912620" y="1929384"/>
            <a:ext cx="8366760" cy="2999232"/>
          </a:xfrm>
          <a:prstGeom prst="rect">
            <a:avLst/>
          </a:prstGeom>
          <a:solidFill>
            <a:schemeClr val="lt1">
              <a:alpha val="88235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2366010" y="2242539"/>
            <a:ext cx="7459980" cy="1425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HK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Cantonese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HK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1"/>
          <p:cNvCxnSpPr/>
          <p:nvPr/>
        </p:nvCxnSpPr>
        <p:spPr>
          <a:xfrm>
            <a:off x="4802605" y="3792064"/>
            <a:ext cx="2586790" cy="0"/>
          </a:xfrm>
          <a:prstGeom prst="straightConnector1">
            <a:avLst/>
          </a:prstGeom>
          <a:noFill/>
          <a:ln cap="flat" cmpd="sng" w="22225">
            <a:solidFill>
              <a:srgbClr val="7F493B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3"/>
          <p:cNvPicPr preferRelativeResize="0"/>
          <p:nvPr/>
        </p:nvPicPr>
        <p:blipFill rotWithShape="1">
          <a:blip r:embed="rId3">
            <a:alphaModFix/>
          </a:blip>
          <a:srcRect b="8019" l="0" r="0" t="0"/>
          <a:stretch/>
        </p:blipFill>
        <p:spPr>
          <a:xfrm>
            <a:off x="4354051" y="1434374"/>
            <a:ext cx="7167752" cy="4771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 txBox="1"/>
          <p:nvPr/>
        </p:nvSpPr>
        <p:spPr>
          <a:xfrm>
            <a:off x="239119" y="267851"/>
            <a:ext cx="2265542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He/ she/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佢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keoi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baseline="3000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1371890" y="1311818"/>
            <a:ext cx="304800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細個 (young)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go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後生 (young, </a:t>
            </a:r>
            <a:r>
              <a:rPr lang="en-H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“later born”)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saang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年青 (young, </a:t>
            </a:r>
            <a:r>
              <a:rPr lang="en-H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“year green”)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cing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成熟 (mature)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suk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老 (old)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3"/>
          <p:cNvPicPr preferRelativeResize="0"/>
          <p:nvPr/>
        </p:nvPicPr>
        <p:blipFill rotWithShape="1">
          <a:blip r:embed="rId4">
            <a:alphaModFix/>
          </a:blip>
          <a:srcRect b="17631" l="0" r="5328" t="59058"/>
          <a:stretch/>
        </p:blipFill>
        <p:spPr>
          <a:xfrm>
            <a:off x="6015025" y="271475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/>
        </p:nvSpPr>
        <p:spPr>
          <a:xfrm>
            <a:off x="1670383" y="2119267"/>
            <a:ext cx="2342219" cy="429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高 (Tall)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gou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矮 (Short)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肥 (Fat)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fei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baseline="3000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瘦 (Thin)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239119" y="192548"/>
            <a:ext cx="2265542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He/ she/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佢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keoi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baseline="3000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730" y="1323190"/>
            <a:ext cx="5273578" cy="397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4"/>
          <p:cNvPicPr preferRelativeResize="0"/>
          <p:nvPr/>
        </p:nvPicPr>
        <p:blipFill rotWithShape="1">
          <a:blip r:embed="rId4">
            <a:alphaModFix/>
          </a:blip>
          <a:srcRect b="17631" l="0" r="5328" t="59058"/>
          <a:stretch/>
        </p:blipFill>
        <p:spPr>
          <a:xfrm>
            <a:off x="6015025" y="271475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/>
          <p:nvPr/>
        </p:nvSpPr>
        <p:spPr>
          <a:xfrm>
            <a:off x="624840" y="2082529"/>
            <a:ext cx="60960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開心 (happy)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sam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唔開心 (sad)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sam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傷心 (heart broken)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soeng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sam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嬲 (angry)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5"/>
          <p:cNvPicPr preferRelativeResize="0"/>
          <p:nvPr/>
        </p:nvPicPr>
        <p:blipFill rotWithShape="1">
          <a:blip r:embed="rId3">
            <a:alphaModFix/>
          </a:blip>
          <a:srcRect b="51625" l="3391" r="73702" t="0"/>
          <a:stretch/>
        </p:blipFill>
        <p:spPr>
          <a:xfrm>
            <a:off x="3579607" y="1915758"/>
            <a:ext cx="2065468" cy="280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5"/>
          <p:cNvPicPr preferRelativeResize="0"/>
          <p:nvPr/>
        </p:nvPicPr>
        <p:blipFill rotWithShape="1">
          <a:blip r:embed="rId3">
            <a:alphaModFix/>
          </a:blip>
          <a:srcRect b="2982" l="27094" r="50012" t="49488"/>
          <a:stretch/>
        </p:blipFill>
        <p:spPr>
          <a:xfrm>
            <a:off x="5903259" y="1963271"/>
            <a:ext cx="2065468" cy="275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 b="2405" l="74647" r="2437" t="50020"/>
          <a:stretch/>
        </p:blipFill>
        <p:spPr>
          <a:xfrm>
            <a:off x="8226911" y="1963271"/>
            <a:ext cx="2065470" cy="275395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 txBox="1"/>
          <p:nvPr/>
        </p:nvSpPr>
        <p:spPr>
          <a:xfrm>
            <a:off x="239119" y="192548"/>
            <a:ext cx="2265542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He/ she/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佢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keoi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baseline="3000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15"/>
          <p:cNvPicPr preferRelativeResize="0"/>
          <p:nvPr/>
        </p:nvPicPr>
        <p:blipFill rotWithShape="1">
          <a:blip r:embed="rId4">
            <a:alphaModFix/>
          </a:blip>
          <a:srcRect b="17631" l="0" r="5328" t="59058"/>
          <a:stretch/>
        </p:blipFill>
        <p:spPr>
          <a:xfrm>
            <a:off x="6015025" y="271475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2606937" y="2151727"/>
            <a:ext cx="225552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聰明 (clever)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ming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叻 (smart)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蠢 (stupid / dumb)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ceon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baseline="3000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239119" y="192548"/>
            <a:ext cx="2265542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He/ she/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佢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keoi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baseline="3000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1106" y="1510403"/>
            <a:ext cx="5669878" cy="325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/>
          <p:cNvPicPr preferRelativeResize="0"/>
          <p:nvPr/>
        </p:nvPicPr>
        <p:blipFill rotWithShape="1">
          <a:blip r:embed="rId4">
            <a:alphaModFix/>
          </a:blip>
          <a:srcRect b="17631" l="0" r="5328" t="59058"/>
          <a:stretch/>
        </p:blipFill>
        <p:spPr>
          <a:xfrm>
            <a:off x="6015025" y="271475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fd3fddfca_0_82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HK"/>
              <a:t>Adjectives summary</a:t>
            </a:r>
            <a:endParaRPr/>
          </a:p>
        </p:txBody>
      </p:sp>
      <p:sp>
        <p:nvSpPr>
          <p:cNvPr id="271" name="Google Shape;271;g2ffd3fddfca_0_82"/>
          <p:cNvSpPr txBox="1"/>
          <p:nvPr>
            <p:ph idx="1" type="body"/>
          </p:nvPr>
        </p:nvSpPr>
        <p:spPr>
          <a:xfrm>
            <a:off x="798950" y="1070150"/>
            <a:ext cx="1859700" cy="565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HK" sz="2000"/>
              <a:t>可愛 (cute)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HK" sz="2000"/>
              <a:t>ho</a:t>
            </a:r>
            <a:r>
              <a:rPr baseline="30000" lang="en-HK" sz="2000"/>
              <a:t>2</a:t>
            </a:r>
            <a:r>
              <a:rPr lang="en-HK" sz="2000"/>
              <a:t> oi</a:t>
            </a:r>
            <a:r>
              <a:rPr baseline="30000" lang="en-HK" sz="2000"/>
              <a:t>3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HK" sz="2000"/>
              <a:t>得意 (cute)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HK" sz="2000"/>
              <a:t>dak</a:t>
            </a:r>
            <a:r>
              <a:rPr baseline="30000" lang="en-HK" sz="2000"/>
              <a:t>1</a:t>
            </a:r>
            <a:r>
              <a:rPr lang="en-HK" sz="2000"/>
              <a:t> ji</a:t>
            </a:r>
            <a:r>
              <a:rPr baseline="30000" lang="en-HK" sz="2000"/>
              <a:t>3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HK" sz="2000"/>
              <a:t>靚 (beautiful)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HK" sz="2000"/>
              <a:t>leng</a:t>
            </a:r>
            <a:r>
              <a:rPr baseline="30000" lang="en-HK" sz="2000"/>
              <a:t>3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aseline="3000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HK" sz="2000"/>
              <a:t>醜 (ugly)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HK" sz="2000"/>
              <a:t>cau</a:t>
            </a:r>
            <a:r>
              <a:rPr baseline="30000" lang="en-HK" sz="2000"/>
              <a:t>2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72" name="Google Shape;272;g2ffd3fddfca_0_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  <p:sp>
        <p:nvSpPr>
          <p:cNvPr id="273" name="Google Shape;273;g2ffd3fddfca_0_82"/>
          <p:cNvSpPr/>
          <p:nvPr/>
        </p:nvSpPr>
        <p:spPr>
          <a:xfrm>
            <a:off x="2697890" y="1070143"/>
            <a:ext cx="3048000" cy="50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細個 (young)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go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後生 (young, </a:t>
            </a:r>
            <a:r>
              <a:rPr lang="en-H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“later born”)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saang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年青 (young, </a:t>
            </a:r>
            <a:r>
              <a:rPr lang="en-H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“year green”)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cing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成熟 (mature)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suk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老 (old)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2ffd3fddfca_0_82"/>
          <p:cNvSpPr txBox="1"/>
          <p:nvPr/>
        </p:nvSpPr>
        <p:spPr>
          <a:xfrm>
            <a:off x="5589233" y="1070142"/>
            <a:ext cx="23421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高 (Tall)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gou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矮 (Short)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肥 (Fat)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fei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baseline="3000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瘦 (Thin)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2ffd3fddfca_0_82"/>
          <p:cNvSpPr/>
          <p:nvPr/>
        </p:nvSpPr>
        <p:spPr>
          <a:xfrm>
            <a:off x="6895024" y="1070150"/>
            <a:ext cx="20883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開心 (happy)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sam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唔開心 (sad)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sam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傷心 (heart broken)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soeng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sam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嬲 (angry)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2ffd3fddfca_0_82"/>
          <p:cNvSpPr/>
          <p:nvPr/>
        </p:nvSpPr>
        <p:spPr>
          <a:xfrm>
            <a:off x="8983337" y="1070152"/>
            <a:ext cx="22554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聰明 (clever)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ming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叻 (smart)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蠢 (stupid / dumb)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ceon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baseline="3000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fd3fddfca_0_0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HK"/>
              <a:t>Conversation exercise - using adjectives</a:t>
            </a:r>
            <a:endParaRPr/>
          </a:p>
        </p:txBody>
      </p:sp>
      <p:sp>
        <p:nvSpPr>
          <p:cNvPr id="283" name="Google Shape;283;g2ffd3fddfca_0_0"/>
          <p:cNvSpPr txBox="1"/>
          <p:nvPr>
            <p:ph idx="1" type="body"/>
          </p:nvPr>
        </p:nvSpPr>
        <p:spPr>
          <a:xfrm>
            <a:off x="838200" y="991975"/>
            <a:ext cx="10515600" cy="565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HK" sz="2000"/>
              <a:t>[Subject] + 好 + [adjective] + 呀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HK" sz="2000"/>
              <a:t>你好靚呀! (you very beautiful aa!)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HK" sz="2000"/>
              <a:t>nei5 hou2 leng3 aa3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84" name="Google Shape;284;g2ffd3fddfca_0_0"/>
          <p:cNvSpPr txBox="1"/>
          <p:nvPr>
            <p:ph idx="12" type="sldNum"/>
          </p:nvPr>
        </p:nvSpPr>
        <p:spPr>
          <a:xfrm>
            <a:off x="8610600" y="53657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  <p:sp>
        <p:nvSpPr>
          <p:cNvPr id="285" name="Google Shape;285;g2ffd3fddfca_0_0"/>
          <p:cNvSpPr txBox="1"/>
          <p:nvPr>
            <p:ph idx="1" type="body"/>
          </p:nvPr>
        </p:nvSpPr>
        <p:spPr>
          <a:xfrm>
            <a:off x="798950" y="2133575"/>
            <a:ext cx="1859700" cy="359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HK" sz="2000"/>
              <a:t>可愛 (cute)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HK" sz="2000"/>
              <a:t>ho</a:t>
            </a:r>
            <a:r>
              <a:rPr baseline="30000" lang="en-HK" sz="2000"/>
              <a:t>2</a:t>
            </a:r>
            <a:r>
              <a:rPr lang="en-HK" sz="2000"/>
              <a:t> oi</a:t>
            </a:r>
            <a:r>
              <a:rPr baseline="30000" lang="en-HK" sz="2000"/>
              <a:t>3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HK" sz="2000"/>
              <a:t>得意 (cute)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HK" sz="2000"/>
              <a:t>dak</a:t>
            </a:r>
            <a:r>
              <a:rPr baseline="30000" lang="en-HK" sz="2000"/>
              <a:t>1</a:t>
            </a:r>
            <a:r>
              <a:rPr lang="en-HK" sz="2000"/>
              <a:t> ji</a:t>
            </a:r>
            <a:r>
              <a:rPr baseline="30000" lang="en-HK" sz="2000"/>
              <a:t>3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HK" sz="2000"/>
              <a:t>靚 (beautiful)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HK" sz="2000"/>
              <a:t>leng</a:t>
            </a:r>
            <a:r>
              <a:rPr baseline="30000" lang="en-HK" sz="2000"/>
              <a:t>3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aseline="3000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HK" sz="2000"/>
              <a:t>醜 (ugly)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HK" sz="2000"/>
              <a:t>cau</a:t>
            </a:r>
            <a:r>
              <a:rPr baseline="30000" lang="en-HK" sz="2000"/>
              <a:t>2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86" name="Google Shape;286;g2ffd3fddfca_0_0"/>
          <p:cNvSpPr/>
          <p:nvPr/>
        </p:nvSpPr>
        <p:spPr>
          <a:xfrm>
            <a:off x="2697890" y="2133570"/>
            <a:ext cx="3048000" cy="31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細個 (young)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go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後生 (young, </a:t>
            </a:r>
            <a:r>
              <a:rPr lang="en-H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“later born”)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saang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年青 (young, </a:t>
            </a:r>
            <a:r>
              <a:rPr lang="en-H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“year green”)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cing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成熟 (mature)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suk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老 (old)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ffd3fddfca_0_0"/>
          <p:cNvSpPr txBox="1"/>
          <p:nvPr/>
        </p:nvSpPr>
        <p:spPr>
          <a:xfrm>
            <a:off x="5589233" y="2133569"/>
            <a:ext cx="23421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高 (Tall)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gou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矮 (Short)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肥 (Fat)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fei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baseline="3000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瘦 (Thin)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ffd3fddfca_0_0"/>
          <p:cNvSpPr/>
          <p:nvPr/>
        </p:nvSpPr>
        <p:spPr>
          <a:xfrm>
            <a:off x="6895024" y="2133575"/>
            <a:ext cx="2088300" cy="23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開心 (happy)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sam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唔開心 (sad)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sam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傷心 (heart broken)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soeng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sam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嬲 (angry)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ffd3fddfca_0_0"/>
          <p:cNvSpPr/>
          <p:nvPr/>
        </p:nvSpPr>
        <p:spPr>
          <a:xfrm>
            <a:off x="8983337" y="2133576"/>
            <a:ext cx="2255400" cy="16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聰明 (clever)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ming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叻 (smart)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蠢 (stupid / dumb)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ceon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baseline="3000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ffd3fddfca_0_0"/>
          <p:cNvSpPr txBox="1"/>
          <p:nvPr>
            <p:ph idx="1" type="body"/>
          </p:nvPr>
        </p:nvSpPr>
        <p:spPr>
          <a:xfrm>
            <a:off x="5930200" y="932825"/>
            <a:ext cx="5911800" cy="17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HK" sz="1800"/>
              <a:t>我 I, 	ngo5					我哋 We, ngo5 dei6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HK" sz="1800"/>
              <a:t>你	You,	nei5					你哋 you plural, nei5 dei6</a:t>
            </a:r>
            <a:endParaRPr sz="1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HK" sz="1800"/>
              <a:t>佢	He/she/it, keoi5	佢哋 they, keoi5 dei6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0695513216_0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HK"/>
              <a:t>Exercise: Count how many words of Hai1</a:t>
            </a:r>
            <a:endParaRPr/>
          </a:p>
        </p:txBody>
      </p:sp>
      <p:sp>
        <p:nvSpPr>
          <p:cNvPr id="297" name="Google Shape;297;g30695513216_0_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HK" u="sng">
                <a:solidFill>
                  <a:schemeClr val="hlink"/>
                </a:solidFill>
                <a:hlinkClick r:id="rId3"/>
              </a:rPr>
              <a:t>https://www.instagram.com/p/C6Lx5ZGSo1C/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HK"/>
              <a:t>What is the meaning of Hai1?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fd3fddfca_0_18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HK"/>
              <a:t>Tone check</a:t>
            </a:r>
            <a:endParaRPr/>
          </a:p>
        </p:txBody>
      </p:sp>
      <p:sp>
        <p:nvSpPr>
          <p:cNvPr id="303" name="Google Shape;303;g2ffd3fddfca_0_182"/>
          <p:cNvSpPr txBox="1"/>
          <p:nvPr>
            <p:ph idx="1" type="body"/>
          </p:nvPr>
        </p:nvSpPr>
        <p:spPr>
          <a:xfrm>
            <a:off x="307473" y="1825625"/>
            <a:ext cx="8607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diu   鵰diu1    𨳒diu2    吊diu3     diu4         diu5       調diu6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Hai  閪hai1     喺hai2    hai3         兮hai4      匸hai5   係hai6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Sam 心 Sam1 嬸sam2 滲sam3  sam4  sam5   甚sam6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fei 飛 fei1  斐fei2  fei3   肥fei4   fei5   fei6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ceon  春ceon1  蠢ceon2  ceon3  旬ceon4  ceon5  ceon6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hoi 開hoi1  海hoi2  hoi3  hoi4  hoi5  害hoi6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nau  嬲nau1  扭nau2  nau3  nau4  nau5  膩nau6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daai   獃daai1  歹daai2  帶daai3  daai4  daai5   大daai6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304" name="Google Shape;304;g2ffd3fddfca_0_1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  <p:pic>
        <p:nvPicPr>
          <p:cNvPr id="305" name="Google Shape;305;g2ffd3fddfca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9574" y="329983"/>
            <a:ext cx="3380508" cy="593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iagram&#10;&#10;Description automatically generated" id="310" name="Google Shape;310;g306e5db1093_2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475" y="0"/>
            <a:ext cx="6756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306e5db1093_2_9"/>
          <p:cNvPicPr preferRelativeResize="0"/>
          <p:nvPr/>
        </p:nvPicPr>
        <p:blipFill rotWithShape="1">
          <a:blip r:embed="rId4">
            <a:alphaModFix/>
          </a:blip>
          <a:srcRect b="17631" l="0" r="5329" t="59058"/>
          <a:stretch/>
        </p:blipFill>
        <p:spPr>
          <a:xfrm>
            <a:off x="6287200" y="1267450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alendar&#10;&#10;Description automatically generated" id="316" name="Google Shape;316;g306e5db1093_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775" y="0"/>
            <a:ext cx="8559800" cy="67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306e5db1093_3_0"/>
          <p:cNvPicPr preferRelativeResize="0"/>
          <p:nvPr/>
        </p:nvPicPr>
        <p:blipFill rotWithShape="1">
          <a:blip r:embed="rId4">
            <a:alphaModFix/>
          </a:blip>
          <a:srcRect b="17630" l="0" r="5329" t="59058"/>
          <a:stretch/>
        </p:blipFill>
        <p:spPr>
          <a:xfrm>
            <a:off x="6958175" y="2400775"/>
            <a:ext cx="5090175" cy="7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695513216_0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HK"/>
              <a:t>Tone check</a:t>
            </a:r>
            <a:endParaRPr/>
          </a:p>
        </p:txBody>
      </p:sp>
      <p:sp>
        <p:nvSpPr>
          <p:cNvPr id="172" name="Google Shape;172;g30695513216_0_14"/>
          <p:cNvSpPr txBox="1"/>
          <p:nvPr>
            <p:ph idx="1" type="body"/>
          </p:nvPr>
        </p:nvSpPr>
        <p:spPr>
          <a:xfrm>
            <a:off x="307473" y="1825625"/>
            <a:ext cx="8607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diu   鵰diu1    𨳒diu2    吊diu3     diu4         diu5       調diu6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Hai  閪hai1     喺hai2    hai3         兮hai4      匸hai5   係hai6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Sam 心 Sam1 嬸sam2 滲sam3  sam4  sam5   甚sam6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siu 燒siu1 小siu2  笑siu3  迢siu4  siu5   紹siu6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HK" sz="2200"/>
              <a:t>dim dim1  點dim2  掂dim3  dim4  dim5  𠶧dim6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173" name="Google Shape;173;g30695513216_0_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HK"/>
              <a:t>‹#›</a:t>
            </a:fld>
            <a:endParaRPr/>
          </a:p>
        </p:txBody>
      </p:sp>
      <p:pic>
        <p:nvPicPr>
          <p:cNvPr id="174" name="Google Shape;174;g30695513216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9574" y="329983"/>
            <a:ext cx="3380508" cy="593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322" name="Google Shape;322;g306e5db1093_2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88" y="0"/>
            <a:ext cx="5429893" cy="660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306e5db1093_2_89"/>
          <p:cNvPicPr preferRelativeResize="0"/>
          <p:nvPr/>
        </p:nvPicPr>
        <p:blipFill rotWithShape="1">
          <a:blip r:embed="rId4">
            <a:alphaModFix/>
          </a:blip>
          <a:srcRect b="17631" l="0" r="5329" t="59058"/>
          <a:stretch/>
        </p:blipFill>
        <p:spPr>
          <a:xfrm>
            <a:off x="6267450" y="152400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695513216_0_0"/>
          <p:cNvSpPr txBox="1"/>
          <p:nvPr>
            <p:ph type="ctrTitle"/>
          </p:nvPr>
        </p:nvSpPr>
        <p:spPr>
          <a:xfrm>
            <a:off x="1524000" y="2496938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HK"/>
              <a:t>https://www.instagram.com/p/C6uMewzSp0W/</a:t>
            </a:r>
            <a:endParaRPr/>
          </a:p>
        </p:txBody>
      </p:sp>
      <p:sp>
        <p:nvSpPr>
          <p:cNvPr id="181" name="Google Shape;181;g30695513216_0_0"/>
          <p:cNvSpPr txBox="1"/>
          <p:nvPr/>
        </p:nvSpPr>
        <p:spPr>
          <a:xfrm>
            <a:off x="2438400" y="1773650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HK" sz="3500">
                <a:latin typeface="Calibri"/>
                <a:ea typeface="Calibri"/>
                <a:cs typeface="Calibri"/>
                <a:sym typeface="Calibri"/>
              </a:rPr>
              <a:t>Jimmy Yang’s description about Cantonese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ee5fc2778_0_421"/>
          <p:cNvSpPr txBox="1"/>
          <p:nvPr/>
        </p:nvSpPr>
        <p:spPr>
          <a:xfrm>
            <a:off x="800100" y="357175"/>
            <a:ext cx="8229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HK" sz="3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Cantonese dictionary:</a:t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HK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http://www.cantonese.sheik.co.uk/dictionary/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gfee5fc2778_0_4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" y="1348750"/>
            <a:ext cx="9652422" cy="52711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fee5fc2778_0_421"/>
          <p:cNvSpPr/>
          <p:nvPr/>
        </p:nvSpPr>
        <p:spPr>
          <a:xfrm>
            <a:off x="4143375" y="3757625"/>
            <a:ext cx="3343200" cy="185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fee5fc2778_0_421"/>
          <p:cNvPicPr preferRelativeResize="0"/>
          <p:nvPr/>
        </p:nvPicPr>
        <p:blipFill rotWithShape="1">
          <a:blip r:embed="rId4">
            <a:alphaModFix/>
          </a:blip>
          <a:srcRect b="17631" l="0" r="5329" t="59058"/>
          <a:stretch/>
        </p:blipFill>
        <p:spPr>
          <a:xfrm>
            <a:off x="6267450" y="152400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195" name="Google Shape;19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97" y="365125"/>
            <a:ext cx="8425800" cy="61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4">
            <a:alphaModFix/>
          </a:blip>
          <a:srcRect b="17631" l="0" r="5328" t="59058"/>
          <a:stretch/>
        </p:blipFill>
        <p:spPr>
          <a:xfrm>
            <a:off x="6343650" y="1457325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ee5fc2778_0_4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HK"/>
              <a:t>Subjects</a:t>
            </a:r>
            <a:endParaRPr/>
          </a:p>
        </p:txBody>
      </p:sp>
      <p:sp>
        <p:nvSpPr>
          <p:cNvPr id="203" name="Google Shape;203;gfee5fc2778_0_432"/>
          <p:cNvSpPr txBox="1"/>
          <p:nvPr>
            <p:ph idx="1" type="body"/>
          </p:nvPr>
        </p:nvSpPr>
        <p:spPr>
          <a:xfrm>
            <a:off x="838200" y="1825625"/>
            <a:ext cx="10820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HK" sz="3900"/>
              <a:t>我 I, 	ngo5					我哋 We, ngo5 dei6</a:t>
            </a:r>
            <a:endParaRPr sz="3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HK" sz="3900"/>
              <a:t>你	You,	nei5					你哋 you plural, nei5 dei6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HK" sz="3900"/>
              <a:t>佢	He/she/it, keoi5	佢哋 they, keoi5 dei6</a:t>
            </a:r>
            <a:endParaRPr sz="3900"/>
          </a:p>
        </p:txBody>
      </p:sp>
      <p:pic>
        <p:nvPicPr>
          <p:cNvPr id="204" name="Google Shape;204;gfee5fc2778_0_432"/>
          <p:cNvPicPr preferRelativeResize="0"/>
          <p:nvPr/>
        </p:nvPicPr>
        <p:blipFill rotWithShape="1">
          <a:blip r:embed="rId3">
            <a:alphaModFix/>
          </a:blip>
          <a:srcRect b="17631" l="0" r="5328" t="59058"/>
          <a:stretch/>
        </p:blipFill>
        <p:spPr>
          <a:xfrm>
            <a:off x="6115050" y="152400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209" name="Google Shape;2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979" y="167591"/>
            <a:ext cx="4675648" cy="6522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 b="17631" l="0" r="5328" t="59058"/>
          <a:stretch/>
        </p:blipFill>
        <p:spPr>
          <a:xfrm>
            <a:off x="6015025" y="271475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215" name="Google Shape;215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356" y="164023"/>
            <a:ext cx="5594700" cy="63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6275701" y="3972864"/>
            <a:ext cx="3033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HK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zit6 hak1 捷克 Czech Republic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6275701" y="4443468"/>
            <a:ext cx="322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HK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si1 lok3 fat6 hak1 斯洛伐克 Slovakia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6227139" y="2640683"/>
            <a:ext cx="3082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靚女 (pretty girl)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baseline="3000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靚仔 (handsome guy)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 b="17631" l="0" r="5328" t="59058"/>
          <a:stretch/>
        </p:blipFill>
        <p:spPr>
          <a:xfrm>
            <a:off x="6015025" y="271475"/>
            <a:ext cx="5848349" cy="9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 txBox="1"/>
          <p:nvPr>
            <p:ph idx="1" type="body"/>
          </p:nvPr>
        </p:nvSpPr>
        <p:spPr>
          <a:xfrm>
            <a:off x="5657275" y="5071050"/>
            <a:ext cx="6206100" cy="17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25"/>
              <a:buNone/>
            </a:pPr>
            <a:r>
              <a:rPr lang="en-HK" sz="1537"/>
              <a:t>我 I, 	ngo5					我哋 We, ngo5 dei6</a:t>
            </a:r>
            <a:endParaRPr sz="1537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25"/>
              <a:buNone/>
            </a:pPr>
            <a:r>
              <a:rPr lang="en-HK" sz="1537"/>
              <a:t>你	You,	nei5					你哋 you plural, nei5 dei6</a:t>
            </a:r>
            <a:endParaRPr sz="135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25"/>
              <a:buNone/>
            </a:pPr>
            <a:r>
              <a:rPr lang="en-HK" sz="1537"/>
              <a:t>佢	He/she/it, keoi5	佢哋 they, keoi5 dei6</a:t>
            </a:r>
            <a:endParaRPr sz="1537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/>
          <p:nvPr/>
        </p:nvSpPr>
        <p:spPr>
          <a:xfrm>
            <a:off x="1247887" y="1843950"/>
            <a:ext cx="2260601" cy="365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可愛 (cute)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oi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得意 (cute)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dak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ji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靚 (beautiful)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baseline="3000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醜 (ugly)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</a:t>
            </a:r>
            <a:r>
              <a:rPr b="0" baseline="30000" i="0" lang="en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3204" y="1733694"/>
            <a:ext cx="2260600" cy="35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7404" y="1344974"/>
            <a:ext cx="34925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1941" y="4042371"/>
            <a:ext cx="4420049" cy="257084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 txBox="1"/>
          <p:nvPr/>
        </p:nvSpPr>
        <p:spPr>
          <a:xfrm>
            <a:off x="239119" y="192548"/>
            <a:ext cx="2265542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He/ she/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佢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keoi</a:t>
            </a:r>
            <a:r>
              <a:rPr b="0" baseline="30000" i="0" lang="en-H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baseline="3000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6">
            <a:alphaModFix/>
          </a:blip>
          <a:srcRect b="17631" l="0" r="5328" t="59058"/>
          <a:stretch/>
        </p:blipFill>
        <p:spPr>
          <a:xfrm>
            <a:off x="6015025" y="271475"/>
            <a:ext cx="5848349" cy="9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2020-10-18T15:51:22Z</dcterms:created>
  <dc:creator>Rona Chau</dc:creator>
</cp:coreProperties>
</file>